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ink/ink1.xml" ContentType="application/inkml+xml"/>
  <Override PartName="/ppt/ink/ink2.xml" ContentType="application/inkml+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277" r:id="rId2"/>
    <p:sldId id="271" r:id="rId3"/>
    <p:sldId id="272" r:id="rId4"/>
    <p:sldId id="273" r:id="rId5"/>
    <p:sldId id="274" r:id="rId6"/>
    <p:sldId id="275" r:id="rId7"/>
    <p:sldId id="276" r:id="rId8"/>
    <p:sldId id="256" r:id="rId9"/>
    <p:sldId id="270" r:id="rId10"/>
    <p:sldId id="261" r:id="rId11"/>
    <p:sldId id="257" r:id="rId12"/>
    <p:sldId id="258" r:id="rId13"/>
    <p:sldId id="260" r:id="rId14"/>
    <p:sldId id="259" r:id="rId15"/>
    <p:sldId id="263" r:id="rId16"/>
    <p:sldId id="264" r:id="rId17"/>
    <p:sldId id="262" r:id="rId18"/>
    <p:sldId id="269" r:id="rId19"/>
    <p:sldId id="268" r:id="rId20"/>
    <p:sldId id="267" r:id="rId21"/>
    <p:sldId id="266" r:id="rId22"/>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0763"/>
  </p:normalViewPr>
  <p:slideViewPr>
    <p:cSldViewPr snapToGrid="0" snapToObjects="1">
      <p:cViewPr varScale="1">
        <p:scale>
          <a:sx n="92" d="100"/>
          <a:sy n="92" d="100"/>
        </p:scale>
        <p:origin x="1278" y="8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16" d="100"/>
          <a:sy n="116" d="100"/>
        </p:scale>
        <p:origin x="2440"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son Eales" userId="2d6e447c-5c92-4947-bd9e-f7386014ee1f" providerId="ADAL" clId="{673D36F2-94C4-457E-A268-6B7BC88210E6}"/>
    <pc:docChg chg="modSld">
      <pc:chgData name="Alison Eales" userId="2d6e447c-5c92-4947-bd9e-f7386014ee1f" providerId="ADAL" clId="{673D36F2-94C4-457E-A268-6B7BC88210E6}" dt="2022-11-22T11:40:17.284" v="10" actId="20577"/>
      <pc:docMkLst>
        <pc:docMk/>
      </pc:docMkLst>
      <pc:sldChg chg="modSp mod">
        <pc:chgData name="Alison Eales" userId="2d6e447c-5c92-4947-bd9e-f7386014ee1f" providerId="ADAL" clId="{673D36F2-94C4-457E-A268-6B7BC88210E6}" dt="2022-11-22T11:40:17.284" v="10" actId="20577"/>
        <pc:sldMkLst>
          <pc:docMk/>
          <pc:sldMk cId="3976139024" sldId="277"/>
        </pc:sldMkLst>
        <pc:spChg chg="mod">
          <ac:chgData name="Alison Eales" userId="2d6e447c-5c92-4947-bd9e-f7386014ee1f" providerId="ADAL" clId="{673D36F2-94C4-457E-A268-6B7BC88210E6}" dt="2022-11-22T11:40:17.284" v="10" actId="20577"/>
          <ac:spMkLst>
            <pc:docMk/>
            <pc:sldMk cId="3976139024" sldId="277"/>
            <ac:spMk id="3" creationId="{1977F04B-A9D3-09ED-E5ED-2528E2ADA83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5B9267-BB76-B249-A624-8EBF519F9838}" type="doc">
      <dgm:prSet loTypeId="urn:microsoft.com/office/officeart/2008/layout/VerticalCurvedList" loCatId="" qsTypeId="urn:microsoft.com/office/officeart/2005/8/quickstyle/simple1" qsCatId="simple" csTypeId="urn:microsoft.com/office/officeart/2005/8/colors/accent2_3" csCatId="accent2" phldr="1"/>
      <dgm:spPr/>
      <dgm:t>
        <a:bodyPr/>
        <a:lstStyle/>
        <a:p>
          <a:endParaRPr lang="en-GB"/>
        </a:p>
      </dgm:t>
    </dgm:pt>
    <dgm:pt modelId="{46D47EE4-5E91-9F44-AC8A-CF7242D62BEF}">
      <dgm:prSet phldrT="[Text]" phldr="1"/>
      <dgm:spPr/>
      <dgm:t>
        <a:bodyPr/>
        <a:lstStyle/>
        <a:p>
          <a:endParaRPr lang="en-GB"/>
        </a:p>
      </dgm:t>
    </dgm:pt>
    <dgm:pt modelId="{D54F60B1-7F26-8943-A9C3-2A67BEFADF29}" type="parTrans" cxnId="{9D8E9A6D-2E7B-204F-8A23-906F43A46697}">
      <dgm:prSet/>
      <dgm:spPr/>
      <dgm:t>
        <a:bodyPr/>
        <a:lstStyle/>
        <a:p>
          <a:endParaRPr lang="en-GB"/>
        </a:p>
      </dgm:t>
    </dgm:pt>
    <dgm:pt modelId="{ADD12953-3075-D346-814D-A0E01CEE5748}" type="sibTrans" cxnId="{9D8E9A6D-2E7B-204F-8A23-906F43A46697}">
      <dgm:prSet/>
      <dgm:spPr/>
      <dgm:t>
        <a:bodyPr/>
        <a:lstStyle/>
        <a:p>
          <a:endParaRPr lang="en-GB"/>
        </a:p>
      </dgm:t>
    </dgm:pt>
    <dgm:pt modelId="{D21EDF91-1F74-DE4E-A9A8-B19298651868}">
      <dgm:prSet phldrT="[Text]" phldr="1"/>
      <dgm:spPr/>
      <dgm:t>
        <a:bodyPr/>
        <a:lstStyle/>
        <a:p>
          <a:endParaRPr lang="en-GB"/>
        </a:p>
      </dgm:t>
    </dgm:pt>
    <dgm:pt modelId="{73901E80-7143-DC44-8648-A18745F6F5F8}" type="parTrans" cxnId="{437010EC-593D-4E48-BEB1-EC5D414ED599}">
      <dgm:prSet/>
      <dgm:spPr/>
      <dgm:t>
        <a:bodyPr/>
        <a:lstStyle/>
        <a:p>
          <a:endParaRPr lang="en-GB"/>
        </a:p>
      </dgm:t>
    </dgm:pt>
    <dgm:pt modelId="{0805D7E1-CA5C-3443-A448-CE2974078976}" type="sibTrans" cxnId="{437010EC-593D-4E48-BEB1-EC5D414ED599}">
      <dgm:prSet/>
      <dgm:spPr/>
      <dgm:t>
        <a:bodyPr/>
        <a:lstStyle/>
        <a:p>
          <a:endParaRPr lang="en-GB"/>
        </a:p>
      </dgm:t>
    </dgm:pt>
    <dgm:pt modelId="{D16D0C27-2C98-E24A-AD8C-86165D1960B4}">
      <dgm:prSet/>
      <dgm:spPr/>
      <dgm:t>
        <a:bodyPr/>
        <a:lstStyle/>
        <a:p>
          <a:pPr>
            <a:buSzPts val="1000"/>
            <a:buFont typeface="Symbol" pitchFamily="2" charset="2"/>
            <a:buChar char=""/>
          </a:pPr>
          <a:r>
            <a:rPr lang="en-GB"/>
            <a:t>What is taught</a:t>
          </a:r>
        </a:p>
      </dgm:t>
    </dgm:pt>
    <dgm:pt modelId="{60C3655D-C9F6-9F4E-B90D-A076F9717801}" type="parTrans" cxnId="{052A782B-DD87-B142-B0A5-0273E0296349}">
      <dgm:prSet/>
      <dgm:spPr/>
      <dgm:t>
        <a:bodyPr/>
        <a:lstStyle/>
        <a:p>
          <a:endParaRPr lang="en-GB"/>
        </a:p>
      </dgm:t>
    </dgm:pt>
    <dgm:pt modelId="{E2C97CB2-BA58-BA4D-8A71-844B1FFF5823}" type="sibTrans" cxnId="{052A782B-DD87-B142-B0A5-0273E0296349}">
      <dgm:prSet/>
      <dgm:spPr/>
      <dgm:t>
        <a:bodyPr/>
        <a:lstStyle/>
        <a:p>
          <a:endParaRPr lang="en-GB"/>
        </a:p>
      </dgm:t>
    </dgm:pt>
    <dgm:pt modelId="{D81FD170-A7D3-CA47-B1B8-6F104574CF62}">
      <dgm:prSet/>
      <dgm:spPr/>
      <dgm:t>
        <a:bodyPr/>
        <a:lstStyle/>
        <a:p>
          <a:pPr>
            <a:buSzPts val="1000"/>
            <a:buFont typeface="Symbol" pitchFamily="2" charset="2"/>
            <a:buChar char=""/>
          </a:pPr>
          <a:r>
            <a:rPr lang="en-GB"/>
            <a:t>How it's taught</a:t>
          </a:r>
        </a:p>
      </dgm:t>
    </dgm:pt>
    <dgm:pt modelId="{62A32997-564D-8C4F-B077-58D5B44650E8}" type="parTrans" cxnId="{2313EC5D-F685-094A-B05A-1B2F2CFF50AB}">
      <dgm:prSet/>
      <dgm:spPr/>
      <dgm:t>
        <a:bodyPr/>
        <a:lstStyle/>
        <a:p>
          <a:endParaRPr lang="en-GB"/>
        </a:p>
      </dgm:t>
    </dgm:pt>
    <dgm:pt modelId="{23323EEB-CA01-DC43-999F-3B7EF3EA7581}" type="sibTrans" cxnId="{2313EC5D-F685-094A-B05A-1B2F2CFF50AB}">
      <dgm:prSet/>
      <dgm:spPr/>
      <dgm:t>
        <a:bodyPr/>
        <a:lstStyle/>
        <a:p>
          <a:endParaRPr lang="en-GB"/>
        </a:p>
      </dgm:t>
    </dgm:pt>
    <dgm:pt modelId="{E0BA2948-3E1F-F041-9E03-2CDB087C3376}">
      <dgm:prSet/>
      <dgm:spPr/>
      <dgm:t>
        <a:bodyPr/>
        <a:lstStyle/>
        <a:p>
          <a:pPr>
            <a:buSzPts val="1000"/>
            <a:buFont typeface="Symbol" pitchFamily="2" charset="2"/>
            <a:buChar char=""/>
          </a:pPr>
          <a:r>
            <a:rPr lang="en-GB"/>
            <a:t>When it's taught</a:t>
          </a:r>
        </a:p>
      </dgm:t>
    </dgm:pt>
    <dgm:pt modelId="{56D0E0EE-FAA0-D74E-BBE3-B3455B845776}" type="parTrans" cxnId="{3BDD66B3-A2EC-8A40-887E-51C1BE7803EC}">
      <dgm:prSet/>
      <dgm:spPr/>
      <dgm:t>
        <a:bodyPr/>
        <a:lstStyle/>
        <a:p>
          <a:endParaRPr lang="en-GB"/>
        </a:p>
      </dgm:t>
    </dgm:pt>
    <dgm:pt modelId="{703A633A-DE42-8444-A47D-574C3BFC0250}" type="sibTrans" cxnId="{3BDD66B3-A2EC-8A40-887E-51C1BE7803EC}">
      <dgm:prSet/>
      <dgm:spPr/>
      <dgm:t>
        <a:bodyPr/>
        <a:lstStyle/>
        <a:p>
          <a:endParaRPr lang="en-GB"/>
        </a:p>
      </dgm:t>
    </dgm:pt>
    <dgm:pt modelId="{2DABFAAF-61EA-5342-BD71-488BA3913D32}">
      <dgm:prSet/>
      <dgm:spPr/>
      <dgm:t>
        <a:bodyPr/>
        <a:lstStyle/>
        <a:p>
          <a:pPr>
            <a:buSzPts val="1000"/>
            <a:buFont typeface="Symbol" pitchFamily="2" charset="2"/>
            <a:buChar char=""/>
          </a:pPr>
          <a:r>
            <a:rPr lang="en-GB"/>
            <a:t>Where it's taught</a:t>
          </a:r>
        </a:p>
      </dgm:t>
    </dgm:pt>
    <dgm:pt modelId="{F084BB56-9D69-2143-B4EC-0D5EEC94CDD3}" type="parTrans" cxnId="{E49A2ED4-071D-6541-92E3-3E10AB54C11A}">
      <dgm:prSet/>
      <dgm:spPr/>
      <dgm:t>
        <a:bodyPr/>
        <a:lstStyle/>
        <a:p>
          <a:endParaRPr lang="en-GB"/>
        </a:p>
      </dgm:t>
    </dgm:pt>
    <dgm:pt modelId="{20E314CD-00BF-AF47-B5C3-5459227A9EBF}" type="sibTrans" cxnId="{E49A2ED4-071D-6541-92E3-3E10AB54C11A}">
      <dgm:prSet/>
      <dgm:spPr/>
      <dgm:t>
        <a:bodyPr/>
        <a:lstStyle/>
        <a:p>
          <a:endParaRPr lang="en-GB"/>
        </a:p>
      </dgm:t>
    </dgm:pt>
    <dgm:pt modelId="{68A01A50-E364-CD42-BA6E-80C83E7EE359}">
      <dgm:prSet/>
      <dgm:spPr/>
      <dgm:t>
        <a:bodyPr/>
        <a:lstStyle/>
        <a:p>
          <a:pPr>
            <a:buSzPts val="1000"/>
            <a:buFont typeface="Symbol" pitchFamily="2" charset="2"/>
            <a:buChar char=""/>
          </a:pPr>
          <a:r>
            <a:rPr lang="en-GB"/>
            <a:t>Why it's taught</a:t>
          </a:r>
        </a:p>
      </dgm:t>
    </dgm:pt>
    <dgm:pt modelId="{6A2102C8-DAD4-CD40-B6C4-BA2A34B85DEC}" type="parTrans" cxnId="{D6E73D1F-329A-B949-BE50-8E05CCCD92CA}">
      <dgm:prSet/>
      <dgm:spPr/>
      <dgm:t>
        <a:bodyPr/>
        <a:lstStyle/>
        <a:p>
          <a:endParaRPr lang="en-GB"/>
        </a:p>
      </dgm:t>
    </dgm:pt>
    <dgm:pt modelId="{8433390C-2C2E-C140-A59B-17716D657977}" type="sibTrans" cxnId="{D6E73D1F-329A-B949-BE50-8E05CCCD92CA}">
      <dgm:prSet/>
      <dgm:spPr/>
      <dgm:t>
        <a:bodyPr/>
        <a:lstStyle/>
        <a:p>
          <a:endParaRPr lang="en-GB"/>
        </a:p>
      </dgm:t>
    </dgm:pt>
    <dgm:pt modelId="{05B896C8-8F95-7D44-957D-55A16C4351E0}">
      <dgm:prSet/>
      <dgm:spPr/>
      <dgm:t>
        <a:bodyPr/>
        <a:lstStyle/>
        <a:p>
          <a:pPr>
            <a:buSzPts val="1000"/>
            <a:buFont typeface="Symbol" pitchFamily="2" charset="2"/>
            <a:buChar char=""/>
          </a:pPr>
          <a:r>
            <a:rPr lang="en-GB"/>
            <a:t>Who is teaching?</a:t>
          </a:r>
        </a:p>
      </dgm:t>
    </dgm:pt>
    <dgm:pt modelId="{9BF14F64-A62D-7142-AF14-FCA435353B0A}" type="parTrans" cxnId="{85B2F1E2-A97D-0C4D-9C14-71D2429555AE}">
      <dgm:prSet/>
      <dgm:spPr/>
      <dgm:t>
        <a:bodyPr/>
        <a:lstStyle/>
        <a:p>
          <a:endParaRPr lang="en-GB"/>
        </a:p>
      </dgm:t>
    </dgm:pt>
    <dgm:pt modelId="{C4B29BDA-F925-9F4D-932D-458225AD7D07}" type="sibTrans" cxnId="{85B2F1E2-A97D-0C4D-9C14-71D2429555AE}">
      <dgm:prSet/>
      <dgm:spPr/>
      <dgm:t>
        <a:bodyPr/>
        <a:lstStyle/>
        <a:p>
          <a:endParaRPr lang="en-GB"/>
        </a:p>
      </dgm:t>
    </dgm:pt>
    <dgm:pt modelId="{3D5927F3-4FF0-4041-8F97-E975F55A7680}">
      <dgm:prSet/>
      <dgm:spPr/>
      <dgm:t>
        <a:bodyPr/>
        <a:lstStyle/>
        <a:p>
          <a:pPr>
            <a:buSzPts val="1000"/>
            <a:buFont typeface="Symbol" pitchFamily="2" charset="2"/>
            <a:buChar char=""/>
          </a:pPr>
          <a:r>
            <a:rPr lang="en-GB"/>
            <a:t>If it's assessed, how and when?</a:t>
          </a:r>
        </a:p>
      </dgm:t>
    </dgm:pt>
    <dgm:pt modelId="{763FC355-6AFF-6241-8A0E-970D414C8E9C}" type="parTrans" cxnId="{4A693ECA-3FCE-B148-A487-0632308CD26D}">
      <dgm:prSet/>
      <dgm:spPr/>
      <dgm:t>
        <a:bodyPr/>
        <a:lstStyle/>
        <a:p>
          <a:endParaRPr lang="en-GB"/>
        </a:p>
      </dgm:t>
    </dgm:pt>
    <dgm:pt modelId="{536FD596-8816-BE40-9EDA-F2C6092CD2D3}" type="sibTrans" cxnId="{4A693ECA-3FCE-B148-A487-0632308CD26D}">
      <dgm:prSet/>
      <dgm:spPr/>
      <dgm:t>
        <a:bodyPr/>
        <a:lstStyle/>
        <a:p>
          <a:endParaRPr lang="en-GB"/>
        </a:p>
      </dgm:t>
    </dgm:pt>
    <dgm:pt modelId="{425E044C-DBB4-ED41-82BC-A282B25E589F}">
      <dgm:prSet/>
      <dgm:spPr/>
    </dgm:pt>
    <dgm:pt modelId="{21A8C7C1-CE51-CE44-BF13-D996D33393EF}" type="parTrans" cxnId="{B3BAB0EE-1143-0547-AB78-703C0C23CF99}">
      <dgm:prSet/>
      <dgm:spPr/>
      <dgm:t>
        <a:bodyPr/>
        <a:lstStyle/>
        <a:p>
          <a:endParaRPr lang="en-GB"/>
        </a:p>
      </dgm:t>
    </dgm:pt>
    <dgm:pt modelId="{EF7BD0FA-6B99-0B46-8079-1E55CB42461D}" type="sibTrans" cxnId="{B3BAB0EE-1143-0547-AB78-703C0C23CF99}">
      <dgm:prSet/>
      <dgm:spPr/>
      <dgm:t>
        <a:bodyPr/>
        <a:lstStyle/>
        <a:p>
          <a:endParaRPr lang="en-GB"/>
        </a:p>
      </dgm:t>
    </dgm:pt>
    <dgm:pt modelId="{D36DEC20-F736-F646-9110-0C3F575C5B45}">
      <dgm:prSet/>
      <dgm:spPr/>
    </dgm:pt>
    <dgm:pt modelId="{5A463F0E-8BB8-FB47-B90A-E78E81EF0367}" type="parTrans" cxnId="{A25EEF58-84D1-9941-B2CB-C37E8EF1D3D8}">
      <dgm:prSet/>
      <dgm:spPr/>
      <dgm:t>
        <a:bodyPr/>
        <a:lstStyle/>
        <a:p>
          <a:endParaRPr lang="en-GB"/>
        </a:p>
      </dgm:t>
    </dgm:pt>
    <dgm:pt modelId="{EC7E2A23-7E7F-3D4A-BDA5-FD4D1D09C2B7}" type="sibTrans" cxnId="{A25EEF58-84D1-9941-B2CB-C37E8EF1D3D8}">
      <dgm:prSet/>
      <dgm:spPr/>
      <dgm:t>
        <a:bodyPr/>
        <a:lstStyle/>
        <a:p>
          <a:endParaRPr lang="en-GB"/>
        </a:p>
      </dgm:t>
    </dgm:pt>
    <dgm:pt modelId="{D898911F-F630-AA4F-BB79-34834A0FE64C}">
      <dgm:prSet/>
      <dgm:spPr/>
      <dgm:t>
        <a:bodyPr/>
        <a:lstStyle/>
        <a:p>
          <a:endParaRPr lang="en-GB"/>
        </a:p>
      </dgm:t>
    </dgm:pt>
    <dgm:pt modelId="{8696D789-EE4D-9741-A436-66552889B8D7}" type="parTrans" cxnId="{2C4DB3BB-0748-6C4E-AEC8-FF521983C0C5}">
      <dgm:prSet/>
      <dgm:spPr/>
      <dgm:t>
        <a:bodyPr/>
        <a:lstStyle/>
        <a:p>
          <a:endParaRPr lang="en-GB"/>
        </a:p>
      </dgm:t>
    </dgm:pt>
    <dgm:pt modelId="{26BDA278-5270-A34C-B15F-A84C686F0408}" type="sibTrans" cxnId="{2C4DB3BB-0748-6C4E-AEC8-FF521983C0C5}">
      <dgm:prSet/>
      <dgm:spPr/>
      <dgm:t>
        <a:bodyPr/>
        <a:lstStyle/>
        <a:p>
          <a:endParaRPr lang="en-GB"/>
        </a:p>
      </dgm:t>
    </dgm:pt>
    <dgm:pt modelId="{3BCAC29E-B973-6745-80D0-2D56AB382C8B}" type="pres">
      <dgm:prSet presAssocID="{095B9267-BB76-B249-A624-8EBF519F9838}" presName="Name0" presStyleCnt="0">
        <dgm:presLayoutVars>
          <dgm:chMax val="7"/>
          <dgm:chPref val="7"/>
          <dgm:dir/>
        </dgm:presLayoutVars>
      </dgm:prSet>
      <dgm:spPr/>
    </dgm:pt>
    <dgm:pt modelId="{96BBC66D-5AEB-254E-8984-C135C730D297}" type="pres">
      <dgm:prSet presAssocID="{095B9267-BB76-B249-A624-8EBF519F9838}" presName="Name1" presStyleCnt="0"/>
      <dgm:spPr/>
    </dgm:pt>
    <dgm:pt modelId="{45DB91AA-AEDE-304B-997E-8FF7AA8E54F2}" type="pres">
      <dgm:prSet presAssocID="{095B9267-BB76-B249-A624-8EBF519F9838}" presName="cycle" presStyleCnt="0"/>
      <dgm:spPr/>
    </dgm:pt>
    <dgm:pt modelId="{B4B04786-C2AA-5143-9AA5-BBFB70EA586B}" type="pres">
      <dgm:prSet presAssocID="{095B9267-BB76-B249-A624-8EBF519F9838}" presName="srcNode" presStyleLbl="node1" presStyleIdx="0" presStyleCnt="7"/>
      <dgm:spPr/>
    </dgm:pt>
    <dgm:pt modelId="{58171D3F-F45C-CC4F-9DF1-978D7D5A5CE7}" type="pres">
      <dgm:prSet presAssocID="{095B9267-BB76-B249-A624-8EBF519F9838}" presName="conn" presStyleLbl="parChTrans1D2" presStyleIdx="0" presStyleCnt="1"/>
      <dgm:spPr/>
    </dgm:pt>
    <dgm:pt modelId="{205FD3E1-8680-DB48-8F9C-6A4F6D9FE8A2}" type="pres">
      <dgm:prSet presAssocID="{095B9267-BB76-B249-A624-8EBF519F9838}" presName="extraNode" presStyleLbl="node1" presStyleIdx="0" presStyleCnt="7"/>
      <dgm:spPr/>
    </dgm:pt>
    <dgm:pt modelId="{41981CA7-89F4-554E-B8C7-E11BD5E2352D}" type="pres">
      <dgm:prSet presAssocID="{095B9267-BB76-B249-A624-8EBF519F9838}" presName="dstNode" presStyleLbl="node1" presStyleIdx="0" presStyleCnt="7"/>
      <dgm:spPr/>
    </dgm:pt>
    <dgm:pt modelId="{2F097515-A89E-FF47-A12F-CAB17B5F19CE}" type="pres">
      <dgm:prSet presAssocID="{D16D0C27-2C98-E24A-AD8C-86165D1960B4}" presName="text_1" presStyleLbl="node1" presStyleIdx="0" presStyleCnt="7">
        <dgm:presLayoutVars>
          <dgm:bulletEnabled val="1"/>
        </dgm:presLayoutVars>
      </dgm:prSet>
      <dgm:spPr/>
    </dgm:pt>
    <dgm:pt modelId="{C93AC8F4-5111-B749-82E4-B82988B4DC91}" type="pres">
      <dgm:prSet presAssocID="{D16D0C27-2C98-E24A-AD8C-86165D1960B4}" presName="accent_1" presStyleCnt="0"/>
      <dgm:spPr/>
    </dgm:pt>
    <dgm:pt modelId="{5341DB31-4041-2241-B492-3FF6CBDC9D26}" type="pres">
      <dgm:prSet presAssocID="{D16D0C27-2C98-E24A-AD8C-86165D1960B4}" presName="accentRepeatNode" presStyleLbl="solidFgAcc1" presStyleIdx="0" presStyleCnt="7"/>
      <dgm:spPr/>
    </dgm:pt>
    <dgm:pt modelId="{B27915D9-E697-2243-89A8-22F08D5C4FFC}" type="pres">
      <dgm:prSet presAssocID="{D81FD170-A7D3-CA47-B1B8-6F104574CF62}" presName="text_2" presStyleLbl="node1" presStyleIdx="1" presStyleCnt="7">
        <dgm:presLayoutVars>
          <dgm:bulletEnabled val="1"/>
        </dgm:presLayoutVars>
      </dgm:prSet>
      <dgm:spPr/>
    </dgm:pt>
    <dgm:pt modelId="{5ABB66ED-60F0-4D4A-83F3-4B29A2CEEFA8}" type="pres">
      <dgm:prSet presAssocID="{D81FD170-A7D3-CA47-B1B8-6F104574CF62}" presName="accent_2" presStyleCnt="0"/>
      <dgm:spPr/>
    </dgm:pt>
    <dgm:pt modelId="{1D695B56-2E7F-A24C-98CA-E500CB1FB49C}" type="pres">
      <dgm:prSet presAssocID="{D81FD170-A7D3-CA47-B1B8-6F104574CF62}" presName="accentRepeatNode" presStyleLbl="solidFgAcc1" presStyleIdx="1" presStyleCnt="7"/>
      <dgm:spPr/>
    </dgm:pt>
    <dgm:pt modelId="{9F793052-E5A9-F549-826A-DDAA9410E12E}" type="pres">
      <dgm:prSet presAssocID="{E0BA2948-3E1F-F041-9E03-2CDB087C3376}" presName="text_3" presStyleLbl="node1" presStyleIdx="2" presStyleCnt="7">
        <dgm:presLayoutVars>
          <dgm:bulletEnabled val="1"/>
        </dgm:presLayoutVars>
      </dgm:prSet>
      <dgm:spPr/>
    </dgm:pt>
    <dgm:pt modelId="{ECCC2070-9BF6-DC40-B504-83FD429ECABE}" type="pres">
      <dgm:prSet presAssocID="{E0BA2948-3E1F-F041-9E03-2CDB087C3376}" presName="accent_3" presStyleCnt="0"/>
      <dgm:spPr/>
    </dgm:pt>
    <dgm:pt modelId="{DED807D6-841A-AA4E-B2A9-726CD4F4F33E}" type="pres">
      <dgm:prSet presAssocID="{E0BA2948-3E1F-F041-9E03-2CDB087C3376}" presName="accentRepeatNode" presStyleLbl="solidFgAcc1" presStyleIdx="2" presStyleCnt="7"/>
      <dgm:spPr/>
    </dgm:pt>
    <dgm:pt modelId="{21C70AE7-98F1-A147-A702-296574D49123}" type="pres">
      <dgm:prSet presAssocID="{2DABFAAF-61EA-5342-BD71-488BA3913D32}" presName="text_4" presStyleLbl="node1" presStyleIdx="3" presStyleCnt="7">
        <dgm:presLayoutVars>
          <dgm:bulletEnabled val="1"/>
        </dgm:presLayoutVars>
      </dgm:prSet>
      <dgm:spPr/>
    </dgm:pt>
    <dgm:pt modelId="{6215C65D-95CE-244C-AA24-2C8946B3AA21}" type="pres">
      <dgm:prSet presAssocID="{2DABFAAF-61EA-5342-BD71-488BA3913D32}" presName="accent_4" presStyleCnt="0"/>
      <dgm:spPr/>
    </dgm:pt>
    <dgm:pt modelId="{9BBEAE57-9B60-2945-A1DD-6CC857EDFAA8}" type="pres">
      <dgm:prSet presAssocID="{2DABFAAF-61EA-5342-BD71-488BA3913D32}" presName="accentRepeatNode" presStyleLbl="solidFgAcc1" presStyleIdx="3" presStyleCnt="7"/>
      <dgm:spPr/>
    </dgm:pt>
    <dgm:pt modelId="{7EE9683F-58CF-6D4D-8AA1-A73E91929495}" type="pres">
      <dgm:prSet presAssocID="{68A01A50-E364-CD42-BA6E-80C83E7EE359}" presName="text_5" presStyleLbl="node1" presStyleIdx="4" presStyleCnt="7">
        <dgm:presLayoutVars>
          <dgm:bulletEnabled val="1"/>
        </dgm:presLayoutVars>
      </dgm:prSet>
      <dgm:spPr/>
    </dgm:pt>
    <dgm:pt modelId="{6ADD41D6-1E16-F24B-BD84-4C1FD3FECA50}" type="pres">
      <dgm:prSet presAssocID="{68A01A50-E364-CD42-BA6E-80C83E7EE359}" presName="accent_5" presStyleCnt="0"/>
      <dgm:spPr/>
    </dgm:pt>
    <dgm:pt modelId="{070DB805-F276-DF48-9848-A7FC9E22E2D7}" type="pres">
      <dgm:prSet presAssocID="{68A01A50-E364-CD42-BA6E-80C83E7EE359}" presName="accentRepeatNode" presStyleLbl="solidFgAcc1" presStyleIdx="4" presStyleCnt="7"/>
      <dgm:spPr/>
    </dgm:pt>
    <dgm:pt modelId="{1A641904-B461-904C-9AF8-6680481D71C5}" type="pres">
      <dgm:prSet presAssocID="{05B896C8-8F95-7D44-957D-55A16C4351E0}" presName="text_6" presStyleLbl="node1" presStyleIdx="5" presStyleCnt="7">
        <dgm:presLayoutVars>
          <dgm:bulletEnabled val="1"/>
        </dgm:presLayoutVars>
      </dgm:prSet>
      <dgm:spPr/>
    </dgm:pt>
    <dgm:pt modelId="{33A5A39A-78D5-A345-B50B-ACE8841533FB}" type="pres">
      <dgm:prSet presAssocID="{05B896C8-8F95-7D44-957D-55A16C4351E0}" presName="accent_6" presStyleCnt="0"/>
      <dgm:spPr/>
    </dgm:pt>
    <dgm:pt modelId="{ED7FB323-CA96-B647-818B-3B58F1B0C630}" type="pres">
      <dgm:prSet presAssocID="{05B896C8-8F95-7D44-957D-55A16C4351E0}" presName="accentRepeatNode" presStyleLbl="solidFgAcc1" presStyleIdx="5" presStyleCnt="7"/>
      <dgm:spPr/>
    </dgm:pt>
    <dgm:pt modelId="{42EE6A43-E54F-264C-8137-9082589215C0}" type="pres">
      <dgm:prSet presAssocID="{3D5927F3-4FF0-4041-8F97-E975F55A7680}" presName="text_7" presStyleLbl="node1" presStyleIdx="6" presStyleCnt="7">
        <dgm:presLayoutVars>
          <dgm:bulletEnabled val="1"/>
        </dgm:presLayoutVars>
      </dgm:prSet>
      <dgm:spPr/>
    </dgm:pt>
    <dgm:pt modelId="{5D729DE9-661C-5645-A43F-688F0772B214}" type="pres">
      <dgm:prSet presAssocID="{3D5927F3-4FF0-4041-8F97-E975F55A7680}" presName="accent_7" presStyleCnt="0"/>
      <dgm:spPr/>
    </dgm:pt>
    <dgm:pt modelId="{CD987945-2178-4249-B47B-2E18CDB85EC5}" type="pres">
      <dgm:prSet presAssocID="{3D5927F3-4FF0-4041-8F97-E975F55A7680}" presName="accentRepeatNode" presStyleLbl="solidFgAcc1" presStyleIdx="6" presStyleCnt="7"/>
      <dgm:spPr/>
    </dgm:pt>
  </dgm:ptLst>
  <dgm:cxnLst>
    <dgm:cxn modelId="{B0B25703-9CF1-2843-BF3A-AA6B9DB24054}" type="presOf" srcId="{E2C97CB2-BA58-BA4D-8A71-844B1FFF5823}" destId="{58171D3F-F45C-CC4F-9DF1-978D7D5A5CE7}" srcOrd="0" destOrd="0" presId="urn:microsoft.com/office/officeart/2008/layout/VerticalCurvedList"/>
    <dgm:cxn modelId="{D6E73D1F-329A-B949-BE50-8E05CCCD92CA}" srcId="{095B9267-BB76-B249-A624-8EBF519F9838}" destId="{68A01A50-E364-CD42-BA6E-80C83E7EE359}" srcOrd="4" destOrd="0" parTransId="{6A2102C8-DAD4-CD40-B6C4-BA2A34B85DEC}" sibTransId="{8433390C-2C2E-C140-A59B-17716D657977}"/>
    <dgm:cxn modelId="{ACFF0C20-01ED-2249-A51F-D16E4B7D7E92}" type="presOf" srcId="{D81FD170-A7D3-CA47-B1B8-6F104574CF62}" destId="{B27915D9-E697-2243-89A8-22F08D5C4FFC}" srcOrd="0" destOrd="0" presId="urn:microsoft.com/office/officeart/2008/layout/VerticalCurvedList"/>
    <dgm:cxn modelId="{2FD02523-09D0-7143-BFC6-6FD2E868F363}" type="presOf" srcId="{68A01A50-E364-CD42-BA6E-80C83E7EE359}" destId="{7EE9683F-58CF-6D4D-8AA1-A73E91929495}" srcOrd="0" destOrd="0" presId="urn:microsoft.com/office/officeart/2008/layout/VerticalCurvedList"/>
    <dgm:cxn modelId="{052A782B-DD87-B142-B0A5-0273E0296349}" srcId="{095B9267-BB76-B249-A624-8EBF519F9838}" destId="{D16D0C27-2C98-E24A-AD8C-86165D1960B4}" srcOrd="0" destOrd="0" parTransId="{60C3655D-C9F6-9F4E-B90D-A076F9717801}" sibTransId="{E2C97CB2-BA58-BA4D-8A71-844B1FFF5823}"/>
    <dgm:cxn modelId="{2313EC5D-F685-094A-B05A-1B2F2CFF50AB}" srcId="{095B9267-BB76-B249-A624-8EBF519F9838}" destId="{D81FD170-A7D3-CA47-B1B8-6F104574CF62}" srcOrd="1" destOrd="0" parTransId="{62A32997-564D-8C4F-B077-58D5B44650E8}" sibTransId="{23323EEB-CA01-DC43-999F-3B7EF3EA7581}"/>
    <dgm:cxn modelId="{44B4C95E-9639-7B48-A8A4-436C5F34A0C6}" type="presOf" srcId="{3D5927F3-4FF0-4041-8F97-E975F55A7680}" destId="{42EE6A43-E54F-264C-8137-9082589215C0}" srcOrd="0" destOrd="0" presId="urn:microsoft.com/office/officeart/2008/layout/VerticalCurvedList"/>
    <dgm:cxn modelId="{0CEDC061-A71F-E941-882A-43C42487977B}" type="presOf" srcId="{2DABFAAF-61EA-5342-BD71-488BA3913D32}" destId="{21C70AE7-98F1-A147-A702-296574D49123}" srcOrd="0" destOrd="0" presId="urn:microsoft.com/office/officeart/2008/layout/VerticalCurvedList"/>
    <dgm:cxn modelId="{DA91154C-5621-2744-9FA5-FA46074D52FF}" type="presOf" srcId="{05B896C8-8F95-7D44-957D-55A16C4351E0}" destId="{1A641904-B461-904C-9AF8-6680481D71C5}" srcOrd="0" destOrd="0" presId="urn:microsoft.com/office/officeart/2008/layout/VerticalCurvedList"/>
    <dgm:cxn modelId="{C8B6566C-ED03-5C44-980B-DDE1DC48D8E2}" type="presOf" srcId="{E0BA2948-3E1F-F041-9E03-2CDB087C3376}" destId="{9F793052-E5A9-F549-826A-DDAA9410E12E}" srcOrd="0" destOrd="0" presId="urn:microsoft.com/office/officeart/2008/layout/VerticalCurvedList"/>
    <dgm:cxn modelId="{9D8E9A6D-2E7B-204F-8A23-906F43A46697}" srcId="{095B9267-BB76-B249-A624-8EBF519F9838}" destId="{46D47EE4-5E91-9F44-AC8A-CF7242D62BEF}" srcOrd="8" destOrd="0" parTransId="{D54F60B1-7F26-8943-A9C3-2A67BEFADF29}" sibTransId="{ADD12953-3075-D346-814D-A0E01CEE5748}"/>
    <dgm:cxn modelId="{A25EEF58-84D1-9941-B2CB-C37E8EF1D3D8}" srcId="{425E044C-DBB4-ED41-82BC-A282B25E589F}" destId="{D36DEC20-F736-F646-9110-0C3F575C5B45}" srcOrd="0" destOrd="0" parTransId="{5A463F0E-8BB8-FB47-B90A-E78E81EF0367}" sibTransId="{EC7E2A23-7E7F-3D4A-BDA5-FD4D1D09C2B7}"/>
    <dgm:cxn modelId="{2AF58488-5C42-9B4B-9437-24E9A42A91D1}" type="presOf" srcId="{D16D0C27-2C98-E24A-AD8C-86165D1960B4}" destId="{2F097515-A89E-FF47-A12F-CAB17B5F19CE}" srcOrd="0" destOrd="0" presId="urn:microsoft.com/office/officeart/2008/layout/VerticalCurvedList"/>
    <dgm:cxn modelId="{3BDD66B3-A2EC-8A40-887E-51C1BE7803EC}" srcId="{095B9267-BB76-B249-A624-8EBF519F9838}" destId="{E0BA2948-3E1F-F041-9E03-2CDB087C3376}" srcOrd="2" destOrd="0" parTransId="{56D0E0EE-FAA0-D74E-BBE3-B3455B845776}" sibTransId="{703A633A-DE42-8444-A47D-574C3BFC0250}"/>
    <dgm:cxn modelId="{2C4DB3BB-0748-6C4E-AEC8-FF521983C0C5}" srcId="{D36DEC20-F736-F646-9110-0C3F575C5B45}" destId="{D898911F-F630-AA4F-BB79-34834A0FE64C}" srcOrd="0" destOrd="0" parTransId="{8696D789-EE4D-9741-A436-66552889B8D7}" sibTransId="{26BDA278-5270-A34C-B15F-A84C686F0408}"/>
    <dgm:cxn modelId="{72D1B3BB-C953-984A-8F40-D75F8DD87405}" type="presOf" srcId="{095B9267-BB76-B249-A624-8EBF519F9838}" destId="{3BCAC29E-B973-6745-80D0-2D56AB382C8B}" srcOrd="0" destOrd="0" presId="urn:microsoft.com/office/officeart/2008/layout/VerticalCurvedList"/>
    <dgm:cxn modelId="{4A693ECA-3FCE-B148-A487-0632308CD26D}" srcId="{095B9267-BB76-B249-A624-8EBF519F9838}" destId="{3D5927F3-4FF0-4041-8F97-E975F55A7680}" srcOrd="6" destOrd="0" parTransId="{763FC355-6AFF-6241-8A0E-970D414C8E9C}" sibTransId="{536FD596-8816-BE40-9EDA-F2C6092CD2D3}"/>
    <dgm:cxn modelId="{E49A2ED4-071D-6541-92E3-3E10AB54C11A}" srcId="{095B9267-BB76-B249-A624-8EBF519F9838}" destId="{2DABFAAF-61EA-5342-BD71-488BA3913D32}" srcOrd="3" destOrd="0" parTransId="{F084BB56-9D69-2143-B4EC-0D5EEC94CDD3}" sibTransId="{20E314CD-00BF-AF47-B5C3-5459227A9EBF}"/>
    <dgm:cxn modelId="{85B2F1E2-A97D-0C4D-9C14-71D2429555AE}" srcId="{095B9267-BB76-B249-A624-8EBF519F9838}" destId="{05B896C8-8F95-7D44-957D-55A16C4351E0}" srcOrd="5" destOrd="0" parTransId="{9BF14F64-A62D-7142-AF14-FCA435353B0A}" sibTransId="{C4B29BDA-F925-9F4D-932D-458225AD7D07}"/>
    <dgm:cxn modelId="{437010EC-593D-4E48-BEB1-EC5D414ED599}" srcId="{095B9267-BB76-B249-A624-8EBF519F9838}" destId="{D21EDF91-1F74-DE4E-A9A8-B19298651868}" srcOrd="9" destOrd="0" parTransId="{73901E80-7143-DC44-8648-A18745F6F5F8}" sibTransId="{0805D7E1-CA5C-3443-A448-CE2974078976}"/>
    <dgm:cxn modelId="{B3BAB0EE-1143-0547-AB78-703C0C23CF99}" srcId="{095B9267-BB76-B249-A624-8EBF519F9838}" destId="{425E044C-DBB4-ED41-82BC-A282B25E589F}" srcOrd="7" destOrd="0" parTransId="{21A8C7C1-CE51-CE44-BF13-D996D33393EF}" sibTransId="{EF7BD0FA-6B99-0B46-8079-1E55CB42461D}"/>
    <dgm:cxn modelId="{D1D6EDEA-C32B-F643-99E6-5FC15C9B029F}" type="presParOf" srcId="{3BCAC29E-B973-6745-80D0-2D56AB382C8B}" destId="{96BBC66D-5AEB-254E-8984-C135C730D297}" srcOrd="0" destOrd="0" presId="urn:microsoft.com/office/officeart/2008/layout/VerticalCurvedList"/>
    <dgm:cxn modelId="{F92CAE85-D052-3042-969A-8C804BED0465}" type="presParOf" srcId="{96BBC66D-5AEB-254E-8984-C135C730D297}" destId="{45DB91AA-AEDE-304B-997E-8FF7AA8E54F2}" srcOrd="0" destOrd="0" presId="urn:microsoft.com/office/officeart/2008/layout/VerticalCurvedList"/>
    <dgm:cxn modelId="{70D289C1-0B5A-EB41-9385-E6A16130D4D7}" type="presParOf" srcId="{45DB91AA-AEDE-304B-997E-8FF7AA8E54F2}" destId="{B4B04786-C2AA-5143-9AA5-BBFB70EA586B}" srcOrd="0" destOrd="0" presId="urn:microsoft.com/office/officeart/2008/layout/VerticalCurvedList"/>
    <dgm:cxn modelId="{B7826A85-28CA-BE40-94A8-A02D23D2255A}" type="presParOf" srcId="{45DB91AA-AEDE-304B-997E-8FF7AA8E54F2}" destId="{58171D3F-F45C-CC4F-9DF1-978D7D5A5CE7}" srcOrd="1" destOrd="0" presId="urn:microsoft.com/office/officeart/2008/layout/VerticalCurvedList"/>
    <dgm:cxn modelId="{BF340A61-8DFC-C54C-A07A-A2CF5B04E944}" type="presParOf" srcId="{45DB91AA-AEDE-304B-997E-8FF7AA8E54F2}" destId="{205FD3E1-8680-DB48-8F9C-6A4F6D9FE8A2}" srcOrd="2" destOrd="0" presId="urn:microsoft.com/office/officeart/2008/layout/VerticalCurvedList"/>
    <dgm:cxn modelId="{C06AED6D-D8EC-FF42-92DD-86DA2D275B10}" type="presParOf" srcId="{45DB91AA-AEDE-304B-997E-8FF7AA8E54F2}" destId="{41981CA7-89F4-554E-B8C7-E11BD5E2352D}" srcOrd="3" destOrd="0" presId="urn:microsoft.com/office/officeart/2008/layout/VerticalCurvedList"/>
    <dgm:cxn modelId="{08178497-1AFF-1649-8F73-D08B224E1A67}" type="presParOf" srcId="{96BBC66D-5AEB-254E-8984-C135C730D297}" destId="{2F097515-A89E-FF47-A12F-CAB17B5F19CE}" srcOrd="1" destOrd="0" presId="urn:microsoft.com/office/officeart/2008/layout/VerticalCurvedList"/>
    <dgm:cxn modelId="{5E860F7D-DB76-E649-887B-CA80A6E56DD3}" type="presParOf" srcId="{96BBC66D-5AEB-254E-8984-C135C730D297}" destId="{C93AC8F4-5111-B749-82E4-B82988B4DC91}" srcOrd="2" destOrd="0" presId="urn:microsoft.com/office/officeart/2008/layout/VerticalCurvedList"/>
    <dgm:cxn modelId="{5AE1DD0D-C8C8-DB4D-9F1D-E53AC9CFB447}" type="presParOf" srcId="{C93AC8F4-5111-B749-82E4-B82988B4DC91}" destId="{5341DB31-4041-2241-B492-3FF6CBDC9D26}" srcOrd="0" destOrd="0" presId="urn:microsoft.com/office/officeart/2008/layout/VerticalCurvedList"/>
    <dgm:cxn modelId="{1EB63404-4157-7F4E-BCCB-22FB1A88DA27}" type="presParOf" srcId="{96BBC66D-5AEB-254E-8984-C135C730D297}" destId="{B27915D9-E697-2243-89A8-22F08D5C4FFC}" srcOrd="3" destOrd="0" presId="urn:microsoft.com/office/officeart/2008/layout/VerticalCurvedList"/>
    <dgm:cxn modelId="{BFB8FD7C-982D-D04B-839F-8D34E82ACAB3}" type="presParOf" srcId="{96BBC66D-5AEB-254E-8984-C135C730D297}" destId="{5ABB66ED-60F0-4D4A-83F3-4B29A2CEEFA8}" srcOrd="4" destOrd="0" presId="urn:microsoft.com/office/officeart/2008/layout/VerticalCurvedList"/>
    <dgm:cxn modelId="{3810F1B1-0BFF-4041-93BA-41748A27B7F6}" type="presParOf" srcId="{5ABB66ED-60F0-4D4A-83F3-4B29A2CEEFA8}" destId="{1D695B56-2E7F-A24C-98CA-E500CB1FB49C}" srcOrd="0" destOrd="0" presId="urn:microsoft.com/office/officeart/2008/layout/VerticalCurvedList"/>
    <dgm:cxn modelId="{EE06FC57-690E-7046-97AF-3E517BDCBB8D}" type="presParOf" srcId="{96BBC66D-5AEB-254E-8984-C135C730D297}" destId="{9F793052-E5A9-F549-826A-DDAA9410E12E}" srcOrd="5" destOrd="0" presId="urn:microsoft.com/office/officeart/2008/layout/VerticalCurvedList"/>
    <dgm:cxn modelId="{E3371A95-0726-724D-89FA-F071AB195EF7}" type="presParOf" srcId="{96BBC66D-5AEB-254E-8984-C135C730D297}" destId="{ECCC2070-9BF6-DC40-B504-83FD429ECABE}" srcOrd="6" destOrd="0" presId="urn:microsoft.com/office/officeart/2008/layout/VerticalCurvedList"/>
    <dgm:cxn modelId="{32C529E4-C6C1-7449-9578-AA4CB40EBD43}" type="presParOf" srcId="{ECCC2070-9BF6-DC40-B504-83FD429ECABE}" destId="{DED807D6-841A-AA4E-B2A9-726CD4F4F33E}" srcOrd="0" destOrd="0" presId="urn:microsoft.com/office/officeart/2008/layout/VerticalCurvedList"/>
    <dgm:cxn modelId="{FC3BF031-E71D-A841-82A8-EFBF58B4FFF5}" type="presParOf" srcId="{96BBC66D-5AEB-254E-8984-C135C730D297}" destId="{21C70AE7-98F1-A147-A702-296574D49123}" srcOrd="7" destOrd="0" presId="urn:microsoft.com/office/officeart/2008/layout/VerticalCurvedList"/>
    <dgm:cxn modelId="{BAF013AA-518E-3A4E-A5BE-CD82B65284DA}" type="presParOf" srcId="{96BBC66D-5AEB-254E-8984-C135C730D297}" destId="{6215C65D-95CE-244C-AA24-2C8946B3AA21}" srcOrd="8" destOrd="0" presId="urn:microsoft.com/office/officeart/2008/layout/VerticalCurvedList"/>
    <dgm:cxn modelId="{0CF3F42D-CC12-D04C-8FB5-2490AF7952A3}" type="presParOf" srcId="{6215C65D-95CE-244C-AA24-2C8946B3AA21}" destId="{9BBEAE57-9B60-2945-A1DD-6CC857EDFAA8}" srcOrd="0" destOrd="0" presId="urn:microsoft.com/office/officeart/2008/layout/VerticalCurvedList"/>
    <dgm:cxn modelId="{C86460C8-CBDF-154E-8706-1B8544DD04F7}" type="presParOf" srcId="{96BBC66D-5AEB-254E-8984-C135C730D297}" destId="{7EE9683F-58CF-6D4D-8AA1-A73E91929495}" srcOrd="9" destOrd="0" presId="urn:microsoft.com/office/officeart/2008/layout/VerticalCurvedList"/>
    <dgm:cxn modelId="{DD587B17-3EC3-424D-87D6-636B050FAB2E}" type="presParOf" srcId="{96BBC66D-5AEB-254E-8984-C135C730D297}" destId="{6ADD41D6-1E16-F24B-BD84-4C1FD3FECA50}" srcOrd="10" destOrd="0" presId="urn:microsoft.com/office/officeart/2008/layout/VerticalCurvedList"/>
    <dgm:cxn modelId="{C63EE907-6606-B54A-8213-FAA52EF44280}" type="presParOf" srcId="{6ADD41D6-1E16-F24B-BD84-4C1FD3FECA50}" destId="{070DB805-F276-DF48-9848-A7FC9E22E2D7}" srcOrd="0" destOrd="0" presId="urn:microsoft.com/office/officeart/2008/layout/VerticalCurvedList"/>
    <dgm:cxn modelId="{8010888E-1732-EF44-B269-0EA27CD89CF0}" type="presParOf" srcId="{96BBC66D-5AEB-254E-8984-C135C730D297}" destId="{1A641904-B461-904C-9AF8-6680481D71C5}" srcOrd="11" destOrd="0" presId="urn:microsoft.com/office/officeart/2008/layout/VerticalCurvedList"/>
    <dgm:cxn modelId="{89D82C7E-3048-0246-AB19-C715B65B90D5}" type="presParOf" srcId="{96BBC66D-5AEB-254E-8984-C135C730D297}" destId="{33A5A39A-78D5-A345-B50B-ACE8841533FB}" srcOrd="12" destOrd="0" presId="urn:microsoft.com/office/officeart/2008/layout/VerticalCurvedList"/>
    <dgm:cxn modelId="{B8918146-1186-884C-8FCB-D0F1085E41DC}" type="presParOf" srcId="{33A5A39A-78D5-A345-B50B-ACE8841533FB}" destId="{ED7FB323-CA96-B647-818B-3B58F1B0C630}" srcOrd="0" destOrd="0" presId="urn:microsoft.com/office/officeart/2008/layout/VerticalCurvedList"/>
    <dgm:cxn modelId="{32BC0106-C188-9D44-9CE3-B529FF2A55B5}" type="presParOf" srcId="{96BBC66D-5AEB-254E-8984-C135C730D297}" destId="{42EE6A43-E54F-264C-8137-9082589215C0}" srcOrd="13" destOrd="0" presId="urn:microsoft.com/office/officeart/2008/layout/VerticalCurvedList"/>
    <dgm:cxn modelId="{6E4185B3-292E-A941-BB57-358FB8388BEE}" type="presParOf" srcId="{96BBC66D-5AEB-254E-8984-C135C730D297}" destId="{5D729DE9-661C-5645-A43F-688F0772B214}" srcOrd="14" destOrd="0" presId="urn:microsoft.com/office/officeart/2008/layout/VerticalCurvedList"/>
    <dgm:cxn modelId="{BB488E95-25E0-624D-8F11-98841C5B3CE4}" type="presParOf" srcId="{5D729DE9-661C-5645-A43F-688F0772B214}" destId="{CD987945-2178-4249-B47B-2E18CDB85EC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67A468-62E3-DD47-8AEE-2341E8BFE635}" type="doc">
      <dgm:prSet loTypeId="urn:microsoft.com/office/officeart/2005/8/layout/list1" loCatId="" qsTypeId="urn:microsoft.com/office/officeart/2005/8/quickstyle/simple1" qsCatId="simple" csTypeId="urn:microsoft.com/office/officeart/2005/8/colors/colorful5" csCatId="colorful" phldr="1"/>
      <dgm:spPr/>
      <dgm:t>
        <a:bodyPr/>
        <a:lstStyle/>
        <a:p>
          <a:endParaRPr lang="en-GB"/>
        </a:p>
      </dgm:t>
    </dgm:pt>
    <dgm:pt modelId="{185647CE-D74A-5640-84A8-B4D7BBC557D8}">
      <dgm:prSet phldrT="[Text]"/>
      <dgm:spPr/>
      <dgm:t>
        <a:bodyPr/>
        <a:lstStyle/>
        <a:p>
          <a:r>
            <a:rPr lang="en-GB" dirty="0"/>
            <a:t>Inclusivity</a:t>
          </a:r>
        </a:p>
      </dgm:t>
    </dgm:pt>
    <dgm:pt modelId="{C07BA7CC-0B6F-9C40-B0C2-56DACB214E16}" type="parTrans" cxnId="{0F0E91F6-494D-F04B-B979-E2D091928D9A}">
      <dgm:prSet/>
      <dgm:spPr/>
      <dgm:t>
        <a:bodyPr/>
        <a:lstStyle/>
        <a:p>
          <a:endParaRPr lang="en-GB"/>
        </a:p>
      </dgm:t>
    </dgm:pt>
    <dgm:pt modelId="{2E075BE9-E434-AD42-8997-0E27F43C0067}" type="sibTrans" cxnId="{0F0E91F6-494D-F04B-B979-E2D091928D9A}">
      <dgm:prSet/>
      <dgm:spPr/>
      <dgm:t>
        <a:bodyPr/>
        <a:lstStyle/>
        <a:p>
          <a:endParaRPr lang="en-GB"/>
        </a:p>
      </dgm:t>
    </dgm:pt>
    <dgm:pt modelId="{516D91EA-BF4C-4640-8B50-68B6E66BC5E2}">
      <dgm:prSet phldrT="[Text]"/>
      <dgm:spPr/>
      <dgm:t>
        <a:bodyPr/>
        <a:lstStyle/>
        <a:p>
          <a:r>
            <a:rPr lang="en-GB" dirty="0"/>
            <a:t>Anti-(</a:t>
          </a:r>
          <a:r>
            <a:rPr lang="en-GB" dirty="0" err="1"/>
            <a:t>rac</a:t>
          </a:r>
          <a:r>
            <a:rPr lang="en-GB" dirty="0"/>
            <a:t>)</a:t>
          </a:r>
          <a:r>
            <a:rPr lang="en-GB" dirty="0" err="1"/>
            <a:t>ist</a:t>
          </a:r>
          <a:r>
            <a:rPr lang="en-GB" dirty="0"/>
            <a:t>/phobic practice</a:t>
          </a:r>
        </a:p>
      </dgm:t>
    </dgm:pt>
    <dgm:pt modelId="{7D7DABA0-FD45-8B41-AC14-E44CBF106E1C}" type="parTrans" cxnId="{D3155136-BACA-7949-A55F-61C88881BAF3}">
      <dgm:prSet/>
      <dgm:spPr/>
      <dgm:t>
        <a:bodyPr/>
        <a:lstStyle/>
        <a:p>
          <a:endParaRPr lang="en-GB"/>
        </a:p>
      </dgm:t>
    </dgm:pt>
    <dgm:pt modelId="{4B060076-E151-F34F-B55B-7E99DBD2A135}" type="sibTrans" cxnId="{D3155136-BACA-7949-A55F-61C88881BAF3}">
      <dgm:prSet/>
      <dgm:spPr/>
      <dgm:t>
        <a:bodyPr/>
        <a:lstStyle/>
        <a:p>
          <a:endParaRPr lang="en-GB"/>
        </a:p>
      </dgm:t>
    </dgm:pt>
    <dgm:pt modelId="{65C50F88-0D3A-E347-B293-23152724D05F}">
      <dgm:prSet phldrT="[Text]"/>
      <dgm:spPr/>
      <dgm:t>
        <a:bodyPr/>
        <a:lstStyle/>
        <a:p>
          <a:r>
            <a:rPr lang="en-GB" dirty="0"/>
            <a:t>Decolonisation</a:t>
          </a:r>
        </a:p>
      </dgm:t>
    </dgm:pt>
    <dgm:pt modelId="{E2A84349-64EE-9F46-9714-AC9B43400FA4}" type="parTrans" cxnId="{D6509976-72C8-BC40-B91E-B8EA5AF04CC2}">
      <dgm:prSet/>
      <dgm:spPr/>
      <dgm:t>
        <a:bodyPr/>
        <a:lstStyle/>
        <a:p>
          <a:endParaRPr lang="en-GB"/>
        </a:p>
      </dgm:t>
    </dgm:pt>
    <dgm:pt modelId="{F8B2138A-74B4-A143-BF6A-B18E1923DE7F}" type="sibTrans" cxnId="{D6509976-72C8-BC40-B91E-B8EA5AF04CC2}">
      <dgm:prSet/>
      <dgm:spPr/>
      <dgm:t>
        <a:bodyPr/>
        <a:lstStyle/>
        <a:p>
          <a:endParaRPr lang="en-GB"/>
        </a:p>
      </dgm:t>
    </dgm:pt>
    <dgm:pt modelId="{6FAD23FF-FF58-BD4D-B845-72FF2FE30CAD}">
      <dgm:prSet phldrT="[Text]"/>
      <dgm:spPr/>
      <dgm:t>
        <a:bodyPr/>
        <a:lstStyle/>
        <a:p>
          <a:r>
            <a:rPr lang="en-GB" dirty="0"/>
            <a:t>the creation of environments in which all people feel they belong and can reach their potential and no one is automatically disadvantaged.</a:t>
          </a:r>
        </a:p>
      </dgm:t>
    </dgm:pt>
    <dgm:pt modelId="{05835A10-FBA4-8840-992A-9F42B4E2989F}" type="parTrans" cxnId="{3A00434D-B59C-7C4B-BFFD-48A4F01B4C16}">
      <dgm:prSet/>
      <dgm:spPr/>
      <dgm:t>
        <a:bodyPr/>
        <a:lstStyle/>
        <a:p>
          <a:endParaRPr lang="en-GB"/>
        </a:p>
      </dgm:t>
    </dgm:pt>
    <dgm:pt modelId="{75E3070B-6863-9F4A-8F85-D0A671590C6F}" type="sibTrans" cxnId="{3A00434D-B59C-7C4B-BFFD-48A4F01B4C16}">
      <dgm:prSet/>
      <dgm:spPr/>
      <dgm:t>
        <a:bodyPr/>
        <a:lstStyle/>
        <a:p>
          <a:endParaRPr lang="en-GB"/>
        </a:p>
      </dgm:t>
    </dgm:pt>
    <dgm:pt modelId="{591A1079-86F8-444A-88E1-F34A910B8766}">
      <dgm:prSet phldrT="[Text]"/>
      <dgm:spPr/>
      <dgm:t>
        <a:bodyPr/>
        <a:lstStyle/>
        <a:p>
          <a:r>
            <a:rPr lang="en-GB" dirty="0"/>
            <a:t>a personal commitment to examining and changing one's behaviours and practices that may lead to disadvantage or might damage inclusivity</a:t>
          </a:r>
        </a:p>
      </dgm:t>
    </dgm:pt>
    <dgm:pt modelId="{D2158B6E-4D90-2342-96D4-505323E21E1E}" type="parTrans" cxnId="{AA163905-0D52-424D-9515-A2B53478883C}">
      <dgm:prSet/>
      <dgm:spPr/>
      <dgm:t>
        <a:bodyPr/>
        <a:lstStyle/>
        <a:p>
          <a:endParaRPr lang="en-GB"/>
        </a:p>
      </dgm:t>
    </dgm:pt>
    <dgm:pt modelId="{6E265717-57A5-7949-81CD-D62F3816E3E4}" type="sibTrans" cxnId="{AA163905-0D52-424D-9515-A2B53478883C}">
      <dgm:prSet/>
      <dgm:spPr/>
      <dgm:t>
        <a:bodyPr/>
        <a:lstStyle/>
        <a:p>
          <a:endParaRPr lang="en-GB"/>
        </a:p>
      </dgm:t>
    </dgm:pt>
    <dgm:pt modelId="{0A22A4DC-8E0E-2441-9A5C-8AFACA1DED94}">
      <dgm:prSet phldrT="[Text]"/>
      <dgm:spPr/>
      <dgm:t>
        <a:bodyPr/>
        <a:lstStyle/>
        <a:p>
          <a:r>
            <a:rPr lang="en-GB" dirty="0"/>
            <a:t>understanding the colonial roots of prejudice, exclusion and violence against </a:t>
          </a:r>
          <a:r>
            <a:rPr lang="en-GB" dirty="0" err="1"/>
            <a:t>minoritised</a:t>
          </a:r>
          <a:r>
            <a:rPr lang="en-GB" dirty="0"/>
            <a:t> peoples</a:t>
          </a:r>
        </a:p>
      </dgm:t>
    </dgm:pt>
    <dgm:pt modelId="{D514AD5B-F968-214F-9D00-40C35832AA28}" type="parTrans" cxnId="{647C9098-358F-3145-A2A2-4C840C71FE7D}">
      <dgm:prSet/>
      <dgm:spPr/>
      <dgm:t>
        <a:bodyPr/>
        <a:lstStyle/>
        <a:p>
          <a:endParaRPr lang="en-GB"/>
        </a:p>
      </dgm:t>
    </dgm:pt>
    <dgm:pt modelId="{484BB8AE-D288-FE49-8BF2-3DF1609C7654}" type="sibTrans" cxnId="{647C9098-358F-3145-A2A2-4C840C71FE7D}">
      <dgm:prSet/>
      <dgm:spPr/>
      <dgm:t>
        <a:bodyPr/>
        <a:lstStyle/>
        <a:p>
          <a:endParaRPr lang="en-GB"/>
        </a:p>
      </dgm:t>
    </dgm:pt>
    <dgm:pt modelId="{DCF3704F-69B0-D146-B730-4C0E78AA8A32}">
      <dgm:prSet phldrT="[Text]"/>
      <dgm:spPr/>
      <dgm:t>
        <a:bodyPr/>
        <a:lstStyle/>
        <a:p>
          <a:r>
            <a:rPr lang="en-GB" dirty="0"/>
            <a:t>restorative justice, reparation and truth-telling</a:t>
          </a:r>
        </a:p>
      </dgm:t>
    </dgm:pt>
    <dgm:pt modelId="{8E567664-D23F-9F45-90E8-BCB2B4492349}" type="parTrans" cxnId="{2A0E6159-ABB1-9E4E-8C7C-C518CB3DCEDE}">
      <dgm:prSet/>
      <dgm:spPr/>
      <dgm:t>
        <a:bodyPr/>
        <a:lstStyle/>
        <a:p>
          <a:endParaRPr lang="en-GB"/>
        </a:p>
      </dgm:t>
    </dgm:pt>
    <dgm:pt modelId="{5313E733-850D-CE4A-9993-702E615D09B0}" type="sibTrans" cxnId="{2A0E6159-ABB1-9E4E-8C7C-C518CB3DCEDE}">
      <dgm:prSet/>
      <dgm:spPr/>
      <dgm:t>
        <a:bodyPr/>
        <a:lstStyle/>
        <a:p>
          <a:endParaRPr lang="en-GB"/>
        </a:p>
      </dgm:t>
    </dgm:pt>
    <dgm:pt modelId="{F925FBED-EF53-C24B-985C-216B965F3957}" type="pres">
      <dgm:prSet presAssocID="{0467A468-62E3-DD47-8AEE-2341E8BFE635}" presName="linear" presStyleCnt="0">
        <dgm:presLayoutVars>
          <dgm:dir/>
          <dgm:animLvl val="lvl"/>
          <dgm:resizeHandles val="exact"/>
        </dgm:presLayoutVars>
      </dgm:prSet>
      <dgm:spPr/>
    </dgm:pt>
    <dgm:pt modelId="{A4E65292-F791-7A48-94C5-77DFA0981912}" type="pres">
      <dgm:prSet presAssocID="{185647CE-D74A-5640-84A8-B4D7BBC557D8}" presName="parentLin" presStyleCnt="0"/>
      <dgm:spPr/>
    </dgm:pt>
    <dgm:pt modelId="{274AD456-F959-A842-A404-1A246EC78A78}" type="pres">
      <dgm:prSet presAssocID="{185647CE-D74A-5640-84A8-B4D7BBC557D8}" presName="parentLeftMargin" presStyleLbl="node1" presStyleIdx="0" presStyleCnt="3"/>
      <dgm:spPr/>
    </dgm:pt>
    <dgm:pt modelId="{B6704269-A9E5-7C45-85C8-E4525A3A04BC}" type="pres">
      <dgm:prSet presAssocID="{185647CE-D74A-5640-84A8-B4D7BBC557D8}" presName="parentText" presStyleLbl="node1" presStyleIdx="0" presStyleCnt="3">
        <dgm:presLayoutVars>
          <dgm:chMax val="0"/>
          <dgm:bulletEnabled val="1"/>
        </dgm:presLayoutVars>
      </dgm:prSet>
      <dgm:spPr/>
    </dgm:pt>
    <dgm:pt modelId="{E2FB4415-E263-E147-84EF-8FBDEBF814D3}" type="pres">
      <dgm:prSet presAssocID="{185647CE-D74A-5640-84A8-B4D7BBC557D8}" presName="negativeSpace" presStyleCnt="0"/>
      <dgm:spPr/>
    </dgm:pt>
    <dgm:pt modelId="{6F0B9388-51D4-8049-9BA3-E1CBBA904949}" type="pres">
      <dgm:prSet presAssocID="{185647CE-D74A-5640-84A8-B4D7BBC557D8}" presName="childText" presStyleLbl="conFgAcc1" presStyleIdx="0" presStyleCnt="3">
        <dgm:presLayoutVars>
          <dgm:bulletEnabled val="1"/>
        </dgm:presLayoutVars>
      </dgm:prSet>
      <dgm:spPr/>
    </dgm:pt>
    <dgm:pt modelId="{F355EF4D-8418-AA48-A502-509E8CEF2761}" type="pres">
      <dgm:prSet presAssocID="{2E075BE9-E434-AD42-8997-0E27F43C0067}" presName="spaceBetweenRectangles" presStyleCnt="0"/>
      <dgm:spPr/>
    </dgm:pt>
    <dgm:pt modelId="{8EF58E57-55EB-B140-B0BD-FCFDAD3EA588}" type="pres">
      <dgm:prSet presAssocID="{516D91EA-BF4C-4640-8B50-68B6E66BC5E2}" presName="parentLin" presStyleCnt="0"/>
      <dgm:spPr/>
    </dgm:pt>
    <dgm:pt modelId="{1B07AF7C-82DE-5243-AB52-2D47F1BD64AC}" type="pres">
      <dgm:prSet presAssocID="{516D91EA-BF4C-4640-8B50-68B6E66BC5E2}" presName="parentLeftMargin" presStyleLbl="node1" presStyleIdx="0" presStyleCnt="3"/>
      <dgm:spPr/>
    </dgm:pt>
    <dgm:pt modelId="{641902E9-803D-4449-BB22-AE7EC4BDD6D0}" type="pres">
      <dgm:prSet presAssocID="{516D91EA-BF4C-4640-8B50-68B6E66BC5E2}" presName="parentText" presStyleLbl="node1" presStyleIdx="1" presStyleCnt="3">
        <dgm:presLayoutVars>
          <dgm:chMax val="0"/>
          <dgm:bulletEnabled val="1"/>
        </dgm:presLayoutVars>
      </dgm:prSet>
      <dgm:spPr/>
    </dgm:pt>
    <dgm:pt modelId="{E4922E38-62E4-6F4A-BFAB-F683E1F80555}" type="pres">
      <dgm:prSet presAssocID="{516D91EA-BF4C-4640-8B50-68B6E66BC5E2}" presName="negativeSpace" presStyleCnt="0"/>
      <dgm:spPr/>
    </dgm:pt>
    <dgm:pt modelId="{EFFB3A5E-E4F7-8749-ACAD-3DFC5C01320A}" type="pres">
      <dgm:prSet presAssocID="{516D91EA-BF4C-4640-8B50-68B6E66BC5E2}" presName="childText" presStyleLbl="conFgAcc1" presStyleIdx="1" presStyleCnt="3">
        <dgm:presLayoutVars>
          <dgm:bulletEnabled val="1"/>
        </dgm:presLayoutVars>
      </dgm:prSet>
      <dgm:spPr/>
    </dgm:pt>
    <dgm:pt modelId="{2E52B118-02E6-9C46-98F3-AA239768ED2F}" type="pres">
      <dgm:prSet presAssocID="{4B060076-E151-F34F-B55B-7E99DBD2A135}" presName="spaceBetweenRectangles" presStyleCnt="0"/>
      <dgm:spPr/>
    </dgm:pt>
    <dgm:pt modelId="{68F9FF43-01BF-7B44-B6DD-5CAA12770FCB}" type="pres">
      <dgm:prSet presAssocID="{65C50F88-0D3A-E347-B293-23152724D05F}" presName="parentLin" presStyleCnt="0"/>
      <dgm:spPr/>
    </dgm:pt>
    <dgm:pt modelId="{9F077F5A-7BAA-0347-B8C6-CB894FBCB04B}" type="pres">
      <dgm:prSet presAssocID="{65C50F88-0D3A-E347-B293-23152724D05F}" presName="parentLeftMargin" presStyleLbl="node1" presStyleIdx="1" presStyleCnt="3"/>
      <dgm:spPr/>
    </dgm:pt>
    <dgm:pt modelId="{C9400F35-C426-CD49-B303-F6EED5FDB7C0}" type="pres">
      <dgm:prSet presAssocID="{65C50F88-0D3A-E347-B293-23152724D05F}" presName="parentText" presStyleLbl="node1" presStyleIdx="2" presStyleCnt="3">
        <dgm:presLayoutVars>
          <dgm:chMax val="0"/>
          <dgm:bulletEnabled val="1"/>
        </dgm:presLayoutVars>
      </dgm:prSet>
      <dgm:spPr/>
    </dgm:pt>
    <dgm:pt modelId="{D31F8DAD-982E-2041-855C-0FB7D790EAEE}" type="pres">
      <dgm:prSet presAssocID="{65C50F88-0D3A-E347-B293-23152724D05F}" presName="negativeSpace" presStyleCnt="0"/>
      <dgm:spPr/>
    </dgm:pt>
    <dgm:pt modelId="{2C14CF22-C40A-0948-B8E0-7F9F84D89895}" type="pres">
      <dgm:prSet presAssocID="{65C50F88-0D3A-E347-B293-23152724D05F}" presName="childText" presStyleLbl="conFgAcc1" presStyleIdx="2" presStyleCnt="3">
        <dgm:presLayoutVars>
          <dgm:bulletEnabled val="1"/>
        </dgm:presLayoutVars>
      </dgm:prSet>
      <dgm:spPr/>
    </dgm:pt>
  </dgm:ptLst>
  <dgm:cxnLst>
    <dgm:cxn modelId="{AA163905-0D52-424D-9515-A2B53478883C}" srcId="{516D91EA-BF4C-4640-8B50-68B6E66BC5E2}" destId="{591A1079-86F8-444A-88E1-F34A910B8766}" srcOrd="0" destOrd="0" parTransId="{D2158B6E-4D90-2342-96D4-505323E21E1E}" sibTransId="{6E265717-57A5-7949-81CD-D62F3816E3E4}"/>
    <dgm:cxn modelId="{629ED912-A3F5-9F44-AD33-02EEDF1B00F3}" type="presOf" srcId="{516D91EA-BF4C-4640-8B50-68B6E66BC5E2}" destId="{1B07AF7C-82DE-5243-AB52-2D47F1BD64AC}" srcOrd="0" destOrd="0" presId="urn:microsoft.com/office/officeart/2005/8/layout/list1"/>
    <dgm:cxn modelId="{1F8C1415-BF93-2248-829A-54C94927E5C9}" type="presOf" srcId="{591A1079-86F8-444A-88E1-F34A910B8766}" destId="{EFFB3A5E-E4F7-8749-ACAD-3DFC5C01320A}" srcOrd="0" destOrd="0" presId="urn:microsoft.com/office/officeart/2005/8/layout/list1"/>
    <dgm:cxn modelId="{D3155136-BACA-7949-A55F-61C88881BAF3}" srcId="{0467A468-62E3-DD47-8AEE-2341E8BFE635}" destId="{516D91EA-BF4C-4640-8B50-68B6E66BC5E2}" srcOrd="1" destOrd="0" parTransId="{7D7DABA0-FD45-8B41-AC14-E44CBF106E1C}" sibTransId="{4B060076-E151-F34F-B55B-7E99DBD2A135}"/>
    <dgm:cxn modelId="{3A00434D-B59C-7C4B-BFFD-48A4F01B4C16}" srcId="{185647CE-D74A-5640-84A8-B4D7BBC557D8}" destId="{6FAD23FF-FF58-BD4D-B845-72FF2FE30CAD}" srcOrd="0" destOrd="0" parTransId="{05835A10-FBA4-8840-992A-9F42B4E2989F}" sibTransId="{75E3070B-6863-9F4A-8F85-D0A671590C6F}"/>
    <dgm:cxn modelId="{FCC7F24D-633B-184F-BC46-649FB5F8CF9E}" type="presOf" srcId="{185647CE-D74A-5640-84A8-B4D7BBC557D8}" destId="{274AD456-F959-A842-A404-1A246EC78A78}" srcOrd="0" destOrd="0" presId="urn:microsoft.com/office/officeart/2005/8/layout/list1"/>
    <dgm:cxn modelId="{FD1CE553-50CB-9944-86D0-F1F1A2385CA5}" type="presOf" srcId="{65C50F88-0D3A-E347-B293-23152724D05F}" destId="{9F077F5A-7BAA-0347-B8C6-CB894FBCB04B}" srcOrd="0" destOrd="0" presId="urn:microsoft.com/office/officeart/2005/8/layout/list1"/>
    <dgm:cxn modelId="{D6509976-72C8-BC40-B91E-B8EA5AF04CC2}" srcId="{0467A468-62E3-DD47-8AEE-2341E8BFE635}" destId="{65C50F88-0D3A-E347-B293-23152724D05F}" srcOrd="2" destOrd="0" parTransId="{E2A84349-64EE-9F46-9714-AC9B43400FA4}" sibTransId="{F8B2138A-74B4-A143-BF6A-B18E1923DE7F}"/>
    <dgm:cxn modelId="{2A0E6159-ABB1-9E4E-8C7C-C518CB3DCEDE}" srcId="{65C50F88-0D3A-E347-B293-23152724D05F}" destId="{DCF3704F-69B0-D146-B730-4C0E78AA8A32}" srcOrd="1" destOrd="0" parTransId="{8E567664-D23F-9F45-90E8-BCB2B4492349}" sibTransId="{5313E733-850D-CE4A-9993-702E615D09B0}"/>
    <dgm:cxn modelId="{1D281C83-3DBF-8648-8B49-EE33B935FEE2}" type="presOf" srcId="{0467A468-62E3-DD47-8AEE-2341E8BFE635}" destId="{F925FBED-EF53-C24B-985C-216B965F3957}" srcOrd="0" destOrd="0" presId="urn:microsoft.com/office/officeart/2005/8/layout/list1"/>
    <dgm:cxn modelId="{647C9098-358F-3145-A2A2-4C840C71FE7D}" srcId="{65C50F88-0D3A-E347-B293-23152724D05F}" destId="{0A22A4DC-8E0E-2441-9A5C-8AFACA1DED94}" srcOrd="0" destOrd="0" parTransId="{D514AD5B-F968-214F-9D00-40C35832AA28}" sibTransId="{484BB8AE-D288-FE49-8BF2-3DF1609C7654}"/>
    <dgm:cxn modelId="{B12F7CB0-1547-3D41-964F-307A101191EA}" type="presOf" srcId="{65C50F88-0D3A-E347-B293-23152724D05F}" destId="{C9400F35-C426-CD49-B303-F6EED5FDB7C0}" srcOrd="1" destOrd="0" presId="urn:microsoft.com/office/officeart/2005/8/layout/list1"/>
    <dgm:cxn modelId="{3D7385B3-0F3D-5344-82AE-F03E97CBDCEA}" type="presOf" srcId="{DCF3704F-69B0-D146-B730-4C0E78AA8A32}" destId="{2C14CF22-C40A-0948-B8E0-7F9F84D89895}" srcOrd="0" destOrd="1" presId="urn:microsoft.com/office/officeart/2005/8/layout/list1"/>
    <dgm:cxn modelId="{32FA1CBD-8C40-C749-A0E4-9F847DFB5B5D}" type="presOf" srcId="{6FAD23FF-FF58-BD4D-B845-72FF2FE30CAD}" destId="{6F0B9388-51D4-8049-9BA3-E1CBBA904949}" srcOrd="0" destOrd="0" presId="urn:microsoft.com/office/officeart/2005/8/layout/list1"/>
    <dgm:cxn modelId="{F379CFC2-62D7-3041-9274-48C4A1F72A6C}" type="presOf" srcId="{516D91EA-BF4C-4640-8B50-68B6E66BC5E2}" destId="{641902E9-803D-4449-BB22-AE7EC4BDD6D0}" srcOrd="1" destOrd="0" presId="urn:microsoft.com/office/officeart/2005/8/layout/list1"/>
    <dgm:cxn modelId="{EF94D3C3-F7A2-2841-BF42-6BF99594CC84}" type="presOf" srcId="{185647CE-D74A-5640-84A8-B4D7BBC557D8}" destId="{B6704269-A9E5-7C45-85C8-E4525A3A04BC}" srcOrd="1" destOrd="0" presId="urn:microsoft.com/office/officeart/2005/8/layout/list1"/>
    <dgm:cxn modelId="{30646DE3-C5C3-B24F-A2EF-49EFFDAFFDE2}" type="presOf" srcId="{0A22A4DC-8E0E-2441-9A5C-8AFACA1DED94}" destId="{2C14CF22-C40A-0948-B8E0-7F9F84D89895}" srcOrd="0" destOrd="0" presId="urn:microsoft.com/office/officeart/2005/8/layout/list1"/>
    <dgm:cxn modelId="{0F0E91F6-494D-F04B-B979-E2D091928D9A}" srcId="{0467A468-62E3-DD47-8AEE-2341E8BFE635}" destId="{185647CE-D74A-5640-84A8-B4D7BBC557D8}" srcOrd="0" destOrd="0" parTransId="{C07BA7CC-0B6F-9C40-B0C2-56DACB214E16}" sibTransId="{2E075BE9-E434-AD42-8997-0E27F43C0067}"/>
    <dgm:cxn modelId="{30E23174-D7F0-E341-A9FC-2B832076D99F}" type="presParOf" srcId="{F925FBED-EF53-C24B-985C-216B965F3957}" destId="{A4E65292-F791-7A48-94C5-77DFA0981912}" srcOrd="0" destOrd="0" presId="urn:microsoft.com/office/officeart/2005/8/layout/list1"/>
    <dgm:cxn modelId="{297AF5C7-A7F1-314A-8AD5-8AE084F7310A}" type="presParOf" srcId="{A4E65292-F791-7A48-94C5-77DFA0981912}" destId="{274AD456-F959-A842-A404-1A246EC78A78}" srcOrd="0" destOrd="0" presId="urn:microsoft.com/office/officeart/2005/8/layout/list1"/>
    <dgm:cxn modelId="{3D6D0AF7-D8B8-A144-BF7C-591F1D26B086}" type="presParOf" srcId="{A4E65292-F791-7A48-94C5-77DFA0981912}" destId="{B6704269-A9E5-7C45-85C8-E4525A3A04BC}" srcOrd="1" destOrd="0" presId="urn:microsoft.com/office/officeart/2005/8/layout/list1"/>
    <dgm:cxn modelId="{9A946369-1E35-334C-9E0E-3D826B8EC375}" type="presParOf" srcId="{F925FBED-EF53-C24B-985C-216B965F3957}" destId="{E2FB4415-E263-E147-84EF-8FBDEBF814D3}" srcOrd="1" destOrd="0" presId="urn:microsoft.com/office/officeart/2005/8/layout/list1"/>
    <dgm:cxn modelId="{EBED1F91-597D-7348-BDDD-4E2A4B0FC739}" type="presParOf" srcId="{F925FBED-EF53-C24B-985C-216B965F3957}" destId="{6F0B9388-51D4-8049-9BA3-E1CBBA904949}" srcOrd="2" destOrd="0" presId="urn:microsoft.com/office/officeart/2005/8/layout/list1"/>
    <dgm:cxn modelId="{46985D66-57F0-394B-8375-F4AA388EA09F}" type="presParOf" srcId="{F925FBED-EF53-C24B-985C-216B965F3957}" destId="{F355EF4D-8418-AA48-A502-509E8CEF2761}" srcOrd="3" destOrd="0" presId="urn:microsoft.com/office/officeart/2005/8/layout/list1"/>
    <dgm:cxn modelId="{EF8E327A-346E-B944-A78E-35EC5F05EF45}" type="presParOf" srcId="{F925FBED-EF53-C24B-985C-216B965F3957}" destId="{8EF58E57-55EB-B140-B0BD-FCFDAD3EA588}" srcOrd="4" destOrd="0" presId="urn:microsoft.com/office/officeart/2005/8/layout/list1"/>
    <dgm:cxn modelId="{338A998B-5DDA-2345-912D-25DDA4499CBB}" type="presParOf" srcId="{8EF58E57-55EB-B140-B0BD-FCFDAD3EA588}" destId="{1B07AF7C-82DE-5243-AB52-2D47F1BD64AC}" srcOrd="0" destOrd="0" presId="urn:microsoft.com/office/officeart/2005/8/layout/list1"/>
    <dgm:cxn modelId="{9DAF0E06-800A-CB46-B11C-43C0ED00E3FA}" type="presParOf" srcId="{8EF58E57-55EB-B140-B0BD-FCFDAD3EA588}" destId="{641902E9-803D-4449-BB22-AE7EC4BDD6D0}" srcOrd="1" destOrd="0" presId="urn:microsoft.com/office/officeart/2005/8/layout/list1"/>
    <dgm:cxn modelId="{5EEBA9E1-DA5E-7845-A545-40D2F8F939A2}" type="presParOf" srcId="{F925FBED-EF53-C24B-985C-216B965F3957}" destId="{E4922E38-62E4-6F4A-BFAB-F683E1F80555}" srcOrd="5" destOrd="0" presId="urn:microsoft.com/office/officeart/2005/8/layout/list1"/>
    <dgm:cxn modelId="{CBD850B9-9C85-4544-8281-CEA56C53A808}" type="presParOf" srcId="{F925FBED-EF53-C24B-985C-216B965F3957}" destId="{EFFB3A5E-E4F7-8749-ACAD-3DFC5C01320A}" srcOrd="6" destOrd="0" presId="urn:microsoft.com/office/officeart/2005/8/layout/list1"/>
    <dgm:cxn modelId="{DBD11388-BE90-2A46-9D77-AD9F7D0B6C48}" type="presParOf" srcId="{F925FBED-EF53-C24B-985C-216B965F3957}" destId="{2E52B118-02E6-9C46-98F3-AA239768ED2F}" srcOrd="7" destOrd="0" presId="urn:microsoft.com/office/officeart/2005/8/layout/list1"/>
    <dgm:cxn modelId="{9C875A10-AAAE-4F48-A2B9-055439D65829}" type="presParOf" srcId="{F925FBED-EF53-C24B-985C-216B965F3957}" destId="{68F9FF43-01BF-7B44-B6DD-5CAA12770FCB}" srcOrd="8" destOrd="0" presId="urn:microsoft.com/office/officeart/2005/8/layout/list1"/>
    <dgm:cxn modelId="{D07E71CB-3857-DC4D-B66A-CD0DA8845374}" type="presParOf" srcId="{68F9FF43-01BF-7B44-B6DD-5CAA12770FCB}" destId="{9F077F5A-7BAA-0347-B8C6-CB894FBCB04B}" srcOrd="0" destOrd="0" presId="urn:microsoft.com/office/officeart/2005/8/layout/list1"/>
    <dgm:cxn modelId="{344BD034-F1B5-F94C-A61D-5FB4B3C981F4}" type="presParOf" srcId="{68F9FF43-01BF-7B44-B6DD-5CAA12770FCB}" destId="{C9400F35-C426-CD49-B303-F6EED5FDB7C0}" srcOrd="1" destOrd="0" presId="urn:microsoft.com/office/officeart/2005/8/layout/list1"/>
    <dgm:cxn modelId="{19EFB36D-3BBF-C64A-BAE0-54B88980DAD3}" type="presParOf" srcId="{F925FBED-EF53-C24B-985C-216B965F3957}" destId="{D31F8DAD-982E-2041-855C-0FB7D790EAEE}" srcOrd="9" destOrd="0" presId="urn:microsoft.com/office/officeart/2005/8/layout/list1"/>
    <dgm:cxn modelId="{08EA73B9-9923-704C-96CF-52EF99816258}" type="presParOf" srcId="{F925FBED-EF53-C24B-985C-216B965F3957}" destId="{2C14CF22-C40A-0948-B8E0-7F9F84D89895}"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67A468-62E3-DD47-8AEE-2341E8BFE635}" type="doc">
      <dgm:prSet loTypeId="urn:microsoft.com/office/officeart/2005/8/layout/pyramid2" loCatId="" qsTypeId="urn:microsoft.com/office/officeart/2005/8/quickstyle/simple3" qsCatId="simple" csTypeId="urn:microsoft.com/office/officeart/2005/8/colors/accent3_2" csCatId="accent3" phldr="1"/>
      <dgm:spPr/>
      <dgm:t>
        <a:bodyPr/>
        <a:lstStyle/>
        <a:p>
          <a:endParaRPr lang="en-GB"/>
        </a:p>
      </dgm:t>
    </dgm:pt>
    <dgm:pt modelId="{185647CE-D74A-5640-84A8-B4D7BBC557D8}">
      <dgm:prSet phldrT="[Text]"/>
      <dgm:spPr/>
      <dgm:t>
        <a:bodyPr/>
        <a:lstStyle/>
        <a:p>
          <a:r>
            <a:rPr lang="en-GB" dirty="0"/>
            <a:t>Inclusivity</a:t>
          </a:r>
        </a:p>
      </dgm:t>
    </dgm:pt>
    <dgm:pt modelId="{C07BA7CC-0B6F-9C40-B0C2-56DACB214E16}" type="parTrans" cxnId="{0F0E91F6-494D-F04B-B979-E2D091928D9A}">
      <dgm:prSet/>
      <dgm:spPr/>
      <dgm:t>
        <a:bodyPr/>
        <a:lstStyle/>
        <a:p>
          <a:endParaRPr lang="en-GB"/>
        </a:p>
      </dgm:t>
    </dgm:pt>
    <dgm:pt modelId="{2E075BE9-E434-AD42-8997-0E27F43C0067}" type="sibTrans" cxnId="{0F0E91F6-494D-F04B-B979-E2D091928D9A}">
      <dgm:prSet/>
      <dgm:spPr/>
      <dgm:t>
        <a:bodyPr/>
        <a:lstStyle/>
        <a:p>
          <a:endParaRPr lang="en-GB"/>
        </a:p>
      </dgm:t>
    </dgm:pt>
    <dgm:pt modelId="{516D91EA-BF4C-4640-8B50-68B6E66BC5E2}">
      <dgm:prSet phldrT="[Text]"/>
      <dgm:spPr/>
      <dgm:t>
        <a:bodyPr/>
        <a:lstStyle/>
        <a:p>
          <a:r>
            <a:rPr lang="en-GB" dirty="0"/>
            <a:t>Anti-(</a:t>
          </a:r>
          <a:r>
            <a:rPr lang="en-GB" dirty="0" err="1"/>
            <a:t>rac</a:t>
          </a:r>
          <a:r>
            <a:rPr lang="en-GB" dirty="0"/>
            <a:t>)</a:t>
          </a:r>
          <a:r>
            <a:rPr lang="en-GB" dirty="0" err="1"/>
            <a:t>ist</a:t>
          </a:r>
          <a:r>
            <a:rPr lang="en-GB" dirty="0"/>
            <a:t>/phobic practice</a:t>
          </a:r>
        </a:p>
      </dgm:t>
    </dgm:pt>
    <dgm:pt modelId="{7D7DABA0-FD45-8B41-AC14-E44CBF106E1C}" type="parTrans" cxnId="{D3155136-BACA-7949-A55F-61C88881BAF3}">
      <dgm:prSet/>
      <dgm:spPr/>
      <dgm:t>
        <a:bodyPr/>
        <a:lstStyle/>
        <a:p>
          <a:endParaRPr lang="en-GB"/>
        </a:p>
      </dgm:t>
    </dgm:pt>
    <dgm:pt modelId="{4B060076-E151-F34F-B55B-7E99DBD2A135}" type="sibTrans" cxnId="{D3155136-BACA-7949-A55F-61C88881BAF3}">
      <dgm:prSet/>
      <dgm:spPr/>
      <dgm:t>
        <a:bodyPr/>
        <a:lstStyle/>
        <a:p>
          <a:endParaRPr lang="en-GB"/>
        </a:p>
      </dgm:t>
    </dgm:pt>
    <dgm:pt modelId="{65C50F88-0D3A-E347-B293-23152724D05F}">
      <dgm:prSet phldrT="[Text]"/>
      <dgm:spPr/>
      <dgm:t>
        <a:bodyPr/>
        <a:lstStyle/>
        <a:p>
          <a:r>
            <a:rPr lang="en-GB" dirty="0"/>
            <a:t>Decolonisation</a:t>
          </a:r>
        </a:p>
      </dgm:t>
    </dgm:pt>
    <dgm:pt modelId="{E2A84349-64EE-9F46-9714-AC9B43400FA4}" type="parTrans" cxnId="{D6509976-72C8-BC40-B91E-B8EA5AF04CC2}">
      <dgm:prSet/>
      <dgm:spPr/>
      <dgm:t>
        <a:bodyPr/>
        <a:lstStyle/>
        <a:p>
          <a:endParaRPr lang="en-GB"/>
        </a:p>
      </dgm:t>
    </dgm:pt>
    <dgm:pt modelId="{F8B2138A-74B4-A143-BF6A-B18E1923DE7F}" type="sibTrans" cxnId="{D6509976-72C8-BC40-B91E-B8EA5AF04CC2}">
      <dgm:prSet/>
      <dgm:spPr/>
      <dgm:t>
        <a:bodyPr/>
        <a:lstStyle/>
        <a:p>
          <a:endParaRPr lang="en-GB"/>
        </a:p>
      </dgm:t>
    </dgm:pt>
    <dgm:pt modelId="{6FAD23FF-FF58-BD4D-B845-72FF2FE30CAD}">
      <dgm:prSet phldrT="[Text]"/>
      <dgm:spPr/>
      <dgm:t>
        <a:bodyPr/>
        <a:lstStyle/>
        <a:p>
          <a:r>
            <a:rPr lang="en-GB" dirty="0"/>
            <a:t>the creation of environments in which all people feel they belong and can reach their potential and no one is automatically disadvantaged.</a:t>
          </a:r>
        </a:p>
      </dgm:t>
    </dgm:pt>
    <dgm:pt modelId="{05835A10-FBA4-8840-992A-9F42B4E2989F}" type="parTrans" cxnId="{3A00434D-B59C-7C4B-BFFD-48A4F01B4C16}">
      <dgm:prSet/>
      <dgm:spPr/>
      <dgm:t>
        <a:bodyPr/>
        <a:lstStyle/>
        <a:p>
          <a:endParaRPr lang="en-GB"/>
        </a:p>
      </dgm:t>
    </dgm:pt>
    <dgm:pt modelId="{75E3070B-6863-9F4A-8F85-D0A671590C6F}" type="sibTrans" cxnId="{3A00434D-B59C-7C4B-BFFD-48A4F01B4C16}">
      <dgm:prSet/>
      <dgm:spPr/>
      <dgm:t>
        <a:bodyPr/>
        <a:lstStyle/>
        <a:p>
          <a:endParaRPr lang="en-GB"/>
        </a:p>
      </dgm:t>
    </dgm:pt>
    <dgm:pt modelId="{591A1079-86F8-444A-88E1-F34A910B8766}">
      <dgm:prSet phldrT="[Text]"/>
      <dgm:spPr/>
      <dgm:t>
        <a:bodyPr/>
        <a:lstStyle/>
        <a:p>
          <a:r>
            <a:rPr lang="en-GB" dirty="0"/>
            <a:t>a personal commitment to examining and changing one's behaviours in relation to practices that may lead to disadvantage or might damage inclusivity</a:t>
          </a:r>
        </a:p>
      </dgm:t>
    </dgm:pt>
    <dgm:pt modelId="{D2158B6E-4D90-2342-96D4-505323E21E1E}" type="parTrans" cxnId="{AA163905-0D52-424D-9515-A2B53478883C}">
      <dgm:prSet/>
      <dgm:spPr/>
      <dgm:t>
        <a:bodyPr/>
        <a:lstStyle/>
        <a:p>
          <a:endParaRPr lang="en-GB"/>
        </a:p>
      </dgm:t>
    </dgm:pt>
    <dgm:pt modelId="{6E265717-57A5-7949-81CD-D62F3816E3E4}" type="sibTrans" cxnId="{AA163905-0D52-424D-9515-A2B53478883C}">
      <dgm:prSet/>
      <dgm:spPr/>
      <dgm:t>
        <a:bodyPr/>
        <a:lstStyle/>
        <a:p>
          <a:endParaRPr lang="en-GB"/>
        </a:p>
      </dgm:t>
    </dgm:pt>
    <dgm:pt modelId="{0A22A4DC-8E0E-2441-9A5C-8AFACA1DED94}">
      <dgm:prSet phldrT="[Text]"/>
      <dgm:spPr/>
      <dgm:t>
        <a:bodyPr/>
        <a:lstStyle/>
        <a:p>
          <a:r>
            <a:rPr lang="en-GB" dirty="0"/>
            <a:t>understanding the colonial roots of prejudice, exclusion and violence against </a:t>
          </a:r>
          <a:r>
            <a:rPr lang="en-GB" dirty="0" err="1"/>
            <a:t>minoritised</a:t>
          </a:r>
          <a:r>
            <a:rPr lang="en-GB" dirty="0"/>
            <a:t> peoples</a:t>
          </a:r>
        </a:p>
      </dgm:t>
    </dgm:pt>
    <dgm:pt modelId="{D514AD5B-F968-214F-9D00-40C35832AA28}" type="parTrans" cxnId="{647C9098-358F-3145-A2A2-4C840C71FE7D}">
      <dgm:prSet/>
      <dgm:spPr/>
      <dgm:t>
        <a:bodyPr/>
        <a:lstStyle/>
        <a:p>
          <a:endParaRPr lang="en-GB"/>
        </a:p>
      </dgm:t>
    </dgm:pt>
    <dgm:pt modelId="{484BB8AE-D288-FE49-8BF2-3DF1609C7654}" type="sibTrans" cxnId="{647C9098-358F-3145-A2A2-4C840C71FE7D}">
      <dgm:prSet/>
      <dgm:spPr/>
      <dgm:t>
        <a:bodyPr/>
        <a:lstStyle/>
        <a:p>
          <a:endParaRPr lang="en-GB"/>
        </a:p>
      </dgm:t>
    </dgm:pt>
    <dgm:pt modelId="{DCF3704F-69B0-D146-B730-4C0E78AA8A32}">
      <dgm:prSet phldrT="[Text]"/>
      <dgm:spPr/>
      <dgm:t>
        <a:bodyPr/>
        <a:lstStyle/>
        <a:p>
          <a:r>
            <a:rPr lang="en-GB" dirty="0"/>
            <a:t>restorative justice, reparation and truth-telling</a:t>
          </a:r>
        </a:p>
      </dgm:t>
    </dgm:pt>
    <dgm:pt modelId="{8E567664-D23F-9F45-90E8-BCB2B4492349}" type="parTrans" cxnId="{2A0E6159-ABB1-9E4E-8C7C-C518CB3DCEDE}">
      <dgm:prSet/>
      <dgm:spPr/>
      <dgm:t>
        <a:bodyPr/>
        <a:lstStyle/>
        <a:p>
          <a:endParaRPr lang="en-GB"/>
        </a:p>
      </dgm:t>
    </dgm:pt>
    <dgm:pt modelId="{5313E733-850D-CE4A-9993-702E615D09B0}" type="sibTrans" cxnId="{2A0E6159-ABB1-9E4E-8C7C-C518CB3DCEDE}">
      <dgm:prSet/>
      <dgm:spPr/>
      <dgm:t>
        <a:bodyPr/>
        <a:lstStyle/>
        <a:p>
          <a:endParaRPr lang="en-GB"/>
        </a:p>
      </dgm:t>
    </dgm:pt>
    <dgm:pt modelId="{D30E77F0-0692-A443-B864-F2488503FA56}" type="pres">
      <dgm:prSet presAssocID="{0467A468-62E3-DD47-8AEE-2341E8BFE635}" presName="compositeShape" presStyleCnt="0">
        <dgm:presLayoutVars>
          <dgm:dir/>
          <dgm:resizeHandles/>
        </dgm:presLayoutVars>
      </dgm:prSet>
      <dgm:spPr/>
    </dgm:pt>
    <dgm:pt modelId="{17C452AA-3BEE-B74D-9A42-664C33F5C9C1}" type="pres">
      <dgm:prSet presAssocID="{0467A468-62E3-DD47-8AEE-2341E8BFE635}" presName="pyramid" presStyleLbl="node1" presStyleIdx="0" presStyleCnt="1"/>
      <dgm:spPr/>
    </dgm:pt>
    <dgm:pt modelId="{ECAA5FFF-D83E-464E-A2F9-9C00D635B1C3}" type="pres">
      <dgm:prSet presAssocID="{0467A468-62E3-DD47-8AEE-2341E8BFE635}" presName="theList" presStyleCnt="0"/>
      <dgm:spPr/>
    </dgm:pt>
    <dgm:pt modelId="{FF51F2C4-CBBE-6946-B0E8-EBE515BFC02D}" type="pres">
      <dgm:prSet presAssocID="{185647CE-D74A-5640-84A8-B4D7BBC557D8}" presName="aNode" presStyleLbl="fgAcc1" presStyleIdx="0" presStyleCnt="3">
        <dgm:presLayoutVars>
          <dgm:bulletEnabled val="1"/>
        </dgm:presLayoutVars>
      </dgm:prSet>
      <dgm:spPr/>
    </dgm:pt>
    <dgm:pt modelId="{D062E74D-0AA4-3B47-BA74-DDF6F2055195}" type="pres">
      <dgm:prSet presAssocID="{185647CE-D74A-5640-84A8-B4D7BBC557D8}" presName="aSpace" presStyleCnt="0"/>
      <dgm:spPr/>
    </dgm:pt>
    <dgm:pt modelId="{FB1C0E40-2E06-104D-849C-1C8CFAFA0CFE}" type="pres">
      <dgm:prSet presAssocID="{516D91EA-BF4C-4640-8B50-68B6E66BC5E2}" presName="aNode" presStyleLbl="fgAcc1" presStyleIdx="1" presStyleCnt="3">
        <dgm:presLayoutVars>
          <dgm:bulletEnabled val="1"/>
        </dgm:presLayoutVars>
      </dgm:prSet>
      <dgm:spPr/>
    </dgm:pt>
    <dgm:pt modelId="{4E9335DF-E732-3544-974C-53B810438F1F}" type="pres">
      <dgm:prSet presAssocID="{516D91EA-BF4C-4640-8B50-68B6E66BC5E2}" presName="aSpace" presStyleCnt="0"/>
      <dgm:spPr/>
    </dgm:pt>
    <dgm:pt modelId="{044F27DF-5482-7E4F-B350-0D841F1E3820}" type="pres">
      <dgm:prSet presAssocID="{65C50F88-0D3A-E347-B293-23152724D05F}" presName="aNode" presStyleLbl="fgAcc1" presStyleIdx="2" presStyleCnt="3">
        <dgm:presLayoutVars>
          <dgm:bulletEnabled val="1"/>
        </dgm:presLayoutVars>
      </dgm:prSet>
      <dgm:spPr/>
    </dgm:pt>
    <dgm:pt modelId="{A12401C8-C8F2-364C-BE13-0792D4DC2CA2}" type="pres">
      <dgm:prSet presAssocID="{65C50F88-0D3A-E347-B293-23152724D05F}" presName="aSpace" presStyleCnt="0"/>
      <dgm:spPr/>
    </dgm:pt>
  </dgm:ptLst>
  <dgm:cxnLst>
    <dgm:cxn modelId="{AA163905-0D52-424D-9515-A2B53478883C}" srcId="{516D91EA-BF4C-4640-8B50-68B6E66BC5E2}" destId="{591A1079-86F8-444A-88E1-F34A910B8766}" srcOrd="0" destOrd="0" parTransId="{D2158B6E-4D90-2342-96D4-505323E21E1E}" sibTransId="{6E265717-57A5-7949-81CD-D62F3816E3E4}"/>
    <dgm:cxn modelId="{ACDEC008-DCBB-2E47-BDBC-484C9C4838CE}" type="presOf" srcId="{65C50F88-0D3A-E347-B293-23152724D05F}" destId="{044F27DF-5482-7E4F-B350-0D841F1E3820}" srcOrd="0" destOrd="0" presId="urn:microsoft.com/office/officeart/2005/8/layout/pyramid2"/>
    <dgm:cxn modelId="{09B6EC31-8793-8941-AAC5-B7ABC6C76DCE}" type="presOf" srcId="{6FAD23FF-FF58-BD4D-B845-72FF2FE30CAD}" destId="{FF51F2C4-CBBE-6946-B0E8-EBE515BFC02D}" srcOrd="0" destOrd="1" presId="urn:microsoft.com/office/officeart/2005/8/layout/pyramid2"/>
    <dgm:cxn modelId="{D3155136-BACA-7949-A55F-61C88881BAF3}" srcId="{0467A468-62E3-DD47-8AEE-2341E8BFE635}" destId="{516D91EA-BF4C-4640-8B50-68B6E66BC5E2}" srcOrd="1" destOrd="0" parTransId="{7D7DABA0-FD45-8B41-AC14-E44CBF106E1C}" sibTransId="{4B060076-E151-F34F-B55B-7E99DBD2A135}"/>
    <dgm:cxn modelId="{F1E0815F-31B1-204C-9120-38ACD0377319}" type="presOf" srcId="{0A22A4DC-8E0E-2441-9A5C-8AFACA1DED94}" destId="{044F27DF-5482-7E4F-B350-0D841F1E3820}" srcOrd="0" destOrd="1" presId="urn:microsoft.com/office/officeart/2005/8/layout/pyramid2"/>
    <dgm:cxn modelId="{3A00434D-B59C-7C4B-BFFD-48A4F01B4C16}" srcId="{185647CE-D74A-5640-84A8-B4D7BBC557D8}" destId="{6FAD23FF-FF58-BD4D-B845-72FF2FE30CAD}" srcOrd="0" destOrd="0" parTransId="{05835A10-FBA4-8840-992A-9F42B4E2989F}" sibTransId="{75E3070B-6863-9F4A-8F85-D0A671590C6F}"/>
    <dgm:cxn modelId="{C2877170-1B5C-2D4D-9B52-5256FA97DBE0}" type="presOf" srcId="{516D91EA-BF4C-4640-8B50-68B6E66BC5E2}" destId="{FB1C0E40-2E06-104D-849C-1C8CFAFA0CFE}" srcOrd="0" destOrd="0" presId="urn:microsoft.com/office/officeart/2005/8/layout/pyramid2"/>
    <dgm:cxn modelId="{44DF2953-9D7B-A84B-B201-34025E701F0B}" type="presOf" srcId="{0467A468-62E3-DD47-8AEE-2341E8BFE635}" destId="{D30E77F0-0692-A443-B864-F2488503FA56}" srcOrd="0" destOrd="0" presId="urn:microsoft.com/office/officeart/2005/8/layout/pyramid2"/>
    <dgm:cxn modelId="{D6509976-72C8-BC40-B91E-B8EA5AF04CC2}" srcId="{0467A468-62E3-DD47-8AEE-2341E8BFE635}" destId="{65C50F88-0D3A-E347-B293-23152724D05F}" srcOrd="2" destOrd="0" parTransId="{E2A84349-64EE-9F46-9714-AC9B43400FA4}" sibTransId="{F8B2138A-74B4-A143-BF6A-B18E1923DE7F}"/>
    <dgm:cxn modelId="{2A0E6159-ABB1-9E4E-8C7C-C518CB3DCEDE}" srcId="{65C50F88-0D3A-E347-B293-23152724D05F}" destId="{DCF3704F-69B0-D146-B730-4C0E78AA8A32}" srcOrd="1" destOrd="0" parTransId="{8E567664-D23F-9F45-90E8-BCB2B4492349}" sibTransId="{5313E733-850D-CE4A-9993-702E615D09B0}"/>
    <dgm:cxn modelId="{B3179E92-9BB9-264A-8EE4-8E798FF28791}" type="presOf" srcId="{185647CE-D74A-5640-84A8-B4D7BBC557D8}" destId="{FF51F2C4-CBBE-6946-B0E8-EBE515BFC02D}" srcOrd="0" destOrd="0" presId="urn:microsoft.com/office/officeart/2005/8/layout/pyramid2"/>
    <dgm:cxn modelId="{647C9098-358F-3145-A2A2-4C840C71FE7D}" srcId="{65C50F88-0D3A-E347-B293-23152724D05F}" destId="{0A22A4DC-8E0E-2441-9A5C-8AFACA1DED94}" srcOrd="0" destOrd="0" parTransId="{D514AD5B-F968-214F-9D00-40C35832AA28}" sibTransId="{484BB8AE-D288-FE49-8BF2-3DF1609C7654}"/>
    <dgm:cxn modelId="{EB78E5F3-DC91-4D41-AB2F-E5D7BB9AA4DF}" type="presOf" srcId="{591A1079-86F8-444A-88E1-F34A910B8766}" destId="{FB1C0E40-2E06-104D-849C-1C8CFAFA0CFE}" srcOrd="0" destOrd="1" presId="urn:microsoft.com/office/officeart/2005/8/layout/pyramid2"/>
    <dgm:cxn modelId="{0F0E91F6-494D-F04B-B979-E2D091928D9A}" srcId="{0467A468-62E3-DD47-8AEE-2341E8BFE635}" destId="{185647CE-D74A-5640-84A8-B4D7BBC557D8}" srcOrd="0" destOrd="0" parTransId="{C07BA7CC-0B6F-9C40-B0C2-56DACB214E16}" sibTransId="{2E075BE9-E434-AD42-8997-0E27F43C0067}"/>
    <dgm:cxn modelId="{61A478F7-18FD-2042-9C47-446066C02275}" type="presOf" srcId="{DCF3704F-69B0-D146-B730-4C0E78AA8A32}" destId="{044F27DF-5482-7E4F-B350-0D841F1E3820}" srcOrd="0" destOrd="2" presId="urn:microsoft.com/office/officeart/2005/8/layout/pyramid2"/>
    <dgm:cxn modelId="{40F945E5-36B2-4946-BAA9-04A90E197E68}" type="presParOf" srcId="{D30E77F0-0692-A443-B864-F2488503FA56}" destId="{17C452AA-3BEE-B74D-9A42-664C33F5C9C1}" srcOrd="0" destOrd="0" presId="urn:microsoft.com/office/officeart/2005/8/layout/pyramid2"/>
    <dgm:cxn modelId="{5C05762A-0E45-AA4F-8A3C-B1B53ABCB8C3}" type="presParOf" srcId="{D30E77F0-0692-A443-B864-F2488503FA56}" destId="{ECAA5FFF-D83E-464E-A2F9-9C00D635B1C3}" srcOrd="1" destOrd="0" presId="urn:microsoft.com/office/officeart/2005/8/layout/pyramid2"/>
    <dgm:cxn modelId="{E190E86B-CE1E-F344-B42D-D63F31070961}" type="presParOf" srcId="{ECAA5FFF-D83E-464E-A2F9-9C00D635B1C3}" destId="{FF51F2C4-CBBE-6946-B0E8-EBE515BFC02D}" srcOrd="0" destOrd="0" presId="urn:microsoft.com/office/officeart/2005/8/layout/pyramid2"/>
    <dgm:cxn modelId="{D3C740AC-BEF8-0A47-BFCF-01E2B9E79013}" type="presParOf" srcId="{ECAA5FFF-D83E-464E-A2F9-9C00D635B1C3}" destId="{D062E74D-0AA4-3B47-BA74-DDF6F2055195}" srcOrd="1" destOrd="0" presId="urn:microsoft.com/office/officeart/2005/8/layout/pyramid2"/>
    <dgm:cxn modelId="{601765BA-578A-9A42-8F93-3AC06869FEBD}" type="presParOf" srcId="{ECAA5FFF-D83E-464E-A2F9-9C00D635B1C3}" destId="{FB1C0E40-2E06-104D-849C-1C8CFAFA0CFE}" srcOrd="2" destOrd="0" presId="urn:microsoft.com/office/officeart/2005/8/layout/pyramid2"/>
    <dgm:cxn modelId="{02A1A245-64F3-724D-90EC-195D0600D337}" type="presParOf" srcId="{ECAA5FFF-D83E-464E-A2F9-9C00D635B1C3}" destId="{4E9335DF-E732-3544-974C-53B810438F1F}" srcOrd="3" destOrd="0" presId="urn:microsoft.com/office/officeart/2005/8/layout/pyramid2"/>
    <dgm:cxn modelId="{803B6176-54F5-4E45-9FEC-1ECF91D13105}" type="presParOf" srcId="{ECAA5FFF-D83E-464E-A2F9-9C00D635B1C3}" destId="{044F27DF-5482-7E4F-B350-0D841F1E3820}" srcOrd="4" destOrd="0" presId="urn:microsoft.com/office/officeart/2005/8/layout/pyramid2"/>
    <dgm:cxn modelId="{E4DBD8EF-2231-D644-B747-9C23CF772AA4}" type="presParOf" srcId="{ECAA5FFF-D83E-464E-A2F9-9C00D635B1C3}" destId="{A12401C8-C8F2-364C-BE13-0792D4DC2CA2}"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467A468-62E3-DD47-8AEE-2341E8BFE635}" type="doc">
      <dgm:prSet loTypeId="urn:microsoft.com/office/officeart/2005/8/layout/arrow2" loCatId="" qsTypeId="urn:microsoft.com/office/officeart/2005/8/quickstyle/simple1" qsCatId="simple" csTypeId="urn:microsoft.com/office/officeart/2005/8/colors/colorful5" csCatId="colorful" phldr="1"/>
      <dgm:spPr/>
      <dgm:t>
        <a:bodyPr/>
        <a:lstStyle/>
        <a:p>
          <a:endParaRPr lang="en-GB"/>
        </a:p>
      </dgm:t>
    </dgm:pt>
    <dgm:pt modelId="{185647CE-D74A-5640-84A8-B4D7BBC557D8}">
      <dgm:prSet phldrT="[Text]"/>
      <dgm:spPr/>
      <dgm:t>
        <a:bodyPr/>
        <a:lstStyle/>
        <a:p>
          <a:r>
            <a:rPr lang="en-GB" dirty="0"/>
            <a:t>Inclusivity</a:t>
          </a:r>
        </a:p>
      </dgm:t>
    </dgm:pt>
    <dgm:pt modelId="{C07BA7CC-0B6F-9C40-B0C2-56DACB214E16}" type="parTrans" cxnId="{0F0E91F6-494D-F04B-B979-E2D091928D9A}">
      <dgm:prSet/>
      <dgm:spPr/>
      <dgm:t>
        <a:bodyPr/>
        <a:lstStyle/>
        <a:p>
          <a:endParaRPr lang="en-GB"/>
        </a:p>
      </dgm:t>
    </dgm:pt>
    <dgm:pt modelId="{2E075BE9-E434-AD42-8997-0E27F43C0067}" type="sibTrans" cxnId="{0F0E91F6-494D-F04B-B979-E2D091928D9A}">
      <dgm:prSet/>
      <dgm:spPr/>
      <dgm:t>
        <a:bodyPr/>
        <a:lstStyle/>
        <a:p>
          <a:endParaRPr lang="en-GB"/>
        </a:p>
      </dgm:t>
    </dgm:pt>
    <dgm:pt modelId="{516D91EA-BF4C-4640-8B50-68B6E66BC5E2}">
      <dgm:prSet phldrT="[Text]"/>
      <dgm:spPr/>
      <dgm:t>
        <a:bodyPr/>
        <a:lstStyle/>
        <a:p>
          <a:r>
            <a:rPr lang="en-GB" dirty="0"/>
            <a:t>Anti-(</a:t>
          </a:r>
          <a:r>
            <a:rPr lang="en-GB" dirty="0" err="1"/>
            <a:t>rac</a:t>
          </a:r>
          <a:r>
            <a:rPr lang="en-GB" dirty="0"/>
            <a:t>)</a:t>
          </a:r>
          <a:r>
            <a:rPr lang="en-GB" dirty="0" err="1"/>
            <a:t>ist</a:t>
          </a:r>
          <a:r>
            <a:rPr lang="en-GB" dirty="0"/>
            <a:t>/phobic practice</a:t>
          </a:r>
        </a:p>
      </dgm:t>
    </dgm:pt>
    <dgm:pt modelId="{7D7DABA0-FD45-8B41-AC14-E44CBF106E1C}" type="parTrans" cxnId="{D3155136-BACA-7949-A55F-61C88881BAF3}">
      <dgm:prSet/>
      <dgm:spPr/>
      <dgm:t>
        <a:bodyPr/>
        <a:lstStyle/>
        <a:p>
          <a:endParaRPr lang="en-GB"/>
        </a:p>
      </dgm:t>
    </dgm:pt>
    <dgm:pt modelId="{4B060076-E151-F34F-B55B-7E99DBD2A135}" type="sibTrans" cxnId="{D3155136-BACA-7949-A55F-61C88881BAF3}">
      <dgm:prSet/>
      <dgm:spPr/>
      <dgm:t>
        <a:bodyPr/>
        <a:lstStyle/>
        <a:p>
          <a:endParaRPr lang="en-GB"/>
        </a:p>
      </dgm:t>
    </dgm:pt>
    <dgm:pt modelId="{65C50F88-0D3A-E347-B293-23152724D05F}">
      <dgm:prSet phldrT="[Text]"/>
      <dgm:spPr/>
      <dgm:t>
        <a:bodyPr/>
        <a:lstStyle/>
        <a:p>
          <a:r>
            <a:rPr lang="en-GB" dirty="0"/>
            <a:t>Decolonisation</a:t>
          </a:r>
        </a:p>
      </dgm:t>
    </dgm:pt>
    <dgm:pt modelId="{E2A84349-64EE-9F46-9714-AC9B43400FA4}" type="parTrans" cxnId="{D6509976-72C8-BC40-B91E-B8EA5AF04CC2}">
      <dgm:prSet/>
      <dgm:spPr/>
      <dgm:t>
        <a:bodyPr/>
        <a:lstStyle/>
        <a:p>
          <a:endParaRPr lang="en-GB"/>
        </a:p>
      </dgm:t>
    </dgm:pt>
    <dgm:pt modelId="{F8B2138A-74B4-A143-BF6A-B18E1923DE7F}" type="sibTrans" cxnId="{D6509976-72C8-BC40-B91E-B8EA5AF04CC2}">
      <dgm:prSet/>
      <dgm:spPr/>
      <dgm:t>
        <a:bodyPr/>
        <a:lstStyle/>
        <a:p>
          <a:endParaRPr lang="en-GB"/>
        </a:p>
      </dgm:t>
    </dgm:pt>
    <dgm:pt modelId="{6FAD23FF-FF58-BD4D-B845-72FF2FE30CAD}">
      <dgm:prSet phldrT="[Text]"/>
      <dgm:spPr/>
      <dgm:t>
        <a:bodyPr/>
        <a:lstStyle/>
        <a:p>
          <a:r>
            <a:rPr lang="en-GB" dirty="0"/>
            <a:t>the creation of environments in which all people feel they belong and can reach their potential and no one is automatically disadvantaged.</a:t>
          </a:r>
        </a:p>
      </dgm:t>
    </dgm:pt>
    <dgm:pt modelId="{05835A10-FBA4-8840-992A-9F42B4E2989F}" type="parTrans" cxnId="{3A00434D-B59C-7C4B-BFFD-48A4F01B4C16}">
      <dgm:prSet/>
      <dgm:spPr/>
      <dgm:t>
        <a:bodyPr/>
        <a:lstStyle/>
        <a:p>
          <a:endParaRPr lang="en-GB"/>
        </a:p>
      </dgm:t>
    </dgm:pt>
    <dgm:pt modelId="{75E3070B-6863-9F4A-8F85-D0A671590C6F}" type="sibTrans" cxnId="{3A00434D-B59C-7C4B-BFFD-48A4F01B4C16}">
      <dgm:prSet/>
      <dgm:spPr/>
      <dgm:t>
        <a:bodyPr/>
        <a:lstStyle/>
        <a:p>
          <a:endParaRPr lang="en-GB"/>
        </a:p>
      </dgm:t>
    </dgm:pt>
    <dgm:pt modelId="{591A1079-86F8-444A-88E1-F34A910B8766}">
      <dgm:prSet phldrT="[Text]"/>
      <dgm:spPr/>
      <dgm:t>
        <a:bodyPr/>
        <a:lstStyle/>
        <a:p>
          <a:r>
            <a:rPr lang="en-GB" dirty="0"/>
            <a:t>a personal commitment to examining and changing one's behaviours and practices that may lead to disadvantage or might damage inclusivity</a:t>
          </a:r>
        </a:p>
      </dgm:t>
    </dgm:pt>
    <dgm:pt modelId="{D2158B6E-4D90-2342-96D4-505323E21E1E}" type="parTrans" cxnId="{AA163905-0D52-424D-9515-A2B53478883C}">
      <dgm:prSet/>
      <dgm:spPr/>
      <dgm:t>
        <a:bodyPr/>
        <a:lstStyle/>
        <a:p>
          <a:endParaRPr lang="en-GB"/>
        </a:p>
      </dgm:t>
    </dgm:pt>
    <dgm:pt modelId="{6E265717-57A5-7949-81CD-D62F3816E3E4}" type="sibTrans" cxnId="{AA163905-0D52-424D-9515-A2B53478883C}">
      <dgm:prSet/>
      <dgm:spPr/>
      <dgm:t>
        <a:bodyPr/>
        <a:lstStyle/>
        <a:p>
          <a:endParaRPr lang="en-GB"/>
        </a:p>
      </dgm:t>
    </dgm:pt>
    <dgm:pt modelId="{0A22A4DC-8E0E-2441-9A5C-8AFACA1DED94}">
      <dgm:prSet phldrT="[Text]"/>
      <dgm:spPr/>
      <dgm:t>
        <a:bodyPr/>
        <a:lstStyle/>
        <a:p>
          <a:r>
            <a:rPr lang="en-GB" dirty="0"/>
            <a:t>understanding the colonial roots of prejudice, exclusion and violence against </a:t>
          </a:r>
          <a:r>
            <a:rPr lang="en-GB" dirty="0" err="1"/>
            <a:t>minoritised</a:t>
          </a:r>
          <a:r>
            <a:rPr lang="en-GB" dirty="0"/>
            <a:t> peoples</a:t>
          </a:r>
        </a:p>
      </dgm:t>
    </dgm:pt>
    <dgm:pt modelId="{D514AD5B-F968-214F-9D00-40C35832AA28}" type="parTrans" cxnId="{647C9098-358F-3145-A2A2-4C840C71FE7D}">
      <dgm:prSet/>
      <dgm:spPr/>
      <dgm:t>
        <a:bodyPr/>
        <a:lstStyle/>
        <a:p>
          <a:endParaRPr lang="en-GB"/>
        </a:p>
      </dgm:t>
    </dgm:pt>
    <dgm:pt modelId="{484BB8AE-D288-FE49-8BF2-3DF1609C7654}" type="sibTrans" cxnId="{647C9098-358F-3145-A2A2-4C840C71FE7D}">
      <dgm:prSet/>
      <dgm:spPr/>
      <dgm:t>
        <a:bodyPr/>
        <a:lstStyle/>
        <a:p>
          <a:endParaRPr lang="en-GB"/>
        </a:p>
      </dgm:t>
    </dgm:pt>
    <dgm:pt modelId="{DCF3704F-69B0-D146-B730-4C0E78AA8A32}">
      <dgm:prSet phldrT="[Text]"/>
      <dgm:spPr/>
      <dgm:t>
        <a:bodyPr/>
        <a:lstStyle/>
        <a:p>
          <a:r>
            <a:rPr lang="en-GB" dirty="0"/>
            <a:t>restorative justice, reparation and truth-telling</a:t>
          </a:r>
        </a:p>
      </dgm:t>
    </dgm:pt>
    <dgm:pt modelId="{8E567664-D23F-9F45-90E8-BCB2B4492349}" type="parTrans" cxnId="{2A0E6159-ABB1-9E4E-8C7C-C518CB3DCEDE}">
      <dgm:prSet/>
      <dgm:spPr/>
      <dgm:t>
        <a:bodyPr/>
        <a:lstStyle/>
        <a:p>
          <a:endParaRPr lang="en-GB"/>
        </a:p>
      </dgm:t>
    </dgm:pt>
    <dgm:pt modelId="{5313E733-850D-CE4A-9993-702E615D09B0}" type="sibTrans" cxnId="{2A0E6159-ABB1-9E4E-8C7C-C518CB3DCEDE}">
      <dgm:prSet/>
      <dgm:spPr/>
      <dgm:t>
        <a:bodyPr/>
        <a:lstStyle/>
        <a:p>
          <a:endParaRPr lang="en-GB"/>
        </a:p>
      </dgm:t>
    </dgm:pt>
    <dgm:pt modelId="{49B11266-6466-3A44-A523-A91A58923CBA}" type="pres">
      <dgm:prSet presAssocID="{0467A468-62E3-DD47-8AEE-2341E8BFE635}" presName="arrowDiagram" presStyleCnt="0">
        <dgm:presLayoutVars>
          <dgm:chMax val="5"/>
          <dgm:dir/>
          <dgm:resizeHandles val="exact"/>
        </dgm:presLayoutVars>
      </dgm:prSet>
      <dgm:spPr/>
    </dgm:pt>
    <dgm:pt modelId="{F6F68F47-D961-D14A-8A9A-6710A3D05102}" type="pres">
      <dgm:prSet presAssocID="{0467A468-62E3-DD47-8AEE-2341E8BFE635}" presName="arrow" presStyleLbl="bgShp" presStyleIdx="0" presStyleCnt="1"/>
      <dgm:spPr/>
    </dgm:pt>
    <dgm:pt modelId="{BF5257B9-B3E6-0248-A79C-67F5A5FC03EE}" type="pres">
      <dgm:prSet presAssocID="{0467A468-62E3-DD47-8AEE-2341E8BFE635}" presName="arrowDiagram3" presStyleCnt="0"/>
      <dgm:spPr/>
    </dgm:pt>
    <dgm:pt modelId="{6E86A859-D060-C544-ADBC-F198637877E7}" type="pres">
      <dgm:prSet presAssocID="{185647CE-D74A-5640-84A8-B4D7BBC557D8}" presName="bullet3a" presStyleLbl="node1" presStyleIdx="0" presStyleCnt="3"/>
      <dgm:spPr/>
    </dgm:pt>
    <dgm:pt modelId="{BD2BD013-190D-8B42-96B9-7F0312A1AB58}" type="pres">
      <dgm:prSet presAssocID="{185647CE-D74A-5640-84A8-B4D7BBC557D8}" presName="textBox3a" presStyleLbl="revTx" presStyleIdx="0" presStyleCnt="3">
        <dgm:presLayoutVars>
          <dgm:bulletEnabled val="1"/>
        </dgm:presLayoutVars>
      </dgm:prSet>
      <dgm:spPr/>
    </dgm:pt>
    <dgm:pt modelId="{81EE14A0-2B4F-A642-8759-A7394369E695}" type="pres">
      <dgm:prSet presAssocID="{516D91EA-BF4C-4640-8B50-68B6E66BC5E2}" presName="bullet3b" presStyleLbl="node1" presStyleIdx="1" presStyleCnt="3"/>
      <dgm:spPr/>
    </dgm:pt>
    <dgm:pt modelId="{51F2C6FB-A58C-144C-A0B2-11F699C057C5}" type="pres">
      <dgm:prSet presAssocID="{516D91EA-BF4C-4640-8B50-68B6E66BC5E2}" presName="textBox3b" presStyleLbl="revTx" presStyleIdx="1" presStyleCnt="3">
        <dgm:presLayoutVars>
          <dgm:bulletEnabled val="1"/>
        </dgm:presLayoutVars>
      </dgm:prSet>
      <dgm:spPr/>
    </dgm:pt>
    <dgm:pt modelId="{0E74DC48-ECAF-1D4C-A463-35EAD1EE9779}" type="pres">
      <dgm:prSet presAssocID="{65C50F88-0D3A-E347-B293-23152724D05F}" presName="bullet3c" presStyleLbl="node1" presStyleIdx="2" presStyleCnt="3"/>
      <dgm:spPr/>
    </dgm:pt>
    <dgm:pt modelId="{C81BD53A-A0BF-7A4D-9EA8-DCF6F429A7B1}" type="pres">
      <dgm:prSet presAssocID="{65C50F88-0D3A-E347-B293-23152724D05F}" presName="textBox3c" presStyleLbl="revTx" presStyleIdx="2" presStyleCnt="3">
        <dgm:presLayoutVars>
          <dgm:bulletEnabled val="1"/>
        </dgm:presLayoutVars>
      </dgm:prSet>
      <dgm:spPr/>
    </dgm:pt>
  </dgm:ptLst>
  <dgm:cxnLst>
    <dgm:cxn modelId="{AA163905-0D52-424D-9515-A2B53478883C}" srcId="{516D91EA-BF4C-4640-8B50-68B6E66BC5E2}" destId="{591A1079-86F8-444A-88E1-F34A910B8766}" srcOrd="0" destOrd="0" parTransId="{D2158B6E-4D90-2342-96D4-505323E21E1E}" sibTransId="{6E265717-57A5-7949-81CD-D62F3816E3E4}"/>
    <dgm:cxn modelId="{EAFA1C07-EE71-444D-9719-49E157D9D2F6}" type="presOf" srcId="{0467A468-62E3-DD47-8AEE-2341E8BFE635}" destId="{49B11266-6466-3A44-A523-A91A58923CBA}" srcOrd="0" destOrd="0" presId="urn:microsoft.com/office/officeart/2005/8/layout/arrow2"/>
    <dgm:cxn modelId="{1F74192C-84D0-2C4B-BB7A-1F41B9AF9D9D}" type="presOf" srcId="{65C50F88-0D3A-E347-B293-23152724D05F}" destId="{C81BD53A-A0BF-7A4D-9EA8-DCF6F429A7B1}" srcOrd="0" destOrd="0" presId="urn:microsoft.com/office/officeart/2005/8/layout/arrow2"/>
    <dgm:cxn modelId="{34EB6330-AC69-8C46-8544-A29AAB0F64E7}" type="presOf" srcId="{DCF3704F-69B0-D146-B730-4C0E78AA8A32}" destId="{C81BD53A-A0BF-7A4D-9EA8-DCF6F429A7B1}" srcOrd="0" destOrd="2" presId="urn:microsoft.com/office/officeart/2005/8/layout/arrow2"/>
    <dgm:cxn modelId="{640A1231-8F3D-CC43-BC58-839C18F5AC3D}" type="presOf" srcId="{185647CE-D74A-5640-84A8-B4D7BBC557D8}" destId="{BD2BD013-190D-8B42-96B9-7F0312A1AB58}" srcOrd="0" destOrd="0" presId="urn:microsoft.com/office/officeart/2005/8/layout/arrow2"/>
    <dgm:cxn modelId="{D3155136-BACA-7949-A55F-61C88881BAF3}" srcId="{0467A468-62E3-DD47-8AEE-2341E8BFE635}" destId="{516D91EA-BF4C-4640-8B50-68B6E66BC5E2}" srcOrd="1" destOrd="0" parTransId="{7D7DABA0-FD45-8B41-AC14-E44CBF106E1C}" sibTransId="{4B060076-E151-F34F-B55B-7E99DBD2A135}"/>
    <dgm:cxn modelId="{F20D985C-E483-E848-B048-6ED6C41A84A5}" type="presOf" srcId="{591A1079-86F8-444A-88E1-F34A910B8766}" destId="{51F2C6FB-A58C-144C-A0B2-11F699C057C5}" srcOrd="0" destOrd="1" presId="urn:microsoft.com/office/officeart/2005/8/layout/arrow2"/>
    <dgm:cxn modelId="{3A00434D-B59C-7C4B-BFFD-48A4F01B4C16}" srcId="{185647CE-D74A-5640-84A8-B4D7BBC557D8}" destId="{6FAD23FF-FF58-BD4D-B845-72FF2FE30CAD}" srcOrd="0" destOrd="0" parTransId="{05835A10-FBA4-8840-992A-9F42B4E2989F}" sibTransId="{75E3070B-6863-9F4A-8F85-D0A671590C6F}"/>
    <dgm:cxn modelId="{78C6BB4E-8868-674C-A132-DB64B9AC3CFE}" type="presOf" srcId="{516D91EA-BF4C-4640-8B50-68B6E66BC5E2}" destId="{51F2C6FB-A58C-144C-A0B2-11F699C057C5}" srcOrd="0" destOrd="0" presId="urn:microsoft.com/office/officeart/2005/8/layout/arrow2"/>
    <dgm:cxn modelId="{D6509976-72C8-BC40-B91E-B8EA5AF04CC2}" srcId="{0467A468-62E3-DD47-8AEE-2341E8BFE635}" destId="{65C50F88-0D3A-E347-B293-23152724D05F}" srcOrd="2" destOrd="0" parTransId="{E2A84349-64EE-9F46-9714-AC9B43400FA4}" sibTransId="{F8B2138A-74B4-A143-BF6A-B18E1923DE7F}"/>
    <dgm:cxn modelId="{2A0E6159-ABB1-9E4E-8C7C-C518CB3DCEDE}" srcId="{65C50F88-0D3A-E347-B293-23152724D05F}" destId="{DCF3704F-69B0-D146-B730-4C0E78AA8A32}" srcOrd="1" destOrd="0" parTransId="{8E567664-D23F-9F45-90E8-BCB2B4492349}" sibTransId="{5313E733-850D-CE4A-9993-702E615D09B0}"/>
    <dgm:cxn modelId="{647C9098-358F-3145-A2A2-4C840C71FE7D}" srcId="{65C50F88-0D3A-E347-B293-23152724D05F}" destId="{0A22A4DC-8E0E-2441-9A5C-8AFACA1DED94}" srcOrd="0" destOrd="0" parTransId="{D514AD5B-F968-214F-9D00-40C35832AA28}" sibTransId="{484BB8AE-D288-FE49-8BF2-3DF1609C7654}"/>
    <dgm:cxn modelId="{F6C495AF-42C2-144C-B5E2-B90296F6B0E8}" type="presOf" srcId="{0A22A4DC-8E0E-2441-9A5C-8AFACA1DED94}" destId="{C81BD53A-A0BF-7A4D-9EA8-DCF6F429A7B1}" srcOrd="0" destOrd="1" presId="urn:microsoft.com/office/officeart/2005/8/layout/arrow2"/>
    <dgm:cxn modelId="{0F0E91F6-494D-F04B-B979-E2D091928D9A}" srcId="{0467A468-62E3-DD47-8AEE-2341E8BFE635}" destId="{185647CE-D74A-5640-84A8-B4D7BBC557D8}" srcOrd="0" destOrd="0" parTransId="{C07BA7CC-0B6F-9C40-B0C2-56DACB214E16}" sibTransId="{2E075BE9-E434-AD42-8997-0E27F43C0067}"/>
    <dgm:cxn modelId="{C3ED86FA-9F0A-2F48-AEBC-0ABD1D4C9FFC}" type="presOf" srcId="{6FAD23FF-FF58-BD4D-B845-72FF2FE30CAD}" destId="{BD2BD013-190D-8B42-96B9-7F0312A1AB58}" srcOrd="0" destOrd="1" presId="urn:microsoft.com/office/officeart/2005/8/layout/arrow2"/>
    <dgm:cxn modelId="{60472B01-848C-F147-AE78-EFCBD6F3FFFC}" type="presParOf" srcId="{49B11266-6466-3A44-A523-A91A58923CBA}" destId="{F6F68F47-D961-D14A-8A9A-6710A3D05102}" srcOrd="0" destOrd="0" presId="urn:microsoft.com/office/officeart/2005/8/layout/arrow2"/>
    <dgm:cxn modelId="{7D451A6B-4620-6C45-AA10-27A7AF81DA0B}" type="presParOf" srcId="{49B11266-6466-3A44-A523-A91A58923CBA}" destId="{BF5257B9-B3E6-0248-A79C-67F5A5FC03EE}" srcOrd="1" destOrd="0" presId="urn:microsoft.com/office/officeart/2005/8/layout/arrow2"/>
    <dgm:cxn modelId="{925124C4-175A-294B-BD65-CFFFE7C47D4F}" type="presParOf" srcId="{BF5257B9-B3E6-0248-A79C-67F5A5FC03EE}" destId="{6E86A859-D060-C544-ADBC-F198637877E7}" srcOrd="0" destOrd="0" presId="urn:microsoft.com/office/officeart/2005/8/layout/arrow2"/>
    <dgm:cxn modelId="{77E16D02-C513-4D48-AEC2-8F8D788FB874}" type="presParOf" srcId="{BF5257B9-B3E6-0248-A79C-67F5A5FC03EE}" destId="{BD2BD013-190D-8B42-96B9-7F0312A1AB58}" srcOrd="1" destOrd="0" presId="urn:microsoft.com/office/officeart/2005/8/layout/arrow2"/>
    <dgm:cxn modelId="{DEE68BA6-8D67-394E-AE89-BE448126BCC0}" type="presParOf" srcId="{BF5257B9-B3E6-0248-A79C-67F5A5FC03EE}" destId="{81EE14A0-2B4F-A642-8759-A7394369E695}" srcOrd="2" destOrd="0" presId="urn:microsoft.com/office/officeart/2005/8/layout/arrow2"/>
    <dgm:cxn modelId="{B4C67CD6-76C1-7142-AE24-803C4331B22C}" type="presParOf" srcId="{BF5257B9-B3E6-0248-A79C-67F5A5FC03EE}" destId="{51F2C6FB-A58C-144C-A0B2-11F699C057C5}" srcOrd="3" destOrd="0" presId="urn:microsoft.com/office/officeart/2005/8/layout/arrow2"/>
    <dgm:cxn modelId="{020B020E-B30F-0A40-AD14-510E37BB77D9}" type="presParOf" srcId="{BF5257B9-B3E6-0248-A79C-67F5A5FC03EE}" destId="{0E74DC48-ECAF-1D4C-A463-35EAD1EE9779}" srcOrd="4" destOrd="0" presId="urn:microsoft.com/office/officeart/2005/8/layout/arrow2"/>
    <dgm:cxn modelId="{3EAA8DEC-9353-E040-B379-8C2BFF3271D5}" type="presParOf" srcId="{BF5257B9-B3E6-0248-A79C-67F5A5FC03EE}" destId="{C81BD53A-A0BF-7A4D-9EA8-DCF6F429A7B1}"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467A468-62E3-DD47-8AEE-2341E8BFE635}" type="doc">
      <dgm:prSet loTypeId="urn:microsoft.com/office/officeart/2005/8/layout/venn1" loCatId="" qsTypeId="urn:microsoft.com/office/officeart/2005/8/quickstyle/simple1" qsCatId="simple" csTypeId="urn:microsoft.com/office/officeart/2005/8/colors/colorful5" csCatId="colorful" phldr="1"/>
      <dgm:spPr/>
      <dgm:t>
        <a:bodyPr/>
        <a:lstStyle/>
        <a:p>
          <a:endParaRPr lang="en-GB"/>
        </a:p>
      </dgm:t>
    </dgm:pt>
    <dgm:pt modelId="{185647CE-D74A-5640-84A8-B4D7BBC557D8}">
      <dgm:prSet phldrT="[Text]"/>
      <dgm:spPr/>
      <dgm:t>
        <a:bodyPr/>
        <a:lstStyle/>
        <a:p>
          <a:r>
            <a:rPr lang="en-GB" dirty="0"/>
            <a:t>Inclusivity</a:t>
          </a:r>
        </a:p>
      </dgm:t>
    </dgm:pt>
    <dgm:pt modelId="{C07BA7CC-0B6F-9C40-B0C2-56DACB214E16}" type="parTrans" cxnId="{0F0E91F6-494D-F04B-B979-E2D091928D9A}">
      <dgm:prSet/>
      <dgm:spPr/>
      <dgm:t>
        <a:bodyPr/>
        <a:lstStyle/>
        <a:p>
          <a:endParaRPr lang="en-GB"/>
        </a:p>
      </dgm:t>
    </dgm:pt>
    <dgm:pt modelId="{2E075BE9-E434-AD42-8997-0E27F43C0067}" type="sibTrans" cxnId="{0F0E91F6-494D-F04B-B979-E2D091928D9A}">
      <dgm:prSet/>
      <dgm:spPr/>
      <dgm:t>
        <a:bodyPr/>
        <a:lstStyle/>
        <a:p>
          <a:endParaRPr lang="en-GB"/>
        </a:p>
      </dgm:t>
    </dgm:pt>
    <dgm:pt modelId="{516D91EA-BF4C-4640-8B50-68B6E66BC5E2}">
      <dgm:prSet phldrT="[Text]"/>
      <dgm:spPr/>
      <dgm:t>
        <a:bodyPr/>
        <a:lstStyle/>
        <a:p>
          <a:r>
            <a:rPr lang="en-GB" dirty="0"/>
            <a:t>Anti-(</a:t>
          </a:r>
          <a:r>
            <a:rPr lang="en-GB" dirty="0" err="1"/>
            <a:t>rac</a:t>
          </a:r>
          <a:r>
            <a:rPr lang="en-GB" dirty="0"/>
            <a:t>)</a:t>
          </a:r>
          <a:r>
            <a:rPr lang="en-GB" dirty="0" err="1"/>
            <a:t>ist</a:t>
          </a:r>
          <a:r>
            <a:rPr lang="en-GB" dirty="0"/>
            <a:t>/phobic practice</a:t>
          </a:r>
        </a:p>
      </dgm:t>
    </dgm:pt>
    <dgm:pt modelId="{7D7DABA0-FD45-8B41-AC14-E44CBF106E1C}" type="parTrans" cxnId="{D3155136-BACA-7949-A55F-61C88881BAF3}">
      <dgm:prSet/>
      <dgm:spPr/>
      <dgm:t>
        <a:bodyPr/>
        <a:lstStyle/>
        <a:p>
          <a:endParaRPr lang="en-GB"/>
        </a:p>
      </dgm:t>
    </dgm:pt>
    <dgm:pt modelId="{4B060076-E151-F34F-B55B-7E99DBD2A135}" type="sibTrans" cxnId="{D3155136-BACA-7949-A55F-61C88881BAF3}">
      <dgm:prSet/>
      <dgm:spPr/>
      <dgm:t>
        <a:bodyPr/>
        <a:lstStyle/>
        <a:p>
          <a:endParaRPr lang="en-GB"/>
        </a:p>
      </dgm:t>
    </dgm:pt>
    <dgm:pt modelId="{65C50F88-0D3A-E347-B293-23152724D05F}">
      <dgm:prSet phldrT="[Text]"/>
      <dgm:spPr/>
      <dgm:t>
        <a:bodyPr/>
        <a:lstStyle/>
        <a:p>
          <a:r>
            <a:rPr lang="en-GB" dirty="0"/>
            <a:t>Decolonisation</a:t>
          </a:r>
        </a:p>
      </dgm:t>
    </dgm:pt>
    <dgm:pt modelId="{E2A84349-64EE-9F46-9714-AC9B43400FA4}" type="parTrans" cxnId="{D6509976-72C8-BC40-B91E-B8EA5AF04CC2}">
      <dgm:prSet/>
      <dgm:spPr/>
      <dgm:t>
        <a:bodyPr/>
        <a:lstStyle/>
        <a:p>
          <a:endParaRPr lang="en-GB"/>
        </a:p>
      </dgm:t>
    </dgm:pt>
    <dgm:pt modelId="{F8B2138A-74B4-A143-BF6A-B18E1923DE7F}" type="sibTrans" cxnId="{D6509976-72C8-BC40-B91E-B8EA5AF04CC2}">
      <dgm:prSet/>
      <dgm:spPr/>
      <dgm:t>
        <a:bodyPr/>
        <a:lstStyle/>
        <a:p>
          <a:endParaRPr lang="en-GB"/>
        </a:p>
      </dgm:t>
    </dgm:pt>
    <dgm:pt modelId="{6FAD23FF-FF58-BD4D-B845-72FF2FE30CAD}">
      <dgm:prSet phldrT="[Text]"/>
      <dgm:spPr/>
      <dgm:t>
        <a:bodyPr/>
        <a:lstStyle/>
        <a:p>
          <a:r>
            <a:rPr lang="en-GB" dirty="0"/>
            <a:t>the creation of environments in which all people feel they belong and can reach their potential and no one is automatically disadvantaged.</a:t>
          </a:r>
        </a:p>
      </dgm:t>
    </dgm:pt>
    <dgm:pt modelId="{05835A10-FBA4-8840-992A-9F42B4E2989F}" type="parTrans" cxnId="{3A00434D-B59C-7C4B-BFFD-48A4F01B4C16}">
      <dgm:prSet/>
      <dgm:spPr/>
      <dgm:t>
        <a:bodyPr/>
        <a:lstStyle/>
        <a:p>
          <a:endParaRPr lang="en-GB"/>
        </a:p>
      </dgm:t>
    </dgm:pt>
    <dgm:pt modelId="{75E3070B-6863-9F4A-8F85-D0A671590C6F}" type="sibTrans" cxnId="{3A00434D-B59C-7C4B-BFFD-48A4F01B4C16}">
      <dgm:prSet/>
      <dgm:spPr/>
      <dgm:t>
        <a:bodyPr/>
        <a:lstStyle/>
        <a:p>
          <a:endParaRPr lang="en-GB"/>
        </a:p>
      </dgm:t>
    </dgm:pt>
    <dgm:pt modelId="{591A1079-86F8-444A-88E1-F34A910B8766}">
      <dgm:prSet phldrT="[Text]"/>
      <dgm:spPr/>
      <dgm:t>
        <a:bodyPr/>
        <a:lstStyle/>
        <a:p>
          <a:r>
            <a:rPr lang="en-GB" dirty="0"/>
            <a:t>a personal commitment to examining and changing one's behaviours and practices that may lead to disadvantage or might damage inclusivity</a:t>
          </a:r>
        </a:p>
      </dgm:t>
    </dgm:pt>
    <dgm:pt modelId="{D2158B6E-4D90-2342-96D4-505323E21E1E}" type="parTrans" cxnId="{AA163905-0D52-424D-9515-A2B53478883C}">
      <dgm:prSet/>
      <dgm:spPr/>
      <dgm:t>
        <a:bodyPr/>
        <a:lstStyle/>
        <a:p>
          <a:endParaRPr lang="en-GB"/>
        </a:p>
      </dgm:t>
    </dgm:pt>
    <dgm:pt modelId="{6E265717-57A5-7949-81CD-D62F3816E3E4}" type="sibTrans" cxnId="{AA163905-0D52-424D-9515-A2B53478883C}">
      <dgm:prSet/>
      <dgm:spPr/>
      <dgm:t>
        <a:bodyPr/>
        <a:lstStyle/>
        <a:p>
          <a:endParaRPr lang="en-GB"/>
        </a:p>
      </dgm:t>
    </dgm:pt>
    <dgm:pt modelId="{0A22A4DC-8E0E-2441-9A5C-8AFACA1DED94}">
      <dgm:prSet phldrT="[Text]"/>
      <dgm:spPr/>
      <dgm:t>
        <a:bodyPr/>
        <a:lstStyle/>
        <a:p>
          <a:r>
            <a:rPr lang="en-GB" dirty="0"/>
            <a:t>understanding the colonial roots of prejudice, exclusion and violence against </a:t>
          </a:r>
          <a:r>
            <a:rPr lang="en-GB" dirty="0" err="1"/>
            <a:t>minoritised</a:t>
          </a:r>
          <a:r>
            <a:rPr lang="en-GB" dirty="0"/>
            <a:t> peoples</a:t>
          </a:r>
        </a:p>
      </dgm:t>
    </dgm:pt>
    <dgm:pt modelId="{D514AD5B-F968-214F-9D00-40C35832AA28}" type="parTrans" cxnId="{647C9098-358F-3145-A2A2-4C840C71FE7D}">
      <dgm:prSet/>
      <dgm:spPr/>
      <dgm:t>
        <a:bodyPr/>
        <a:lstStyle/>
        <a:p>
          <a:endParaRPr lang="en-GB"/>
        </a:p>
      </dgm:t>
    </dgm:pt>
    <dgm:pt modelId="{484BB8AE-D288-FE49-8BF2-3DF1609C7654}" type="sibTrans" cxnId="{647C9098-358F-3145-A2A2-4C840C71FE7D}">
      <dgm:prSet/>
      <dgm:spPr/>
      <dgm:t>
        <a:bodyPr/>
        <a:lstStyle/>
        <a:p>
          <a:endParaRPr lang="en-GB"/>
        </a:p>
      </dgm:t>
    </dgm:pt>
    <dgm:pt modelId="{DCF3704F-69B0-D146-B730-4C0E78AA8A32}">
      <dgm:prSet phldrT="[Text]"/>
      <dgm:spPr/>
      <dgm:t>
        <a:bodyPr/>
        <a:lstStyle/>
        <a:p>
          <a:r>
            <a:rPr lang="en-GB" dirty="0"/>
            <a:t>restorative justice, reparation and truth-telling</a:t>
          </a:r>
        </a:p>
      </dgm:t>
    </dgm:pt>
    <dgm:pt modelId="{8E567664-D23F-9F45-90E8-BCB2B4492349}" type="parTrans" cxnId="{2A0E6159-ABB1-9E4E-8C7C-C518CB3DCEDE}">
      <dgm:prSet/>
      <dgm:spPr/>
      <dgm:t>
        <a:bodyPr/>
        <a:lstStyle/>
        <a:p>
          <a:endParaRPr lang="en-GB"/>
        </a:p>
      </dgm:t>
    </dgm:pt>
    <dgm:pt modelId="{5313E733-850D-CE4A-9993-702E615D09B0}" type="sibTrans" cxnId="{2A0E6159-ABB1-9E4E-8C7C-C518CB3DCEDE}">
      <dgm:prSet/>
      <dgm:spPr/>
      <dgm:t>
        <a:bodyPr/>
        <a:lstStyle/>
        <a:p>
          <a:endParaRPr lang="en-GB"/>
        </a:p>
      </dgm:t>
    </dgm:pt>
    <dgm:pt modelId="{0A2A82C8-EB0F-9444-A01B-AA5D3EBA6218}" type="pres">
      <dgm:prSet presAssocID="{0467A468-62E3-DD47-8AEE-2341E8BFE635}" presName="compositeShape" presStyleCnt="0">
        <dgm:presLayoutVars>
          <dgm:chMax val="7"/>
          <dgm:dir/>
          <dgm:resizeHandles val="exact"/>
        </dgm:presLayoutVars>
      </dgm:prSet>
      <dgm:spPr/>
    </dgm:pt>
    <dgm:pt modelId="{889673C4-A1E4-3E4B-94D6-25357BE685F9}" type="pres">
      <dgm:prSet presAssocID="{185647CE-D74A-5640-84A8-B4D7BBC557D8}" presName="circ1" presStyleLbl="vennNode1" presStyleIdx="0" presStyleCnt="3"/>
      <dgm:spPr/>
    </dgm:pt>
    <dgm:pt modelId="{16C18ED4-709A-0042-A23D-A1EFFA91AFCA}" type="pres">
      <dgm:prSet presAssocID="{185647CE-D74A-5640-84A8-B4D7BBC557D8}" presName="circ1Tx" presStyleLbl="revTx" presStyleIdx="0" presStyleCnt="0">
        <dgm:presLayoutVars>
          <dgm:chMax val="0"/>
          <dgm:chPref val="0"/>
          <dgm:bulletEnabled val="1"/>
        </dgm:presLayoutVars>
      </dgm:prSet>
      <dgm:spPr/>
    </dgm:pt>
    <dgm:pt modelId="{2026F998-9471-3142-8274-3C55E7FC0050}" type="pres">
      <dgm:prSet presAssocID="{516D91EA-BF4C-4640-8B50-68B6E66BC5E2}" presName="circ2" presStyleLbl="vennNode1" presStyleIdx="1" presStyleCnt="3"/>
      <dgm:spPr/>
    </dgm:pt>
    <dgm:pt modelId="{7EA8F422-F74B-7B4E-A85B-022AD78B4033}" type="pres">
      <dgm:prSet presAssocID="{516D91EA-BF4C-4640-8B50-68B6E66BC5E2}" presName="circ2Tx" presStyleLbl="revTx" presStyleIdx="0" presStyleCnt="0">
        <dgm:presLayoutVars>
          <dgm:chMax val="0"/>
          <dgm:chPref val="0"/>
          <dgm:bulletEnabled val="1"/>
        </dgm:presLayoutVars>
      </dgm:prSet>
      <dgm:spPr/>
    </dgm:pt>
    <dgm:pt modelId="{B8517B25-9A3E-A245-A850-0AAF42488694}" type="pres">
      <dgm:prSet presAssocID="{65C50F88-0D3A-E347-B293-23152724D05F}" presName="circ3" presStyleLbl="vennNode1" presStyleIdx="2" presStyleCnt="3"/>
      <dgm:spPr/>
    </dgm:pt>
    <dgm:pt modelId="{161769FE-8179-3E43-9149-62181C176341}" type="pres">
      <dgm:prSet presAssocID="{65C50F88-0D3A-E347-B293-23152724D05F}" presName="circ3Tx" presStyleLbl="revTx" presStyleIdx="0" presStyleCnt="0">
        <dgm:presLayoutVars>
          <dgm:chMax val="0"/>
          <dgm:chPref val="0"/>
          <dgm:bulletEnabled val="1"/>
        </dgm:presLayoutVars>
      </dgm:prSet>
      <dgm:spPr/>
    </dgm:pt>
  </dgm:ptLst>
  <dgm:cxnLst>
    <dgm:cxn modelId="{AA163905-0D52-424D-9515-A2B53478883C}" srcId="{516D91EA-BF4C-4640-8B50-68B6E66BC5E2}" destId="{591A1079-86F8-444A-88E1-F34A910B8766}" srcOrd="0" destOrd="0" parTransId="{D2158B6E-4D90-2342-96D4-505323E21E1E}" sibTransId="{6E265717-57A5-7949-81CD-D62F3816E3E4}"/>
    <dgm:cxn modelId="{80DF7A18-3F64-E143-B11F-4A7633FD04C3}" type="presOf" srcId="{65C50F88-0D3A-E347-B293-23152724D05F}" destId="{161769FE-8179-3E43-9149-62181C176341}" srcOrd="1" destOrd="0" presId="urn:microsoft.com/office/officeart/2005/8/layout/venn1"/>
    <dgm:cxn modelId="{60A8A41C-944C-844D-91CB-CA1ECA2A22A6}" type="presOf" srcId="{DCF3704F-69B0-D146-B730-4C0E78AA8A32}" destId="{161769FE-8179-3E43-9149-62181C176341}" srcOrd="1" destOrd="2" presId="urn:microsoft.com/office/officeart/2005/8/layout/venn1"/>
    <dgm:cxn modelId="{DBB0D125-3764-F74F-95A7-B93DBCD165D3}" type="presOf" srcId="{591A1079-86F8-444A-88E1-F34A910B8766}" destId="{7EA8F422-F74B-7B4E-A85B-022AD78B4033}" srcOrd="1" destOrd="1" presId="urn:microsoft.com/office/officeart/2005/8/layout/venn1"/>
    <dgm:cxn modelId="{3B645A2A-FE67-EF4F-BB81-A9F0538CDBAD}" type="presOf" srcId="{DCF3704F-69B0-D146-B730-4C0E78AA8A32}" destId="{B8517B25-9A3E-A245-A850-0AAF42488694}" srcOrd="0" destOrd="2" presId="urn:microsoft.com/office/officeart/2005/8/layout/venn1"/>
    <dgm:cxn modelId="{D3155136-BACA-7949-A55F-61C88881BAF3}" srcId="{0467A468-62E3-DD47-8AEE-2341E8BFE635}" destId="{516D91EA-BF4C-4640-8B50-68B6E66BC5E2}" srcOrd="1" destOrd="0" parTransId="{7D7DABA0-FD45-8B41-AC14-E44CBF106E1C}" sibTransId="{4B060076-E151-F34F-B55B-7E99DBD2A135}"/>
    <dgm:cxn modelId="{A5AD4F43-06D0-164D-BEF9-453CF603555C}" type="presOf" srcId="{65C50F88-0D3A-E347-B293-23152724D05F}" destId="{B8517B25-9A3E-A245-A850-0AAF42488694}" srcOrd="0" destOrd="0" presId="urn:microsoft.com/office/officeart/2005/8/layout/venn1"/>
    <dgm:cxn modelId="{95CC9D43-BF8A-A740-A885-E51BA6943C59}" type="presOf" srcId="{6FAD23FF-FF58-BD4D-B845-72FF2FE30CAD}" destId="{889673C4-A1E4-3E4B-94D6-25357BE685F9}" srcOrd="0" destOrd="1" presId="urn:microsoft.com/office/officeart/2005/8/layout/venn1"/>
    <dgm:cxn modelId="{3A00434D-B59C-7C4B-BFFD-48A4F01B4C16}" srcId="{185647CE-D74A-5640-84A8-B4D7BBC557D8}" destId="{6FAD23FF-FF58-BD4D-B845-72FF2FE30CAD}" srcOrd="0" destOrd="0" parTransId="{05835A10-FBA4-8840-992A-9F42B4E2989F}" sibTransId="{75E3070B-6863-9F4A-8F85-D0A671590C6F}"/>
    <dgm:cxn modelId="{D6509976-72C8-BC40-B91E-B8EA5AF04CC2}" srcId="{0467A468-62E3-DD47-8AEE-2341E8BFE635}" destId="{65C50F88-0D3A-E347-B293-23152724D05F}" srcOrd="2" destOrd="0" parTransId="{E2A84349-64EE-9F46-9714-AC9B43400FA4}" sibTransId="{F8B2138A-74B4-A143-BF6A-B18E1923DE7F}"/>
    <dgm:cxn modelId="{F36DCA77-D409-8747-A394-113883660043}" type="presOf" srcId="{0467A468-62E3-DD47-8AEE-2341E8BFE635}" destId="{0A2A82C8-EB0F-9444-A01B-AA5D3EBA6218}" srcOrd="0" destOrd="0" presId="urn:microsoft.com/office/officeart/2005/8/layout/venn1"/>
    <dgm:cxn modelId="{2A0E6159-ABB1-9E4E-8C7C-C518CB3DCEDE}" srcId="{65C50F88-0D3A-E347-B293-23152724D05F}" destId="{DCF3704F-69B0-D146-B730-4C0E78AA8A32}" srcOrd="1" destOrd="0" parTransId="{8E567664-D23F-9F45-90E8-BCB2B4492349}" sibTransId="{5313E733-850D-CE4A-9993-702E615D09B0}"/>
    <dgm:cxn modelId="{AD7D068A-B47A-7546-917C-806E9A5CDC22}" type="presOf" srcId="{516D91EA-BF4C-4640-8B50-68B6E66BC5E2}" destId="{2026F998-9471-3142-8274-3C55E7FC0050}" srcOrd="0" destOrd="0" presId="urn:microsoft.com/office/officeart/2005/8/layout/venn1"/>
    <dgm:cxn modelId="{C0575B91-7417-6043-A946-F325A7AA1C29}" type="presOf" srcId="{0A22A4DC-8E0E-2441-9A5C-8AFACA1DED94}" destId="{161769FE-8179-3E43-9149-62181C176341}" srcOrd="1" destOrd="1" presId="urn:microsoft.com/office/officeart/2005/8/layout/venn1"/>
    <dgm:cxn modelId="{647C9098-358F-3145-A2A2-4C840C71FE7D}" srcId="{65C50F88-0D3A-E347-B293-23152724D05F}" destId="{0A22A4DC-8E0E-2441-9A5C-8AFACA1DED94}" srcOrd="0" destOrd="0" parTransId="{D514AD5B-F968-214F-9D00-40C35832AA28}" sibTransId="{484BB8AE-D288-FE49-8BF2-3DF1609C7654}"/>
    <dgm:cxn modelId="{581784B2-4B71-3240-BF70-D1FEA418ABA9}" type="presOf" srcId="{516D91EA-BF4C-4640-8B50-68B6E66BC5E2}" destId="{7EA8F422-F74B-7B4E-A85B-022AD78B4033}" srcOrd="1" destOrd="0" presId="urn:microsoft.com/office/officeart/2005/8/layout/venn1"/>
    <dgm:cxn modelId="{3B7E69E7-B78D-1348-BA20-4C0A8D96F13A}" type="presOf" srcId="{185647CE-D74A-5640-84A8-B4D7BBC557D8}" destId="{16C18ED4-709A-0042-A23D-A1EFFA91AFCA}" srcOrd="1" destOrd="0" presId="urn:microsoft.com/office/officeart/2005/8/layout/venn1"/>
    <dgm:cxn modelId="{3A7B77E8-02C1-D544-B2F9-0AA8AD0D7494}" type="presOf" srcId="{0A22A4DC-8E0E-2441-9A5C-8AFACA1DED94}" destId="{B8517B25-9A3E-A245-A850-0AAF42488694}" srcOrd="0" destOrd="1" presId="urn:microsoft.com/office/officeart/2005/8/layout/venn1"/>
    <dgm:cxn modelId="{691BF8E9-0DF7-A243-8E87-6BEEBFE19056}" type="presOf" srcId="{6FAD23FF-FF58-BD4D-B845-72FF2FE30CAD}" destId="{16C18ED4-709A-0042-A23D-A1EFFA91AFCA}" srcOrd="1" destOrd="1" presId="urn:microsoft.com/office/officeart/2005/8/layout/venn1"/>
    <dgm:cxn modelId="{41A140F3-0C6F-E547-8FBA-BE5D54E01B46}" type="presOf" srcId="{591A1079-86F8-444A-88E1-F34A910B8766}" destId="{2026F998-9471-3142-8274-3C55E7FC0050}" srcOrd="0" destOrd="1" presId="urn:microsoft.com/office/officeart/2005/8/layout/venn1"/>
    <dgm:cxn modelId="{0F0E91F6-494D-F04B-B979-E2D091928D9A}" srcId="{0467A468-62E3-DD47-8AEE-2341E8BFE635}" destId="{185647CE-D74A-5640-84A8-B4D7BBC557D8}" srcOrd="0" destOrd="0" parTransId="{C07BA7CC-0B6F-9C40-B0C2-56DACB214E16}" sibTransId="{2E075BE9-E434-AD42-8997-0E27F43C0067}"/>
    <dgm:cxn modelId="{F30D36FC-45C1-1043-AC4D-82D1DD8BD148}" type="presOf" srcId="{185647CE-D74A-5640-84A8-B4D7BBC557D8}" destId="{889673C4-A1E4-3E4B-94D6-25357BE685F9}" srcOrd="0" destOrd="0" presId="urn:microsoft.com/office/officeart/2005/8/layout/venn1"/>
    <dgm:cxn modelId="{6723F993-E912-0948-9D71-9B5356432D65}" type="presParOf" srcId="{0A2A82C8-EB0F-9444-A01B-AA5D3EBA6218}" destId="{889673C4-A1E4-3E4B-94D6-25357BE685F9}" srcOrd="0" destOrd="0" presId="urn:microsoft.com/office/officeart/2005/8/layout/venn1"/>
    <dgm:cxn modelId="{14186C2E-E734-FE4E-A37D-87C8B8360F0D}" type="presParOf" srcId="{0A2A82C8-EB0F-9444-A01B-AA5D3EBA6218}" destId="{16C18ED4-709A-0042-A23D-A1EFFA91AFCA}" srcOrd="1" destOrd="0" presId="urn:microsoft.com/office/officeart/2005/8/layout/venn1"/>
    <dgm:cxn modelId="{FF9C601E-E4A6-AF49-81B6-35FCFC5383E5}" type="presParOf" srcId="{0A2A82C8-EB0F-9444-A01B-AA5D3EBA6218}" destId="{2026F998-9471-3142-8274-3C55E7FC0050}" srcOrd="2" destOrd="0" presId="urn:microsoft.com/office/officeart/2005/8/layout/venn1"/>
    <dgm:cxn modelId="{F32C86AC-0154-634C-8BEC-E1195B33E1CF}" type="presParOf" srcId="{0A2A82C8-EB0F-9444-A01B-AA5D3EBA6218}" destId="{7EA8F422-F74B-7B4E-A85B-022AD78B4033}" srcOrd="3" destOrd="0" presId="urn:microsoft.com/office/officeart/2005/8/layout/venn1"/>
    <dgm:cxn modelId="{8234B5CB-7835-ED4F-97D4-03338301EE45}" type="presParOf" srcId="{0A2A82C8-EB0F-9444-A01B-AA5D3EBA6218}" destId="{B8517B25-9A3E-A245-A850-0AAF42488694}" srcOrd="4" destOrd="0" presId="urn:microsoft.com/office/officeart/2005/8/layout/venn1"/>
    <dgm:cxn modelId="{383DD186-1483-B34E-817C-38B368A46898}" type="presParOf" srcId="{0A2A82C8-EB0F-9444-A01B-AA5D3EBA6218}" destId="{161769FE-8179-3E43-9149-62181C176341}"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B35D608-3DFF-4B99-91EB-18E459A3D1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4B942F3E-E849-4E73-BDFD-18D552909688}">
      <dgm:prSet phldrT="[Text]"/>
      <dgm:spPr/>
      <dgm:t>
        <a:bodyPr/>
        <a:lstStyle/>
        <a:p>
          <a:r>
            <a:rPr lang="en-US" dirty="0"/>
            <a:t>Ideology of colonialism</a:t>
          </a:r>
        </a:p>
      </dgm:t>
    </dgm:pt>
    <dgm:pt modelId="{94B2DF7B-617F-4AE2-94E9-7BBB51A4CDD5}" type="parTrans" cxnId="{F29B181C-D935-408F-8C8A-8B6AC360F689}">
      <dgm:prSet/>
      <dgm:spPr/>
      <dgm:t>
        <a:bodyPr/>
        <a:lstStyle/>
        <a:p>
          <a:endParaRPr lang="en-US"/>
        </a:p>
      </dgm:t>
    </dgm:pt>
    <dgm:pt modelId="{5F2FD236-ACC0-495E-96C8-8115464D0E3A}" type="sibTrans" cxnId="{F29B181C-D935-408F-8C8A-8B6AC360F689}">
      <dgm:prSet/>
      <dgm:spPr/>
      <dgm:t>
        <a:bodyPr/>
        <a:lstStyle/>
        <a:p>
          <a:endParaRPr lang="en-US"/>
        </a:p>
      </dgm:t>
    </dgm:pt>
    <dgm:pt modelId="{FB654526-DDA6-4BB9-B014-91503BB09325}">
      <dgm:prSet phldrT="[Text]"/>
      <dgm:spPr/>
      <dgm:t>
        <a:bodyPr/>
        <a:lstStyle/>
        <a:p>
          <a:r>
            <a:rPr lang="en-GB" dirty="0"/>
            <a:t>It was in the university that colonial intellectuals developed theories of racism, popularised discourses that bolstered support for colonial endeavours and provided ethical and intellectual grounds for the dispossession, oppression and domination of colonised subjects.</a:t>
          </a:r>
          <a:endParaRPr lang="en-US" dirty="0"/>
        </a:p>
      </dgm:t>
    </dgm:pt>
    <dgm:pt modelId="{05A362AD-63E3-4643-BECF-83E7DC08BA4B}" type="parTrans" cxnId="{5676EAA9-2909-4166-8681-670DA5586CF0}">
      <dgm:prSet/>
      <dgm:spPr/>
      <dgm:t>
        <a:bodyPr/>
        <a:lstStyle/>
        <a:p>
          <a:endParaRPr lang="en-US"/>
        </a:p>
      </dgm:t>
    </dgm:pt>
    <dgm:pt modelId="{77E19474-2C53-4BCD-840D-81BB70315EE2}" type="sibTrans" cxnId="{5676EAA9-2909-4166-8681-670DA5586CF0}">
      <dgm:prSet/>
      <dgm:spPr/>
      <dgm:t>
        <a:bodyPr/>
        <a:lstStyle/>
        <a:p>
          <a:endParaRPr lang="en-US"/>
        </a:p>
      </dgm:t>
    </dgm:pt>
    <dgm:pt modelId="{089AE512-2CF4-4D1E-B0F7-B165A70109E6}">
      <dgm:prSet phldrT="[Text]" custT="1"/>
      <dgm:spPr/>
      <dgm:t>
        <a:bodyPr/>
        <a:lstStyle/>
        <a:p>
          <a:r>
            <a:rPr lang="en-GB" sz="1800" dirty="0"/>
            <a:t>In the colonial metropolis, universities provided would-be colonial administrators with knowledge of the peoples they would rule over, as well as lessons in techniques of domination and exploitation. The foundation of European higher education institutions in colonised territories itself became an infrastructure of empire, an institution and actor through which the totalising logic of domination could be extended; </a:t>
          </a:r>
          <a:endParaRPr lang="en-US" sz="1800" dirty="0"/>
        </a:p>
      </dgm:t>
    </dgm:pt>
    <dgm:pt modelId="{827B2A55-E5AB-496D-AB0C-D5376906335A}" type="parTrans" cxnId="{AB9CD3F9-3F18-4911-B42D-EE266787EF30}">
      <dgm:prSet/>
      <dgm:spPr/>
      <dgm:t>
        <a:bodyPr/>
        <a:lstStyle/>
        <a:p>
          <a:endParaRPr lang="en-US"/>
        </a:p>
      </dgm:t>
    </dgm:pt>
    <dgm:pt modelId="{06B6FDDB-6A0C-423D-B620-A421D982A6E3}" type="sibTrans" cxnId="{AB9CD3F9-3F18-4911-B42D-EE266787EF30}">
      <dgm:prSet/>
      <dgm:spPr/>
      <dgm:t>
        <a:bodyPr/>
        <a:lstStyle/>
        <a:p>
          <a:endParaRPr lang="en-US"/>
        </a:p>
      </dgm:t>
    </dgm:pt>
    <dgm:pt modelId="{078871F6-2E9E-4D72-8473-0483F5CA5294}">
      <dgm:prSet phldrT="[Text]" custT="1"/>
      <dgm:spPr/>
      <dgm:t>
        <a:bodyPr/>
        <a:lstStyle/>
        <a:p>
          <a:r>
            <a:rPr lang="en-GB" sz="1800" dirty="0"/>
            <a:t>European forms of knowledge were spread, local indigenous knowledge suppressed, and native informants trained.</a:t>
          </a:r>
          <a:endParaRPr lang="en-US" sz="1800" dirty="0"/>
        </a:p>
      </dgm:t>
    </dgm:pt>
    <dgm:pt modelId="{116ACD76-0A5A-4863-8CF7-CE411C9F0BA7}" type="parTrans" cxnId="{AA0797B1-9DA4-4316-8FE0-6C93CF651F5E}">
      <dgm:prSet/>
      <dgm:spPr/>
      <dgm:t>
        <a:bodyPr/>
        <a:lstStyle/>
        <a:p>
          <a:endParaRPr lang="en-US"/>
        </a:p>
      </dgm:t>
    </dgm:pt>
    <dgm:pt modelId="{2D7BE530-7FA7-46D4-A121-442E77CD54FB}" type="sibTrans" cxnId="{AA0797B1-9DA4-4316-8FE0-6C93CF651F5E}">
      <dgm:prSet/>
      <dgm:spPr/>
      <dgm:t>
        <a:bodyPr/>
        <a:lstStyle/>
        <a:p>
          <a:endParaRPr lang="en-US"/>
        </a:p>
      </dgm:t>
    </dgm:pt>
    <dgm:pt modelId="{355304A4-318F-4768-8593-6C4D8A199482}">
      <dgm:prSet phldrT="[Text]" custT="1"/>
      <dgm:spPr/>
      <dgm:t>
        <a:bodyPr/>
        <a:lstStyle/>
        <a:p>
          <a:r>
            <a:rPr lang="en-GB" sz="1800" dirty="0"/>
            <a:t>In both colony and metropole, universities were founded and financed through the spoils of colonial plunder, enslavement and dispossession  (</a:t>
          </a:r>
          <a:r>
            <a:rPr lang="en-GB" sz="1800" dirty="0" err="1"/>
            <a:t>Bhambra</a:t>
          </a:r>
          <a:r>
            <a:rPr lang="en-GB" sz="1800" dirty="0"/>
            <a:t>, </a:t>
          </a:r>
          <a:r>
            <a:rPr lang="en-GB" sz="1800" dirty="0" err="1"/>
            <a:t>Gebrial</a:t>
          </a:r>
          <a:r>
            <a:rPr lang="en-GB" sz="1800" dirty="0"/>
            <a:t> &amp; </a:t>
          </a:r>
          <a:r>
            <a:rPr lang="en-GB" sz="1800" dirty="0" err="1"/>
            <a:t>Nişancıoğlu</a:t>
          </a:r>
          <a:r>
            <a:rPr lang="en-GB" sz="1800" dirty="0"/>
            <a:t>, 2018 p.5)</a:t>
          </a:r>
          <a:endParaRPr lang="en-GB" sz="1300" dirty="0"/>
        </a:p>
        <a:p>
          <a:r>
            <a:rPr lang="en-GB" sz="1200" b="0" i="0" dirty="0" err="1"/>
            <a:t>Gurminder</a:t>
          </a:r>
          <a:r>
            <a:rPr lang="en-GB" sz="1200" b="0" i="0" dirty="0"/>
            <a:t> K. </a:t>
          </a:r>
          <a:r>
            <a:rPr lang="en-GB" sz="1200" b="0" i="0" dirty="0" err="1"/>
            <a:t>Bhambra</a:t>
          </a:r>
          <a:r>
            <a:rPr lang="en-GB" sz="1200" b="0" i="0" dirty="0"/>
            <a:t>, Dalia </a:t>
          </a:r>
          <a:r>
            <a:rPr lang="en-GB" sz="1200" b="0" i="0" dirty="0" err="1"/>
            <a:t>Gebrial</a:t>
          </a:r>
          <a:r>
            <a:rPr lang="en-GB" sz="1200" b="0" i="0" dirty="0"/>
            <a:t> and </a:t>
          </a:r>
          <a:r>
            <a:rPr lang="en-GB" sz="1200" b="0" i="0" dirty="0" err="1"/>
            <a:t>Kerem</a:t>
          </a:r>
          <a:r>
            <a:rPr lang="en-GB" sz="1200" b="0" i="0" dirty="0"/>
            <a:t> </a:t>
          </a:r>
          <a:r>
            <a:rPr lang="en-GB" sz="1200" b="0" i="0" dirty="0" err="1"/>
            <a:t>Nişancıoğlu</a:t>
          </a:r>
          <a:r>
            <a:rPr lang="en-GB" sz="1200" b="0" i="0" dirty="0"/>
            <a:t> (2018) </a:t>
          </a:r>
          <a:r>
            <a:rPr lang="en-GB" sz="1200" b="0" i="1" dirty="0"/>
            <a:t>Decolonising the University</a:t>
          </a:r>
          <a:r>
            <a:rPr lang="en-GB" sz="1200" b="0" i="0" dirty="0"/>
            <a:t>.  London: Pluto Press</a:t>
          </a:r>
          <a:endParaRPr lang="en-GB" sz="1200" dirty="0"/>
        </a:p>
        <a:p>
          <a:endParaRPr lang="en-US" sz="1300" dirty="0"/>
        </a:p>
      </dgm:t>
    </dgm:pt>
    <dgm:pt modelId="{C0348264-28B7-45E9-B30B-0700529AC4E9}" type="parTrans" cxnId="{12AD1BCC-3C84-4644-AD46-4C35AFBC3F1D}">
      <dgm:prSet/>
      <dgm:spPr/>
      <dgm:t>
        <a:bodyPr/>
        <a:lstStyle/>
        <a:p>
          <a:endParaRPr lang="en-US"/>
        </a:p>
      </dgm:t>
    </dgm:pt>
    <dgm:pt modelId="{DFC6E5DD-04B0-4A29-9DC1-C0AED2047F65}" type="sibTrans" cxnId="{12AD1BCC-3C84-4644-AD46-4C35AFBC3F1D}">
      <dgm:prSet/>
      <dgm:spPr/>
      <dgm:t>
        <a:bodyPr/>
        <a:lstStyle/>
        <a:p>
          <a:endParaRPr lang="en-US"/>
        </a:p>
      </dgm:t>
    </dgm:pt>
    <dgm:pt modelId="{21FFDAFA-C89B-4242-A95D-9A22E5A2F160}" type="pres">
      <dgm:prSet presAssocID="{EB35D608-3DFF-4B99-91EB-18E459A3D14C}" presName="vert0" presStyleCnt="0">
        <dgm:presLayoutVars>
          <dgm:dir/>
          <dgm:animOne val="branch"/>
          <dgm:animLvl val="lvl"/>
        </dgm:presLayoutVars>
      </dgm:prSet>
      <dgm:spPr/>
    </dgm:pt>
    <dgm:pt modelId="{B85BFA8C-7152-4F31-B332-148EF3A0D0E5}" type="pres">
      <dgm:prSet presAssocID="{4B942F3E-E849-4E73-BDFD-18D552909688}" presName="thickLine" presStyleLbl="alignNode1" presStyleIdx="0" presStyleCnt="1"/>
      <dgm:spPr/>
    </dgm:pt>
    <dgm:pt modelId="{86887F6A-3230-4E65-90CD-2EC0D0931627}" type="pres">
      <dgm:prSet presAssocID="{4B942F3E-E849-4E73-BDFD-18D552909688}" presName="horz1" presStyleCnt="0"/>
      <dgm:spPr/>
    </dgm:pt>
    <dgm:pt modelId="{1E363ED4-8544-4C47-8A7B-C9C3E7D74DE3}" type="pres">
      <dgm:prSet presAssocID="{4B942F3E-E849-4E73-BDFD-18D552909688}" presName="tx1" presStyleLbl="revTx" presStyleIdx="0" presStyleCnt="5"/>
      <dgm:spPr/>
    </dgm:pt>
    <dgm:pt modelId="{98703C84-B01F-4E7E-B01C-518365366527}" type="pres">
      <dgm:prSet presAssocID="{4B942F3E-E849-4E73-BDFD-18D552909688}" presName="vert1" presStyleCnt="0"/>
      <dgm:spPr/>
    </dgm:pt>
    <dgm:pt modelId="{2120EBBB-10CC-4B56-8860-533A0F8FBFB7}" type="pres">
      <dgm:prSet presAssocID="{FB654526-DDA6-4BB9-B014-91503BB09325}" presName="vertSpace2a" presStyleCnt="0"/>
      <dgm:spPr/>
    </dgm:pt>
    <dgm:pt modelId="{10ED863F-C872-48DB-AF27-296ED039D5FB}" type="pres">
      <dgm:prSet presAssocID="{FB654526-DDA6-4BB9-B014-91503BB09325}" presName="horz2" presStyleCnt="0"/>
      <dgm:spPr/>
    </dgm:pt>
    <dgm:pt modelId="{B0412998-E718-4B07-BA6B-537B056B1050}" type="pres">
      <dgm:prSet presAssocID="{FB654526-DDA6-4BB9-B014-91503BB09325}" presName="horzSpace2" presStyleCnt="0"/>
      <dgm:spPr/>
    </dgm:pt>
    <dgm:pt modelId="{05EB8E3D-4B96-4809-9969-F10770D42C89}" type="pres">
      <dgm:prSet presAssocID="{FB654526-DDA6-4BB9-B014-91503BB09325}" presName="tx2" presStyleLbl="revTx" presStyleIdx="1" presStyleCnt="5"/>
      <dgm:spPr/>
    </dgm:pt>
    <dgm:pt modelId="{DCA16E1C-5140-4C20-A491-2013514171EC}" type="pres">
      <dgm:prSet presAssocID="{FB654526-DDA6-4BB9-B014-91503BB09325}" presName="vert2" presStyleCnt="0"/>
      <dgm:spPr/>
    </dgm:pt>
    <dgm:pt modelId="{74D79DB2-C106-4001-BC9C-0A0BC2340E0F}" type="pres">
      <dgm:prSet presAssocID="{FB654526-DDA6-4BB9-B014-91503BB09325}" presName="thinLine2b" presStyleLbl="callout" presStyleIdx="0" presStyleCnt="4"/>
      <dgm:spPr/>
    </dgm:pt>
    <dgm:pt modelId="{7F269543-823A-43D7-B095-3A7611EDA34C}" type="pres">
      <dgm:prSet presAssocID="{FB654526-DDA6-4BB9-B014-91503BB09325}" presName="vertSpace2b" presStyleCnt="0"/>
      <dgm:spPr/>
    </dgm:pt>
    <dgm:pt modelId="{8C7966B1-5F04-4B9D-9068-EF3012A31612}" type="pres">
      <dgm:prSet presAssocID="{089AE512-2CF4-4D1E-B0F7-B165A70109E6}" presName="horz2" presStyleCnt="0"/>
      <dgm:spPr/>
    </dgm:pt>
    <dgm:pt modelId="{620DA7F2-8F6C-4D60-B14F-D6BE03981501}" type="pres">
      <dgm:prSet presAssocID="{089AE512-2CF4-4D1E-B0F7-B165A70109E6}" presName="horzSpace2" presStyleCnt="0"/>
      <dgm:spPr/>
    </dgm:pt>
    <dgm:pt modelId="{22CD4118-31F2-4364-9F2F-5573A8018AA0}" type="pres">
      <dgm:prSet presAssocID="{089AE512-2CF4-4D1E-B0F7-B165A70109E6}" presName="tx2" presStyleLbl="revTx" presStyleIdx="2" presStyleCnt="5" custLinFactNeighborY="-4611"/>
      <dgm:spPr/>
    </dgm:pt>
    <dgm:pt modelId="{B0CC74B6-C886-461E-88C9-0DA3B2BCEFE8}" type="pres">
      <dgm:prSet presAssocID="{089AE512-2CF4-4D1E-B0F7-B165A70109E6}" presName="vert2" presStyleCnt="0"/>
      <dgm:spPr/>
    </dgm:pt>
    <dgm:pt modelId="{B747521A-547C-4D90-9031-921C153A0D03}" type="pres">
      <dgm:prSet presAssocID="{089AE512-2CF4-4D1E-B0F7-B165A70109E6}" presName="thinLine2b" presStyleLbl="callout" presStyleIdx="1" presStyleCnt="4"/>
      <dgm:spPr/>
    </dgm:pt>
    <dgm:pt modelId="{E1F0B972-3727-4705-9216-CB5FA4F939B0}" type="pres">
      <dgm:prSet presAssocID="{089AE512-2CF4-4D1E-B0F7-B165A70109E6}" presName="vertSpace2b" presStyleCnt="0"/>
      <dgm:spPr/>
    </dgm:pt>
    <dgm:pt modelId="{941C2ABC-01FC-488C-B5F6-F345D32D4FF0}" type="pres">
      <dgm:prSet presAssocID="{078871F6-2E9E-4D72-8473-0483F5CA5294}" presName="horz2" presStyleCnt="0"/>
      <dgm:spPr/>
    </dgm:pt>
    <dgm:pt modelId="{8B66E191-E437-435E-AAA5-0DA2B9AE3A05}" type="pres">
      <dgm:prSet presAssocID="{078871F6-2E9E-4D72-8473-0483F5CA5294}" presName="horzSpace2" presStyleCnt="0"/>
      <dgm:spPr/>
    </dgm:pt>
    <dgm:pt modelId="{EDB3DE0A-A0BC-4AB3-B5FB-3636193F280D}" type="pres">
      <dgm:prSet presAssocID="{078871F6-2E9E-4D72-8473-0483F5CA5294}" presName="tx2" presStyleLbl="revTx" presStyleIdx="3" presStyleCnt="5"/>
      <dgm:spPr/>
    </dgm:pt>
    <dgm:pt modelId="{17CF5BE8-4D09-4CF1-B15A-5CF9AD984654}" type="pres">
      <dgm:prSet presAssocID="{078871F6-2E9E-4D72-8473-0483F5CA5294}" presName="vert2" presStyleCnt="0"/>
      <dgm:spPr/>
    </dgm:pt>
    <dgm:pt modelId="{EF87CEAA-9AE0-4C2D-9E1E-6528B8B92F7A}" type="pres">
      <dgm:prSet presAssocID="{078871F6-2E9E-4D72-8473-0483F5CA5294}" presName="thinLine2b" presStyleLbl="callout" presStyleIdx="2" presStyleCnt="4" custLinFactY="-400000" custLinFactNeighborY="-440574"/>
      <dgm:spPr/>
    </dgm:pt>
    <dgm:pt modelId="{6B97AA48-6F59-4086-B0E7-C991E55F60EA}" type="pres">
      <dgm:prSet presAssocID="{078871F6-2E9E-4D72-8473-0483F5CA5294}" presName="vertSpace2b" presStyleCnt="0"/>
      <dgm:spPr/>
    </dgm:pt>
    <dgm:pt modelId="{B867BA85-E791-4439-90B7-C3BE0B82E14C}" type="pres">
      <dgm:prSet presAssocID="{355304A4-318F-4768-8593-6C4D8A199482}" presName="horz2" presStyleCnt="0"/>
      <dgm:spPr/>
    </dgm:pt>
    <dgm:pt modelId="{53F0C460-27ED-498D-971C-0CDF86D56598}" type="pres">
      <dgm:prSet presAssocID="{355304A4-318F-4768-8593-6C4D8A199482}" presName="horzSpace2" presStyleCnt="0"/>
      <dgm:spPr/>
    </dgm:pt>
    <dgm:pt modelId="{1C64B4A9-FE8F-4061-BA15-C205A2E9B9D2}" type="pres">
      <dgm:prSet presAssocID="{355304A4-318F-4768-8593-6C4D8A199482}" presName="tx2" presStyleLbl="revTx" presStyleIdx="4" presStyleCnt="5" custLinFactNeighborY="-23638"/>
      <dgm:spPr/>
    </dgm:pt>
    <dgm:pt modelId="{C9FDDD23-54A1-4276-95D8-0960415FEBEC}" type="pres">
      <dgm:prSet presAssocID="{355304A4-318F-4768-8593-6C4D8A199482}" presName="vert2" presStyleCnt="0"/>
      <dgm:spPr/>
    </dgm:pt>
    <dgm:pt modelId="{93C08A3A-69C9-4298-BCF9-A1CC3908E4F4}" type="pres">
      <dgm:prSet presAssocID="{355304A4-318F-4768-8593-6C4D8A199482}" presName="thinLine2b" presStyleLbl="callout" presStyleIdx="3" presStyleCnt="4"/>
      <dgm:spPr/>
    </dgm:pt>
    <dgm:pt modelId="{304EAA2A-1ED9-451A-AE47-CBA121444574}" type="pres">
      <dgm:prSet presAssocID="{355304A4-318F-4768-8593-6C4D8A199482}" presName="vertSpace2b" presStyleCnt="0"/>
      <dgm:spPr/>
    </dgm:pt>
  </dgm:ptLst>
  <dgm:cxnLst>
    <dgm:cxn modelId="{7FC0A119-5231-4AC9-9C1E-84C0846E9EC2}" type="presOf" srcId="{EB35D608-3DFF-4B99-91EB-18E459A3D14C}" destId="{21FFDAFA-C89B-4242-A95D-9A22E5A2F160}" srcOrd="0" destOrd="0" presId="urn:microsoft.com/office/officeart/2008/layout/LinedList"/>
    <dgm:cxn modelId="{F29B181C-D935-408F-8C8A-8B6AC360F689}" srcId="{EB35D608-3DFF-4B99-91EB-18E459A3D14C}" destId="{4B942F3E-E849-4E73-BDFD-18D552909688}" srcOrd="0" destOrd="0" parTransId="{94B2DF7B-617F-4AE2-94E9-7BBB51A4CDD5}" sibTransId="{5F2FD236-ACC0-495E-96C8-8115464D0E3A}"/>
    <dgm:cxn modelId="{2D63415D-D43C-4EB2-8812-845A2A99AACF}" type="presOf" srcId="{089AE512-2CF4-4D1E-B0F7-B165A70109E6}" destId="{22CD4118-31F2-4364-9F2F-5573A8018AA0}" srcOrd="0" destOrd="0" presId="urn:microsoft.com/office/officeart/2008/layout/LinedList"/>
    <dgm:cxn modelId="{879D9648-8DE7-4F64-8BC5-27FF393A388E}" type="presOf" srcId="{FB654526-DDA6-4BB9-B014-91503BB09325}" destId="{05EB8E3D-4B96-4809-9969-F10770D42C89}" srcOrd="0" destOrd="0" presId="urn:microsoft.com/office/officeart/2008/layout/LinedList"/>
    <dgm:cxn modelId="{E1BE0C6D-7015-4183-93E7-C757382EE38C}" type="presOf" srcId="{355304A4-318F-4768-8593-6C4D8A199482}" destId="{1C64B4A9-FE8F-4061-BA15-C205A2E9B9D2}" srcOrd="0" destOrd="0" presId="urn:microsoft.com/office/officeart/2008/layout/LinedList"/>
    <dgm:cxn modelId="{5676EAA9-2909-4166-8681-670DA5586CF0}" srcId="{4B942F3E-E849-4E73-BDFD-18D552909688}" destId="{FB654526-DDA6-4BB9-B014-91503BB09325}" srcOrd="0" destOrd="0" parTransId="{05A362AD-63E3-4643-BECF-83E7DC08BA4B}" sibTransId="{77E19474-2C53-4BCD-840D-81BB70315EE2}"/>
    <dgm:cxn modelId="{AA0797B1-9DA4-4316-8FE0-6C93CF651F5E}" srcId="{4B942F3E-E849-4E73-BDFD-18D552909688}" destId="{078871F6-2E9E-4D72-8473-0483F5CA5294}" srcOrd="2" destOrd="0" parTransId="{116ACD76-0A5A-4863-8CF7-CE411C9F0BA7}" sibTransId="{2D7BE530-7FA7-46D4-A121-442E77CD54FB}"/>
    <dgm:cxn modelId="{12AD1BCC-3C84-4644-AD46-4C35AFBC3F1D}" srcId="{4B942F3E-E849-4E73-BDFD-18D552909688}" destId="{355304A4-318F-4768-8593-6C4D8A199482}" srcOrd="3" destOrd="0" parTransId="{C0348264-28B7-45E9-B30B-0700529AC4E9}" sibTransId="{DFC6E5DD-04B0-4A29-9DC1-C0AED2047F65}"/>
    <dgm:cxn modelId="{3C4ABED9-8564-42C9-BF76-CC6C9BEA4776}" type="presOf" srcId="{4B942F3E-E849-4E73-BDFD-18D552909688}" destId="{1E363ED4-8544-4C47-8A7B-C9C3E7D74DE3}" srcOrd="0" destOrd="0" presId="urn:microsoft.com/office/officeart/2008/layout/LinedList"/>
    <dgm:cxn modelId="{84B4E4E7-B945-4A39-923D-5EB7CE4B12CC}" type="presOf" srcId="{078871F6-2E9E-4D72-8473-0483F5CA5294}" destId="{EDB3DE0A-A0BC-4AB3-B5FB-3636193F280D}" srcOrd="0" destOrd="0" presId="urn:microsoft.com/office/officeart/2008/layout/LinedList"/>
    <dgm:cxn modelId="{AB9CD3F9-3F18-4911-B42D-EE266787EF30}" srcId="{4B942F3E-E849-4E73-BDFD-18D552909688}" destId="{089AE512-2CF4-4D1E-B0F7-B165A70109E6}" srcOrd="1" destOrd="0" parTransId="{827B2A55-E5AB-496D-AB0C-D5376906335A}" sibTransId="{06B6FDDB-6A0C-423D-B620-A421D982A6E3}"/>
    <dgm:cxn modelId="{7AB386EE-F211-45EE-9B78-6AFCB6B9B915}" type="presParOf" srcId="{21FFDAFA-C89B-4242-A95D-9A22E5A2F160}" destId="{B85BFA8C-7152-4F31-B332-148EF3A0D0E5}" srcOrd="0" destOrd="0" presId="urn:microsoft.com/office/officeart/2008/layout/LinedList"/>
    <dgm:cxn modelId="{CAD9E7B8-E99D-40B8-AFAF-F2D3915128CF}" type="presParOf" srcId="{21FFDAFA-C89B-4242-A95D-9A22E5A2F160}" destId="{86887F6A-3230-4E65-90CD-2EC0D0931627}" srcOrd="1" destOrd="0" presId="urn:microsoft.com/office/officeart/2008/layout/LinedList"/>
    <dgm:cxn modelId="{A5C2552E-B831-4FED-BCB7-C93AE49105AC}" type="presParOf" srcId="{86887F6A-3230-4E65-90CD-2EC0D0931627}" destId="{1E363ED4-8544-4C47-8A7B-C9C3E7D74DE3}" srcOrd="0" destOrd="0" presId="urn:microsoft.com/office/officeart/2008/layout/LinedList"/>
    <dgm:cxn modelId="{28C504D8-CC38-4D2D-B20D-BFC4BBCE76BF}" type="presParOf" srcId="{86887F6A-3230-4E65-90CD-2EC0D0931627}" destId="{98703C84-B01F-4E7E-B01C-518365366527}" srcOrd="1" destOrd="0" presId="urn:microsoft.com/office/officeart/2008/layout/LinedList"/>
    <dgm:cxn modelId="{426AA9B3-A1A7-48AA-8485-23A2A1EF11C9}" type="presParOf" srcId="{98703C84-B01F-4E7E-B01C-518365366527}" destId="{2120EBBB-10CC-4B56-8860-533A0F8FBFB7}" srcOrd="0" destOrd="0" presId="urn:microsoft.com/office/officeart/2008/layout/LinedList"/>
    <dgm:cxn modelId="{A2082DCD-41AB-492E-B56B-20AEED23A3EF}" type="presParOf" srcId="{98703C84-B01F-4E7E-B01C-518365366527}" destId="{10ED863F-C872-48DB-AF27-296ED039D5FB}" srcOrd="1" destOrd="0" presId="urn:microsoft.com/office/officeart/2008/layout/LinedList"/>
    <dgm:cxn modelId="{5FFCB662-4E92-49AF-B6E4-A7E4FA542992}" type="presParOf" srcId="{10ED863F-C872-48DB-AF27-296ED039D5FB}" destId="{B0412998-E718-4B07-BA6B-537B056B1050}" srcOrd="0" destOrd="0" presId="urn:microsoft.com/office/officeart/2008/layout/LinedList"/>
    <dgm:cxn modelId="{59204122-A1D6-4021-AB13-BD89DF348D2B}" type="presParOf" srcId="{10ED863F-C872-48DB-AF27-296ED039D5FB}" destId="{05EB8E3D-4B96-4809-9969-F10770D42C89}" srcOrd="1" destOrd="0" presId="urn:microsoft.com/office/officeart/2008/layout/LinedList"/>
    <dgm:cxn modelId="{CD8B901E-9B85-4721-BFE7-E3DF8C3C62CC}" type="presParOf" srcId="{10ED863F-C872-48DB-AF27-296ED039D5FB}" destId="{DCA16E1C-5140-4C20-A491-2013514171EC}" srcOrd="2" destOrd="0" presId="urn:microsoft.com/office/officeart/2008/layout/LinedList"/>
    <dgm:cxn modelId="{B19E3635-892D-4582-9CD0-86A5D1D357E7}" type="presParOf" srcId="{98703C84-B01F-4E7E-B01C-518365366527}" destId="{74D79DB2-C106-4001-BC9C-0A0BC2340E0F}" srcOrd="2" destOrd="0" presId="urn:microsoft.com/office/officeart/2008/layout/LinedList"/>
    <dgm:cxn modelId="{DD235045-5F68-4C3D-BE95-BD13BF533BAF}" type="presParOf" srcId="{98703C84-B01F-4E7E-B01C-518365366527}" destId="{7F269543-823A-43D7-B095-3A7611EDA34C}" srcOrd="3" destOrd="0" presId="urn:microsoft.com/office/officeart/2008/layout/LinedList"/>
    <dgm:cxn modelId="{3B333CCF-6284-450A-B926-1EEF36C6A248}" type="presParOf" srcId="{98703C84-B01F-4E7E-B01C-518365366527}" destId="{8C7966B1-5F04-4B9D-9068-EF3012A31612}" srcOrd="4" destOrd="0" presId="urn:microsoft.com/office/officeart/2008/layout/LinedList"/>
    <dgm:cxn modelId="{687AC4E1-2046-4AE7-A84A-18147DA57DF1}" type="presParOf" srcId="{8C7966B1-5F04-4B9D-9068-EF3012A31612}" destId="{620DA7F2-8F6C-4D60-B14F-D6BE03981501}" srcOrd="0" destOrd="0" presId="urn:microsoft.com/office/officeart/2008/layout/LinedList"/>
    <dgm:cxn modelId="{855A7380-9C95-43CE-BACD-893E9F33069F}" type="presParOf" srcId="{8C7966B1-5F04-4B9D-9068-EF3012A31612}" destId="{22CD4118-31F2-4364-9F2F-5573A8018AA0}" srcOrd="1" destOrd="0" presId="urn:microsoft.com/office/officeart/2008/layout/LinedList"/>
    <dgm:cxn modelId="{CB3B560E-492D-40C3-BE6C-C218F9FA4364}" type="presParOf" srcId="{8C7966B1-5F04-4B9D-9068-EF3012A31612}" destId="{B0CC74B6-C886-461E-88C9-0DA3B2BCEFE8}" srcOrd="2" destOrd="0" presId="urn:microsoft.com/office/officeart/2008/layout/LinedList"/>
    <dgm:cxn modelId="{E94E4A3A-8C1F-482C-A2E2-979CDEF31100}" type="presParOf" srcId="{98703C84-B01F-4E7E-B01C-518365366527}" destId="{B747521A-547C-4D90-9031-921C153A0D03}" srcOrd="5" destOrd="0" presId="urn:microsoft.com/office/officeart/2008/layout/LinedList"/>
    <dgm:cxn modelId="{010272B3-2AFF-4374-A859-33E06F4BC8E9}" type="presParOf" srcId="{98703C84-B01F-4E7E-B01C-518365366527}" destId="{E1F0B972-3727-4705-9216-CB5FA4F939B0}" srcOrd="6" destOrd="0" presId="urn:microsoft.com/office/officeart/2008/layout/LinedList"/>
    <dgm:cxn modelId="{FD236E09-8A2D-4311-8ABF-F137B747EEC4}" type="presParOf" srcId="{98703C84-B01F-4E7E-B01C-518365366527}" destId="{941C2ABC-01FC-488C-B5F6-F345D32D4FF0}" srcOrd="7" destOrd="0" presId="urn:microsoft.com/office/officeart/2008/layout/LinedList"/>
    <dgm:cxn modelId="{AB6970E9-5F5C-4BB0-A470-43B781B1F944}" type="presParOf" srcId="{941C2ABC-01FC-488C-B5F6-F345D32D4FF0}" destId="{8B66E191-E437-435E-AAA5-0DA2B9AE3A05}" srcOrd="0" destOrd="0" presId="urn:microsoft.com/office/officeart/2008/layout/LinedList"/>
    <dgm:cxn modelId="{2808E025-E639-4956-B397-BF8891B6EFDF}" type="presParOf" srcId="{941C2ABC-01FC-488C-B5F6-F345D32D4FF0}" destId="{EDB3DE0A-A0BC-4AB3-B5FB-3636193F280D}" srcOrd="1" destOrd="0" presId="urn:microsoft.com/office/officeart/2008/layout/LinedList"/>
    <dgm:cxn modelId="{49BDA6FA-AF72-4EBD-BAA9-9D1BA62DFF5F}" type="presParOf" srcId="{941C2ABC-01FC-488C-B5F6-F345D32D4FF0}" destId="{17CF5BE8-4D09-4CF1-B15A-5CF9AD984654}" srcOrd="2" destOrd="0" presId="urn:microsoft.com/office/officeart/2008/layout/LinedList"/>
    <dgm:cxn modelId="{8331209C-7A7C-49E9-A3EA-668EFAE2CB87}" type="presParOf" srcId="{98703C84-B01F-4E7E-B01C-518365366527}" destId="{EF87CEAA-9AE0-4C2D-9E1E-6528B8B92F7A}" srcOrd="8" destOrd="0" presId="urn:microsoft.com/office/officeart/2008/layout/LinedList"/>
    <dgm:cxn modelId="{82277B30-CE44-4A43-B327-B175DAE6A490}" type="presParOf" srcId="{98703C84-B01F-4E7E-B01C-518365366527}" destId="{6B97AA48-6F59-4086-B0E7-C991E55F60EA}" srcOrd="9" destOrd="0" presId="urn:microsoft.com/office/officeart/2008/layout/LinedList"/>
    <dgm:cxn modelId="{0A743B5A-396E-4BD6-8BCC-1CDEF830628B}" type="presParOf" srcId="{98703C84-B01F-4E7E-B01C-518365366527}" destId="{B867BA85-E791-4439-90B7-C3BE0B82E14C}" srcOrd="10" destOrd="0" presId="urn:microsoft.com/office/officeart/2008/layout/LinedList"/>
    <dgm:cxn modelId="{AC59FE54-3346-4B24-934C-C6E3F31A7F3D}" type="presParOf" srcId="{B867BA85-E791-4439-90B7-C3BE0B82E14C}" destId="{53F0C460-27ED-498D-971C-0CDF86D56598}" srcOrd="0" destOrd="0" presId="urn:microsoft.com/office/officeart/2008/layout/LinedList"/>
    <dgm:cxn modelId="{1C02B812-C0BD-473C-B203-71C66D6FB3A4}" type="presParOf" srcId="{B867BA85-E791-4439-90B7-C3BE0B82E14C}" destId="{1C64B4A9-FE8F-4061-BA15-C205A2E9B9D2}" srcOrd="1" destOrd="0" presId="urn:microsoft.com/office/officeart/2008/layout/LinedList"/>
    <dgm:cxn modelId="{FF41AFEB-95A0-42CB-A58F-D84130F78AE2}" type="presParOf" srcId="{B867BA85-E791-4439-90B7-C3BE0B82E14C}" destId="{C9FDDD23-54A1-4276-95D8-0960415FEBEC}" srcOrd="2" destOrd="0" presId="urn:microsoft.com/office/officeart/2008/layout/LinedList"/>
    <dgm:cxn modelId="{92B386F2-55DA-4034-B08F-748E9BC7EE98}" type="presParOf" srcId="{98703C84-B01F-4E7E-B01C-518365366527}" destId="{93C08A3A-69C9-4298-BCF9-A1CC3908E4F4}" srcOrd="11" destOrd="0" presId="urn:microsoft.com/office/officeart/2008/layout/LinedList"/>
    <dgm:cxn modelId="{E8142C18-23DF-41D9-8809-4D9263EB6525}" type="presParOf" srcId="{98703C84-B01F-4E7E-B01C-518365366527}" destId="{304EAA2A-1ED9-451A-AE47-CBA121444574}"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3C258D6-DF31-47E5-96BA-1FFD7C0F55FF}" type="doc">
      <dgm:prSet loTypeId="urn:microsoft.com/office/officeart/2011/layout/HexagonRadial" loCatId="cycle" qsTypeId="urn:microsoft.com/office/officeart/2005/8/quickstyle/simple1" qsCatId="simple" csTypeId="urn:microsoft.com/office/officeart/2005/8/colors/accent5_2" csCatId="accent5" phldr="1"/>
      <dgm:spPr/>
      <dgm:t>
        <a:bodyPr/>
        <a:lstStyle/>
        <a:p>
          <a:endParaRPr lang="en-GB"/>
        </a:p>
      </dgm:t>
    </dgm:pt>
    <dgm:pt modelId="{0F12AEAB-31C9-435E-8876-0427E2D6E0A3}">
      <dgm:prSet phldrT="[Text]"/>
      <dgm:spPr/>
      <dgm:t>
        <a:bodyPr/>
        <a:lstStyle/>
        <a:p>
          <a:r>
            <a:rPr lang="en-GB" dirty="0"/>
            <a:t>Subject Discipline</a:t>
          </a:r>
        </a:p>
      </dgm:t>
    </dgm:pt>
    <dgm:pt modelId="{A981D14A-41BB-46AD-B584-C5DC6BF6A859}" type="parTrans" cxnId="{472E643E-8881-4268-A93F-DB02589FC896}">
      <dgm:prSet/>
      <dgm:spPr/>
      <dgm:t>
        <a:bodyPr/>
        <a:lstStyle/>
        <a:p>
          <a:endParaRPr lang="en-GB"/>
        </a:p>
      </dgm:t>
    </dgm:pt>
    <dgm:pt modelId="{D49D8497-D877-4A2B-866C-F2029D168BD9}" type="sibTrans" cxnId="{472E643E-8881-4268-A93F-DB02589FC896}">
      <dgm:prSet/>
      <dgm:spPr/>
      <dgm:t>
        <a:bodyPr/>
        <a:lstStyle/>
        <a:p>
          <a:endParaRPr lang="en-GB"/>
        </a:p>
      </dgm:t>
    </dgm:pt>
    <dgm:pt modelId="{4C2437DB-BA88-49BE-A3B9-BE0121C3398F}">
      <dgm:prSet phldrT="[Text]"/>
      <dgm:spPr/>
      <dgm:t>
        <a:bodyPr/>
        <a:lstStyle/>
        <a:p>
          <a:r>
            <a:rPr lang="en-GB" dirty="0"/>
            <a:t>View of Knowledge</a:t>
          </a:r>
        </a:p>
      </dgm:t>
    </dgm:pt>
    <dgm:pt modelId="{BD346425-DE26-4F3E-832E-469CABED8697}" type="parTrans" cxnId="{4C23603B-AA24-4619-9AA6-62D12E448445}">
      <dgm:prSet/>
      <dgm:spPr/>
      <dgm:t>
        <a:bodyPr/>
        <a:lstStyle/>
        <a:p>
          <a:endParaRPr lang="en-GB"/>
        </a:p>
      </dgm:t>
    </dgm:pt>
    <dgm:pt modelId="{6E0D2629-1307-451A-A214-76C8BEA6A044}" type="sibTrans" cxnId="{4C23603B-AA24-4619-9AA6-62D12E448445}">
      <dgm:prSet/>
      <dgm:spPr/>
      <dgm:t>
        <a:bodyPr/>
        <a:lstStyle/>
        <a:p>
          <a:endParaRPr lang="en-GB"/>
        </a:p>
      </dgm:t>
    </dgm:pt>
    <dgm:pt modelId="{F2B15759-6A2A-4715-80E3-CC4E77366582}">
      <dgm:prSet phldrT="[Text]"/>
      <dgm:spPr/>
      <dgm:t>
        <a:bodyPr/>
        <a:lstStyle/>
        <a:p>
          <a:r>
            <a:rPr lang="en-GB" dirty="0"/>
            <a:t>Goals &amp; Process of learning</a:t>
          </a:r>
        </a:p>
      </dgm:t>
    </dgm:pt>
    <dgm:pt modelId="{F7DE2CC6-1D4B-48CA-B9E0-361ECB9A3FF6}" type="parTrans" cxnId="{5C66686F-F980-47B3-8122-EA755380CDF9}">
      <dgm:prSet/>
      <dgm:spPr/>
      <dgm:t>
        <a:bodyPr/>
        <a:lstStyle/>
        <a:p>
          <a:endParaRPr lang="en-GB"/>
        </a:p>
      </dgm:t>
    </dgm:pt>
    <dgm:pt modelId="{C4C99834-14BF-42B7-B2F4-E34784B22561}" type="sibTrans" cxnId="{5C66686F-F980-47B3-8122-EA755380CDF9}">
      <dgm:prSet/>
      <dgm:spPr/>
      <dgm:t>
        <a:bodyPr/>
        <a:lstStyle/>
        <a:p>
          <a:endParaRPr lang="en-GB"/>
        </a:p>
      </dgm:t>
    </dgm:pt>
    <dgm:pt modelId="{FD3BA906-71D4-4ABD-8838-6DCE53EF85EB}">
      <dgm:prSet phldrT="[Text]"/>
      <dgm:spPr/>
      <dgm:t>
        <a:bodyPr/>
        <a:lstStyle/>
        <a:p>
          <a:r>
            <a:rPr lang="en-GB" dirty="0"/>
            <a:t>Role of teacher and learner</a:t>
          </a:r>
        </a:p>
      </dgm:t>
    </dgm:pt>
    <dgm:pt modelId="{E7A93926-86C8-46E3-AF69-BB861610A4E1}" type="parTrans" cxnId="{A031E8E6-DF61-4DDB-BB85-54A8857233A8}">
      <dgm:prSet/>
      <dgm:spPr/>
      <dgm:t>
        <a:bodyPr/>
        <a:lstStyle/>
        <a:p>
          <a:endParaRPr lang="en-GB"/>
        </a:p>
      </dgm:t>
    </dgm:pt>
    <dgm:pt modelId="{0BEB1D21-4B71-4F2F-A5A8-6B8C44593DC1}" type="sibTrans" cxnId="{A031E8E6-DF61-4DDB-BB85-54A8857233A8}">
      <dgm:prSet/>
      <dgm:spPr/>
      <dgm:t>
        <a:bodyPr/>
        <a:lstStyle/>
        <a:p>
          <a:endParaRPr lang="en-GB"/>
        </a:p>
      </dgm:t>
    </dgm:pt>
    <dgm:pt modelId="{C0BC97EA-F23B-4E8E-9EAC-03A563BF20DA}">
      <dgm:prSet phldrT="[Text]"/>
      <dgm:spPr/>
      <dgm:t>
        <a:bodyPr/>
        <a:lstStyle/>
        <a:p>
          <a:r>
            <a:rPr lang="en-GB" dirty="0"/>
            <a:t>Resources &amp; infrastructure</a:t>
          </a:r>
        </a:p>
      </dgm:t>
    </dgm:pt>
    <dgm:pt modelId="{7C57F8B0-6AE8-4B7B-BBB6-0CA5D5FE488C}" type="parTrans" cxnId="{2E6B1647-2589-409B-BDBB-CEEA89107F3B}">
      <dgm:prSet/>
      <dgm:spPr/>
      <dgm:t>
        <a:bodyPr/>
        <a:lstStyle/>
        <a:p>
          <a:endParaRPr lang="en-GB"/>
        </a:p>
      </dgm:t>
    </dgm:pt>
    <dgm:pt modelId="{1CC8C8B5-93D3-40D6-9442-57AA75D44EF1}" type="sibTrans" cxnId="{2E6B1647-2589-409B-BDBB-CEEA89107F3B}">
      <dgm:prSet/>
      <dgm:spPr/>
      <dgm:t>
        <a:bodyPr/>
        <a:lstStyle/>
        <a:p>
          <a:endParaRPr lang="en-GB"/>
        </a:p>
      </dgm:t>
    </dgm:pt>
    <dgm:pt modelId="{20E11B69-D718-4924-AC54-2E68A0B82942}">
      <dgm:prSet phldrT="[Text]"/>
      <dgm:spPr/>
      <dgm:t>
        <a:bodyPr/>
        <a:lstStyle/>
        <a:p>
          <a:r>
            <a:rPr lang="en-GB" dirty="0"/>
            <a:t>Choice &amp; organisation of content</a:t>
          </a:r>
        </a:p>
      </dgm:t>
    </dgm:pt>
    <dgm:pt modelId="{7DF7EB50-927D-4371-A9A8-40D967FAFFBA}" type="parTrans" cxnId="{6654E9D0-525C-4F78-9BFA-F24AFC3F97B2}">
      <dgm:prSet/>
      <dgm:spPr/>
      <dgm:t>
        <a:bodyPr/>
        <a:lstStyle/>
        <a:p>
          <a:endParaRPr lang="en-GB"/>
        </a:p>
      </dgm:t>
    </dgm:pt>
    <dgm:pt modelId="{43A96781-6B5B-4C13-8615-96D97B6A70E3}" type="sibTrans" cxnId="{6654E9D0-525C-4F78-9BFA-F24AFC3F97B2}">
      <dgm:prSet/>
      <dgm:spPr/>
      <dgm:t>
        <a:bodyPr/>
        <a:lstStyle/>
        <a:p>
          <a:endParaRPr lang="en-GB"/>
        </a:p>
      </dgm:t>
    </dgm:pt>
    <dgm:pt modelId="{97FDCA98-88C4-4CA3-A205-00D5C1BE4BA2}">
      <dgm:prSet phldrT="[Text]"/>
      <dgm:spPr/>
      <dgm:t>
        <a:bodyPr/>
        <a:lstStyle/>
        <a:p>
          <a:r>
            <a:rPr lang="en-GB" dirty="0"/>
            <a:t>Purpose and methods of assessment</a:t>
          </a:r>
        </a:p>
      </dgm:t>
    </dgm:pt>
    <dgm:pt modelId="{6E8EF48F-3432-4875-9767-1C277FC1590D}" type="parTrans" cxnId="{B4D0966B-D287-44FD-8055-30D884187B86}">
      <dgm:prSet/>
      <dgm:spPr/>
      <dgm:t>
        <a:bodyPr/>
        <a:lstStyle/>
        <a:p>
          <a:endParaRPr lang="en-GB"/>
        </a:p>
      </dgm:t>
    </dgm:pt>
    <dgm:pt modelId="{7F09973E-38C4-4D2F-9B87-80CABA0FCDBB}" type="sibTrans" cxnId="{B4D0966B-D287-44FD-8055-30D884187B86}">
      <dgm:prSet/>
      <dgm:spPr/>
      <dgm:t>
        <a:bodyPr/>
        <a:lstStyle/>
        <a:p>
          <a:endParaRPr lang="en-GB"/>
        </a:p>
      </dgm:t>
    </dgm:pt>
    <dgm:pt modelId="{6EBAA594-4EA5-451E-B35C-CD7F56427454}">
      <dgm:prSet phldrT="[Text]"/>
      <dgm:spPr/>
      <dgm:t>
        <a:bodyPr/>
        <a:lstStyle/>
        <a:p>
          <a:endParaRPr lang="en-GB" dirty="0"/>
        </a:p>
      </dgm:t>
    </dgm:pt>
    <dgm:pt modelId="{BE70ECB7-DCDA-4422-8D87-F50C11A02843}" type="parTrans" cxnId="{5F80DDA2-ECBF-43D1-A28C-1161BDE49CBB}">
      <dgm:prSet/>
      <dgm:spPr/>
      <dgm:t>
        <a:bodyPr/>
        <a:lstStyle/>
        <a:p>
          <a:endParaRPr lang="en-GB"/>
        </a:p>
      </dgm:t>
    </dgm:pt>
    <dgm:pt modelId="{C6B5F7F6-4D12-49A6-A073-78D324908118}" type="sibTrans" cxnId="{5F80DDA2-ECBF-43D1-A28C-1161BDE49CBB}">
      <dgm:prSet/>
      <dgm:spPr/>
      <dgm:t>
        <a:bodyPr/>
        <a:lstStyle/>
        <a:p>
          <a:endParaRPr lang="en-GB"/>
        </a:p>
      </dgm:t>
    </dgm:pt>
    <dgm:pt modelId="{DE4B5118-7CBF-4936-8280-1BA1940AAC37}" type="pres">
      <dgm:prSet presAssocID="{33C258D6-DF31-47E5-96BA-1FFD7C0F55FF}" presName="Name0" presStyleCnt="0">
        <dgm:presLayoutVars>
          <dgm:chMax val="1"/>
          <dgm:chPref val="1"/>
          <dgm:dir/>
          <dgm:animOne val="branch"/>
          <dgm:animLvl val="lvl"/>
        </dgm:presLayoutVars>
      </dgm:prSet>
      <dgm:spPr/>
    </dgm:pt>
    <dgm:pt modelId="{56D6A000-765B-4352-A80C-D411375000DD}" type="pres">
      <dgm:prSet presAssocID="{0F12AEAB-31C9-435E-8876-0427E2D6E0A3}" presName="Parent" presStyleLbl="node0" presStyleIdx="0" presStyleCnt="1">
        <dgm:presLayoutVars>
          <dgm:chMax val="6"/>
          <dgm:chPref val="6"/>
        </dgm:presLayoutVars>
      </dgm:prSet>
      <dgm:spPr/>
    </dgm:pt>
    <dgm:pt modelId="{0E5B7375-5F56-4AF4-9ADF-6428019C78F2}" type="pres">
      <dgm:prSet presAssocID="{4C2437DB-BA88-49BE-A3B9-BE0121C3398F}" presName="Accent1" presStyleCnt="0"/>
      <dgm:spPr/>
    </dgm:pt>
    <dgm:pt modelId="{C0838B35-FC2B-42B4-B8B7-9A4F9EC21250}" type="pres">
      <dgm:prSet presAssocID="{4C2437DB-BA88-49BE-A3B9-BE0121C3398F}" presName="Accent" presStyleLbl="bgShp" presStyleIdx="0" presStyleCnt="6"/>
      <dgm:spPr/>
    </dgm:pt>
    <dgm:pt modelId="{0F1DA1EC-D0F3-4AB3-86C9-8BEA66EA5139}" type="pres">
      <dgm:prSet presAssocID="{4C2437DB-BA88-49BE-A3B9-BE0121C3398F}" presName="Child1" presStyleLbl="node1" presStyleIdx="0" presStyleCnt="6">
        <dgm:presLayoutVars>
          <dgm:chMax val="0"/>
          <dgm:chPref val="0"/>
          <dgm:bulletEnabled val="1"/>
        </dgm:presLayoutVars>
      </dgm:prSet>
      <dgm:spPr/>
    </dgm:pt>
    <dgm:pt modelId="{0C0C3A06-D451-4F71-B9EE-28452B81D79F}" type="pres">
      <dgm:prSet presAssocID="{F2B15759-6A2A-4715-80E3-CC4E77366582}" presName="Accent2" presStyleCnt="0"/>
      <dgm:spPr/>
    </dgm:pt>
    <dgm:pt modelId="{788445CA-FC0E-4A05-9CAA-AEE2E3EF965C}" type="pres">
      <dgm:prSet presAssocID="{F2B15759-6A2A-4715-80E3-CC4E77366582}" presName="Accent" presStyleLbl="bgShp" presStyleIdx="1" presStyleCnt="6"/>
      <dgm:spPr/>
    </dgm:pt>
    <dgm:pt modelId="{9893BFC8-EAC7-4813-A8A8-8E2E26415923}" type="pres">
      <dgm:prSet presAssocID="{F2B15759-6A2A-4715-80E3-CC4E77366582}" presName="Child2" presStyleLbl="node1" presStyleIdx="1" presStyleCnt="6">
        <dgm:presLayoutVars>
          <dgm:chMax val="0"/>
          <dgm:chPref val="0"/>
          <dgm:bulletEnabled val="1"/>
        </dgm:presLayoutVars>
      </dgm:prSet>
      <dgm:spPr/>
    </dgm:pt>
    <dgm:pt modelId="{D7FF3EBB-5C4A-4B0F-A6BB-14876874F261}" type="pres">
      <dgm:prSet presAssocID="{FD3BA906-71D4-4ABD-8838-6DCE53EF85EB}" presName="Accent3" presStyleCnt="0"/>
      <dgm:spPr/>
    </dgm:pt>
    <dgm:pt modelId="{2B12F612-F195-4BA5-A6C0-C31491EFDA99}" type="pres">
      <dgm:prSet presAssocID="{FD3BA906-71D4-4ABD-8838-6DCE53EF85EB}" presName="Accent" presStyleLbl="bgShp" presStyleIdx="2" presStyleCnt="6"/>
      <dgm:spPr/>
    </dgm:pt>
    <dgm:pt modelId="{E41C34BB-18F3-4E92-92A4-1FB9E0CC38CA}" type="pres">
      <dgm:prSet presAssocID="{FD3BA906-71D4-4ABD-8838-6DCE53EF85EB}" presName="Child3" presStyleLbl="node1" presStyleIdx="2" presStyleCnt="6">
        <dgm:presLayoutVars>
          <dgm:chMax val="0"/>
          <dgm:chPref val="0"/>
          <dgm:bulletEnabled val="1"/>
        </dgm:presLayoutVars>
      </dgm:prSet>
      <dgm:spPr/>
    </dgm:pt>
    <dgm:pt modelId="{589E3034-5A1E-400C-9383-A79D55A0289E}" type="pres">
      <dgm:prSet presAssocID="{C0BC97EA-F23B-4E8E-9EAC-03A563BF20DA}" presName="Accent4" presStyleCnt="0"/>
      <dgm:spPr/>
    </dgm:pt>
    <dgm:pt modelId="{75E99071-0CE3-49BB-8109-862B4FBEE6B3}" type="pres">
      <dgm:prSet presAssocID="{C0BC97EA-F23B-4E8E-9EAC-03A563BF20DA}" presName="Accent" presStyleLbl="bgShp" presStyleIdx="3" presStyleCnt="6"/>
      <dgm:spPr/>
    </dgm:pt>
    <dgm:pt modelId="{11093A5A-145B-4691-A897-4D34F439E4D6}" type="pres">
      <dgm:prSet presAssocID="{C0BC97EA-F23B-4E8E-9EAC-03A563BF20DA}" presName="Child4" presStyleLbl="node1" presStyleIdx="3" presStyleCnt="6" custLinFactY="-87806" custLinFactNeighborX="-87311" custLinFactNeighborY="-100000">
        <dgm:presLayoutVars>
          <dgm:chMax val="0"/>
          <dgm:chPref val="0"/>
          <dgm:bulletEnabled val="1"/>
        </dgm:presLayoutVars>
      </dgm:prSet>
      <dgm:spPr/>
    </dgm:pt>
    <dgm:pt modelId="{E210D047-F970-464F-B3B2-37046AD35577}" type="pres">
      <dgm:prSet presAssocID="{20E11B69-D718-4924-AC54-2E68A0B82942}" presName="Accent5" presStyleCnt="0"/>
      <dgm:spPr/>
    </dgm:pt>
    <dgm:pt modelId="{227B3ED3-D6BF-4217-9AA8-E33D7CF45212}" type="pres">
      <dgm:prSet presAssocID="{20E11B69-D718-4924-AC54-2E68A0B82942}" presName="Accent" presStyleLbl="bgShp" presStyleIdx="4" presStyleCnt="6"/>
      <dgm:spPr/>
    </dgm:pt>
    <dgm:pt modelId="{72564D5B-3504-461A-8A34-97FE0516F92C}" type="pres">
      <dgm:prSet presAssocID="{20E11B69-D718-4924-AC54-2E68A0B82942}" presName="Child5" presStyleLbl="node1" presStyleIdx="4" presStyleCnt="6">
        <dgm:presLayoutVars>
          <dgm:chMax val="0"/>
          <dgm:chPref val="0"/>
          <dgm:bulletEnabled val="1"/>
        </dgm:presLayoutVars>
      </dgm:prSet>
      <dgm:spPr/>
    </dgm:pt>
    <dgm:pt modelId="{884686B8-793C-4F04-B910-E4C8BE760476}" type="pres">
      <dgm:prSet presAssocID="{97FDCA98-88C4-4CA3-A205-00D5C1BE4BA2}" presName="Accent6" presStyleCnt="0"/>
      <dgm:spPr/>
    </dgm:pt>
    <dgm:pt modelId="{F2BAFD70-9352-43FD-B305-34D632C29FDB}" type="pres">
      <dgm:prSet presAssocID="{97FDCA98-88C4-4CA3-A205-00D5C1BE4BA2}" presName="Accent" presStyleLbl="bgShp" presStyleIdx="5" presStyleCnt="6"/>
      <dgm:spPr/>
    </dgm:pt>
    <dgm:pt modelId="{E47F3459-3154-41E0-BC65-673DBA88AD53}" type="pres">
      <dgm:prSet presAssocID="{97FDCA98-88C4-4CA3-A205-00D5C1BE4BA2}" presName="Child6" presStyleLbl="node1" presStyleIdx="5" presStyleCnt="6" custLinFactY="83771" custLinFactNeighborX="94468" custLinFactNeighborY="100000">
        <dgm:presLayoutVars>
          <dgm:chMax val="0"/>
          <dgm:chPref val="0"/>
          <dgm:bulletEnabled val="1"/>
        </dgm:presLayoutVars>
      </dgm:prSet>
      <dgm:spPr/>
    </dgm:pt>
  </dgm:ptLst>
  <dgm:cxnLst>
    <dgm:cxn modelId="{4DE1C603-FB1E-495C-AC1F-37389F45199E}" type="presOf" srcId="{FD3BA906-71D4-4ABD-8838-6DCE53EF85EB}" destId="{E41C34BB-18F3-4E92-92A4-1FB9E0CC38CA}" srcOrd="0" destOrd="0" presId="urn:microsoft.com/office/officeart/2011/layout/HexagonRadial"/>
    <dgm:cxn modelId="{D3E93808-B692-4776-9617-A0BC13CDA43D}" type="presOf" srcId="{97FDCA98-88C4-4CA3-A205-00D5C1BE4BA2}" destId="{E47F3459-3154-41E0-BC65-673DBA88AD53}" srcOrd="0" destOrd="0" presId="urn:microsoft.com/office/officeart/2011/layout/HexagonRadial"/>
    <dgm:cxn modelId="{6C0F6725-C064-4C69-BD27-030AF9F02DA5}" type="presOf" srcId="{0F12AEAB-31C9-435E-8876-0427E2D6E0A3}" destId="{56D6A000-765B-4352-A80C-D411375000DD}" srcOrd="0" destOrd="0" presId="urn:microsoft.com/office/officeart/2011/layout/HexagonRadial"/>
    <dgm:cxn modelId="{4C23603B-AA24-4619-9AA6-62D12E448445}" srcId="{0F12AEAB-31C9-435E-8876-0427E2D6E0A3}" destId="{4C2437DB-BA88-49BE-A3B9-BE0121C3398F}" srcOrd="0" destOrd="0" parTransId="{BD346425-DE26-4F3E-832E-469CABED8697}" sibTransId="{6E0D2629-1307-451A-A214-76C8BEA6A044}"/>
    <dgm:cxn modelId="{472E643E-8881-4268-A93F-DB02589FC896}" srcId="{33C258D6-DF31-47E5-96BA-1FFD7C0F55FF}" destId="{0F12AEAB-31C9-435E-8876-0427E2D6E0A3}" srcOrd="0" destOrd="0" parTransId="{A981D14A-41BB-46AD-B584-C5DC6BF6A859}" sibTransId="{D49D8497-D877-4A2B-866C-F2029D168BD9}"/>
    <dgm:cxn modelId="{E64CD241-7E11-42A7-A00B-3EF46724C402}" type="presOf" srcId="{20E11B69-D718-4924-AC54-2E68A0B82942}" destId="{72564D5B-3504-461A-8A34-97FE0516F92C}" srcOrd="0" destOrd="0" presId="urn:microsoft.com/office/officeart/2011/layout/HexagonRadial"/>
    <dgm:cxn modelId="{2E6B1647-2589-409B-BDBB-CEEA89107F3B}" srcId="{0F12AEAB-31C9-435E-8876-0427E2D6E0A3}" destId="{C0BC97EA-F23B-4E8E-9EAC-03A563BF20DA}" srcOrd="3" destOrd="0" parTransId="{7C57F8B0-6AE8-4B7B-BBB6-0CA5D5FE488C}" sibTransId="{1CC8C8B5-93D3-40D6-9442-57AA75D44EF1}"/>
    <dgm:cxn modelId="{B4D0966B-D287-44FD-8055-30D884187B86}" srcId="{0F12AEAB-31C9-435E-8876-0427E2D6E0A3}" destId="{97FDCA98-88C4-4CA3-A205-00D5C1BE4BA2}" srcOrd="5" destOrd="0" parTransId="{6E8EF48F-3432-4875-9767-1C277FC1590D}" sibTransId="{7F09973E-38C4-4D2F-9B87-80CABA0FCDBB}"/>
    <dgm:cxn modelId="{5C66686F-F980-47B3-8122-EA755380CDF9}" srcId="{0F12AEAB-31C9-435E-8876-0427E2D6E0A3}" destId="{F2B15759-6A2A-4715-80E3-CC4E77366582}" srcOrd="1" destOrd="0" parTransId="{F7DE2CC6-1D4B-48CA-B9E0-361ECB9A3FF6}" sibTransId="{C4C99834-14BF-42B7-B2F4-E34784B22561}"/>
    <dgm:cxn modelId="{1D7F5857-594B-4CDF-A49F-BD2BBF6552F0}" type="presOf" srcId="{C0BC97EA-F23B-4E8E-9EAC-03A563BF20DA}" destId="{11093A5A-145B-4691-A897-4D34F439E4D6}" srcOrd="0" destOrd="0" presId="urn:microsoft.com/office/officeart/2011/layout/HexagonRadial"/>
    <dgm:cxn modelId="{5F80DDA2-ECBF-43D1-A28C-1161BDE49CBB}" srcId="{33C258D6-DF31-47E5-96BA-1FFD7C0F55FF}" destId="{6EBAA594-4EA5-451E-B35C-CD7F56427454}" srcOrd="1" destOrd="0" parTransId="{BE70ECB7-DCDA-4422-8D87-F50C11A02843}" sibTransId="{C6B5F7F6-4D12-49A6-A073-78D324908118}"/>
    <dgm:cxn modelId="{773B7DB9-B8A9-4E99-A9C4-3EC4B56A79EA}" type="presOf" srcId="{4C2437DB-BA88-49BE-A3B9-BE0121C3398F}" destId="{0F1DA1EC-D0F3-4AB3-86C9-8BEA66EA5139}" srcOrd="0" destOrd="0" presId="urn:microsoft.com/office/officeart/2011/layout/HexagonRadial"/>
    <dgm:cxn modelId="{6654E9D0-525C-4F78-9BFA-F24AFC3F97B2}" srcId="{0F12AEAB-31C9-435E-8876-0427E2D6E0A3}" destId="{20E11B69-D718-4924-AC54-2E68A0B82942}" srcOrd="4" destOrd="0" parTransId="{7DF7EB50-927D-4371-A9A8-40D967FAFFBA}" sibTransId="{43A96781-6B5B-4C13-8615-96D97B6A70E3}"/>
    <dgm:cxn modelId="{7CE263E3-76B1-47EC-BE34-961D40B7A08F}" type="presOf" srcId="{F2B15759-6A2A-4715-80E3-CC4E77366582}" destId="{9893BFC8-EAC7-4813-A8A8-8E2E26415923}" srcOrd="0" destOrd="0" presId="urn:microsoft.com/office/officeart/2011/layout/HexagonRadial"/>
    <dgm:cxn modelId="{A031E8E6-DF61-4DDB-BB85-54A8857233A8}" srcId="{0F12AEAB-31C9-435E-8876-0427E2D6E0A3}" destId="{FD3BA906-71D4-4ABD-8838-6DCE53EF85EB}" srcOrd="2" destOrd="0" parTransId="{E7A93926-86C8-46E3-AF69-BB861610A4E1}" sibTransId="{0BEB1D21-4B71-4F2F-A5A8-6B8C44593DC1}"/>
    <dgm:cxn modelId="{43759EF3-B1D3-4750-9220-42639D2E0138}" type="presOf" srcId="{33C258D6-DF31-47E5-96BA-1FFD7C0F55FF}" destId="{DE4B5118-7CBF-4936-8280-1BA1940AAC37}" srcOrd="0" destOrd="0" presId="urn:microsoft.com/office/officeart/2011/layout/HexagonRadial"/>
    <dgm:cxn modelId="{15574725-FDAB-43C9-A53B-2043A0CC3C44}" type="presParOf" srcId="{DE4B5118-7CBF-4936-8280-1BA1940AAC37}" destId="{56D6A000-765B-4352-A80C-D411375000DD}" srcOrd="0" destOrd="0" presId="urn:microsoft.com/office/officeart/2011/layout/HexagonRadial"/>
    <dgm:cxn modelId="{BC543174-0D7F-4681-BC35-4CE211E3F3E3}" type="presParOf" srcId="{DE4B5118-7CBF-4936-8280-1BA1940AAC37}" destId="{0E5B7375-5F56-4AF4-9ADF-6428019C78F2}" srcOrd="1" destOrd="0" presId="urn:microsoft.com/office/officeart/2011/layout/HexagonRadial"/>
    <dgm:cxn modelId="{CABCD9EC-D101-4360-A1CB-2E84E244AF81}" type="presParOf" srcId="{0E5B7375-5F56-4AF4-9ADF-6428019C78F2}" destId="{C0838B35-FC2B-42B4-B8B7-9A4F9EC21250}" srcOrd="0" destOrd="0" presId="urn:microsoft.com/office/officeart/2011/layout/HexagonRadial"/>
    <dgm:cxn modelId="{62095EF8-63E5-4795-A7A2-1D9E6BB8B3FB}" type="presParOf" srcId="{DE4B5118-7CBF-4936-8280-1BA1940AAC37}" destId="{0F1DA1EC-D0F3-4AB3-86C9-8BEA66EA5139}" srcOrd="2" destOrd="0" presId="urn:microsoft.com/office/officeart/2011/layout/HexagonRadial"/>
    <dgm:cxn modelId="{68DB1DAB-073A-4CDD-AC2D-CFBD208242C2}" type="presParOf" srcId="{DE4B5118-7CBF-4936-8280-1BA1940AAC37}" destId="{0C0C3A06-D451-4F71-B9EE-28452B81D79F}" srcOrd="3" destOrd="0" presId="urn:microsoft.com/office/officeart/2011/layout/HexagonRadial"/>
    <dgm:cxn modelId="{B9F02B33-4E99-4155-8D91-6686A808FA5F}" type="presParOf" srcId="{0C0C3A06-D451-4F71-B9EE-28452B81D79F}" destId="{788445CA-FC0E-4A05-9CAA-AEE2E3EF965C}" srcOrd="0" destOrd="0" presId="urn:microsoft.com/office/officeart/2011/layout/HexagonRadial"/>
    <dgm:cxn modelId="{935FC22C-EBA8-4484-90EF-9B1649FD5F28}" type="presParOf" srcId="{DE4B5118-7CBF-4936-8280-1BA1940AAC37}" destId="{9893BFC8-EAC7-4813-A8A8-8E2E26415923}" srcOrd="4" destOrd="0" presId="urn:microsoft.com/office/officeart/2011/layout/HexagonRadial"/>
    <dgm:cxn modelId="{56D3ACCE-24B7-4F45-9C01-CAC4D9DBEDDC}" type="presParOf" srcId="{DE4B5118-7CBF-4936-8280-1BA1940AAC37}" destId="{D7FF3EBB-5C4A-4B0F-A6BB-14876874F261}" srcOrd="5" destOrd="0" presId="urn:microsoft.com/office/officeart/2011/layout/HexagonRadial"/>
    <dgm:cxn modelId="{9E71E7DA-4111-4347-89D2-4B1AA6D0650A}" type="presParOf" srcId="{D7FF3EBB-5C4A-4B0F-A6BB-14876874F261}" destId="{2B12F612-F195-4BA5-A6C0-C31491EFDA99}" srcOrd="0" destOrd="0" presId="urn:microsoft.com/office/officeart/2011/layout/HexagonRadial"/>
    <dgm:cxn modelId="{275EA3BE-8DC9-4809-81FF-A06A2A437748}" type="presParOf" srcId="{DE4B5118-7CBF-4936-8280-1BA1940AAC37}" destId="{E41C34BB-18F3-4E92-92A4-1FB9E0CC38CA}" srcOrd="6" destOrd="0" presId="urn:microsoft.com/office/officeart/2011/layout/HexagonRadial"/>
    <dgm:cxn modelId="{241B07E0-94DC-4D46-A166-6A332C8EEF10}" type="presParOf" srcId="{DE4B5118-7CBF-4936-8280-1BA1940AAC37}" destId="{589E3034-5A1E-400C-9383-A79D55A0289E}" srcOrd="7" destOrd="0" presId="urn:microsoft.com/office/officeart/2011/layout/HexagonRadial"/>
    <dgm:cxn modelId="{E975B43F-BB55-4EDA-919F-318BFD3D4365}" type="presParOf" srcId="{589E3034-5A1E-400C-9383-A79D55A0289E}" destId="{75E99071-0CE3-49BB-8109-862B4FBEE6B3}" srcOrd="0" destOrd="0" presId="urn:microsoft.com/office/officeart/2011/layout/HexagonRadial"/>
    <dgm:cxn modelId="{D6889903-BF5A-407A-BF24-EF3CC6FFE72A}" type="presParOf" srcId="{DE4B5118-7CBF-4936-8280-1BA1940AAC37}" destId="{11093A5A-145B-4691-A897-4D34F439E4D6}" srcOrd="8" destOrd="0" presId="urn:microsoft.com/office/officeart/2011/layout/HexagonRadial"/>
    <dgm:cxn modelId="{ACDAA223-BF86-4822-9EA0-7BF23FA22115}" type="presParOf" srcId="{DE4B5118-7CBF-4936-8280-1BA1940AAC37}" destId="{E210D047-F970-464F-B3B2-37046AD35577}" srcOrd="9" destOrd="0" presId="urn:microsoft.com/office/officeart/2011/layout/HexagonRadial"/>
    <dgm:cxn modelId="{EDF91355-549E-4497-B0DF-5E915C3AC44E}" type="presParOf" srcId="{E210D047-F970-464F-B3B2-37046AD35577}" destId="{227B3ED3-D6BF-4217-9AA8-E33D7CF45212}" srcOrd="0" destOrd="0" presId="urn:microsoft.com/office/officeart/2011/layout/HexagonRadial"/>
    <dgm:cxn modelId="{3625AC30-4FC8-4703-B8FE-137A5DBAF835}" type="presParOf" srcId="{DE4B5118-7CBF-4936-8280-1BA1940AAC37}" destId="{72564D5B-3504-461A-8A34-97FE0516F92C}" srcOrd="10" destOrd="0" presId="urn:microsoft.com/office/officeart/2011/layout/HexagonRadial"/>
    <dgm:cxn modelId="{B5F95DD5-4A9F-4C95-9466-EFE849927804}" type="presParOf" srcId="{DE4B5118-7CBF-4936-8280-1BA1940AAC37}" destId="{884686B8-793C-4F04-B910-E4C8BE760476}" srcOrd="11" destOrd="0" presId="urn:microsoft.com/office/officeart/2011/layout/HexagonRadial"/>
    <dgm:cxn modelId="{CA8DD657-A057-4A72-B04A-4F5538924C75}" type="presParOf" srcId="{884686B8-793C-4F04-B910-E4C8BE760476}" destId="{F2BAFD70-9352-43FD-B305-34D632C29FDB}" srcOrd="0" destOrd="0" presId="urn:microsoft.com/office/officeart/2011/layout/HexagonRadial"/>
    <dgm:cxn modelId="{09E3A4CB-F443-40DE-8AC0-3A9B463817B2}" type="presParOf" srcId="{DE4B5118-7CBF-4936-8280-1BA1940AAC37}" destId="{E47F3459-3154-41E0-BC65-673DBA88AD53}"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171D3F-F45C-CC4F-9DF1-978D7D5A5CE7}">
      <dsp:nvSpPr>
        <dsp:cNvPr id="0" name=""/>
        <dsp:cNvSpPr/>
      </dsp:nvSpPr>
      <dsp:spPr>
        <a:xfrm>
          <a:off x="-2608602" y="-402523"/>
          <a:ext cx="3113907" cy="3113907"/>
        </a:xfrm>
        <a:prstGeom prst="blockArc">
          <a:avLst>
            <a:gd name="adj1" fmla="val 18900000"/>
            <a:gd name="adj2" fmla="val 2700000"/>
            <a:gd name="adj3" fmla="val 694"/>
          </a:avLst>
        </a:prstGeom>
        <a:no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097515-A89E-FF47-A12F-CAB17B5F19CE}">
      <dsp:nvSpPr>
        <dsp:cNvPr id="0" name=""/>
        <dsp:cNvSpPr/>
      </dsp:nvSpPr>
      <dsp:spPr>
        <a:xfrm>
          <a:off x="165323" y="104960"/>
          <a:ext cx="3765165" cy="209829"/>
        </a:xfrm>
        <a:prstGeom prst="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6552" tIns="27940" rIns="27940" bIns="27940" numCol="1" spcCol="1270" anchor="ctr" anchorCtr="0">
          <a:noAutofit/>
        </a:bodyPr>
        <a:lstStyle/>
        <a:p>
          <a:pPr marL="0" lvl="0" indent="0" algn="l" defTabSz="488950">
            <a:lnSpc>
              <a:spcPct val="90000"/>
            </a:lnSpc>
            <a:spcBef>
              <a:spcPct val="0"/>
            </a:spcBef>
            <a:spcAft>
              <a:spcPct val="35000"/>
            </a:spcAft>
            <a:buSzPts val="1000"/>
            <a:buFont typeface="Symbol" pitchFamily="2" charset="2"/>
            <a:buNone/>
          </a:pPr>
          <a:r>
            <a:rPr lang="en-GB" sz="1100" kern="1200"/>
            <a:t>What is taught</a:t>
          </a:r>
        </a:p>
      </dsp:txBody>
      <dsp:txXfrm>
        <a:off x="165323" y="104960"/>
        <a:ext cx="3765165" cy="209829"/>
      </dsp:txXfrm>
    </dsp:sp>
    <dsp:sp modelId="{5341DB31-4041-2241-B492-3FF6CBDC9D26}">
      <dsp:nvSpPr>
        <dsp:cNvPr id="0" name=""/>
        <dsp:cNvSpPr/>
      </dsp:nvSpPr>
      <dsp:spPr>
        <a:xfrm>
          <a:off x="34180" y="78732"/>
          <a:ext cx="262286" cy="262286"/>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27915D9-E697-2243-89A8-22F08D5C4FFC}">
      <dsp:nvSpPr>
        <dsp:cNvPr id="0" name=""/>
        <dsp:cNvSpPr/>
      </dsp:nvSpPr>
      <dsp:spPr>
        <a:xfrm>
          <a:off x="355342" y="419889"/>
          <a:ext cx="3575146" cy="209829"/>
        </a:xfrm>
        <a:prstGeom prst="rect">
          <a:avLst/>
        </a:prstGeom>
        <a:solidFill>
          <a:schemeClr val="accent2">
            <a:shade val="80000"/>
            <a:hueOff val="-80236"/>
            <a:satOff val="1694"/>
            <a:lumOff val="45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6552" tIns="27940" rIns="27940" bIns="27940" numCol="1" spcCol="1270" anchor="ctr" anchorCtr="0">
          <a:noAutofit/>
        </a:bodyPr>
        <a:lstStyle/>
        <a:p>
          <a:pPr marL="0" lvl="0" indent="0" algn="l" defTabSz="488950">
            <a:lnSpc>
              <a:spcPct val="90000"/>
            </a:lnSpc>
            <a:spcBef>
              <a:spcPct val="0"/>
            </a:spcBef>
            <a:spcAft>
              <a:spcPct val="35000"/>
            </a:spcAft>
            <a:buSzPts val="1000"/>
            <a:buFont typeface="Symbol" pitchFamily="2" charset="2"/>
            <a:buNone/>
          </a:pPr>
          <a:r>
            <a:rPr lang="en-GB" sz="1100" kern="1200"/>
            <a:t>How it's taught</a:t>
          </a:r>
        </a:p>
      </dsp:txBody>
      <dsp:txXfrm>
        <a:off x="355342" y="419889"/>
        <a:ext cx="3575146" cy="209829"/>
      </dsp:txXfrm>
    </dsp:sp>
    <dsp:sp modelId="{1D695B56-2E7F-A24C-98CA-E500CB1FB49C}">
      <dsp:nvSpPr>
        <dsp:cNvPr id="0" name=""/>
        <dsp:cNvSpPr/>
      </dsp:nvSpPr>
      <dsp:spPr>
        <a:xfrm>
          <a:off x="224199" y="393660"/>
          <a:ext cx="262286" cy="262286"/>
        </a:xfrm>
        <a:prstGeom prst="ellipse">
          <a:avLst/>
        </a:prstGeom>
        <a:solidFill>
          <a:schemeClr val="lt1">
            <a:hueOff val="0"/>
            <a:satOff val="0"/>
            <a:lumOff val="0"/>
            <a:alphaOff val="0"/>
          </a:schemeClr>
        </a:solidFill>
        <a:ln w="12700" cap="flat" cmpd="sng" algn="ctr">
          <a:solidFill>
            <a:schemeClr val="accent2">
              <a:shade val="80000"/>
              <a:hueOff val="-80236"/>
              <a:satOff val="1694"/>
              <a:lumOff val="4514"/>
              <a:alphaOff val="0"/>
            </a:schemeClr>
          </a:solidFill>
          <a:prstDash val="solid"/>
          <a:miter lim="800000"/>
        </a:ln>
        <a:effectLst/>
      </dsp:spPr>
      <dsp:style>
        <a:lnRef idx="2">
          <a:scrgbClr r="0" g="0" b="0"/>
        </a:lnRef>
        <a:fillRef idx="1">
          <a:scrgbClr r="0" g="0" b="0"/>
        </a:fillRef>
        <a:effectRef idx="0">
          <a:scrgbClr r="0" g="0" b="0"/>
        </a:effectRef>
        <a:fontRef idx="minor"/>
      </dsp:style>
    </dsp:sp>
    <dsp:sp modelId="{9F793052-E5A9-F549-826A-DDAA9410E12E}">
      <dsp:nvSpPr>
        <dsp:cNvPr id="0" name=""/>
        <dsp:cNvSpPr/>
      </dsp:nvSpPr>
      <dsp:spPr>
        <a:xfrm>
          <a:off x="459472" y="734586"/>
          <a:ext cx="3471016" cy="209829"/>
        </a:xfrm>
        <a:prstGeom prst="rect">
          <a:avLst/>
        </a:prstGeom>
        <a:solidFill>
          <a:schemeClr val="accent2">
            <a:shade val="80000"/>
            <a:hueOff val="-160472"/>
            <a:satOff val="3389"/>
            <a:lumOff val="90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6552" tIns="27940" rIns="27940" bIns="27940" numCol="1" spcCol="1270" anchor="ctr" anchorCtr="0">
          <a:noAutofit/>
        </a:bodyPr>
        <a:lstStyle/>
        <a:p>
          <a:pPr marL="0" lvl="0" indent="0" algn="l" defTabSz="488950">
            <a:lnSpc>
              <a:spcPct val="90000"/>
            </a:lnSpc>
            <a:spcBef>
              <a:spcPct val="0"/>
            </a:spcBef>
            <a:spcAft>
              <a:spcPct val="35000"/>
            </a:spcAft>
            <a:buSzPts val="1000"/>
            <a:buFont typeface="Symbol" pitchFamily="2" charset="2"/>
            <a:buNone/>
          </a:pPr>
          <a:r>
            <a:rPr lang="en-GB" sz="1100" kern="1200"/>
            <a:t>When it's taught</a:t>
          </a:r>
        </a:p>
      </dsp:txBody>
      <dsp:txXfrm>
        <a:off x="459472" y="734586"/>
        <a:ext cx="3471016" cy="209829"/>
      </dsp:txXfrm>
    </dsp:sp>
    <dsp:sp modelId="{DED807D6-841A-AA4E-B2A9-726CD4F4F33E}">
      <dsp:nvSpPr>
        <dsp:cNvPr id="0" name=""/>
        <dsp:cNvSpPr/>
      </dsp:nvSpPr>
      <dsp:spPr>
        <a:xfrm>
          <a:off x="328329" y="708358"/>
          <a:ext cx="262286" cy="262286"/>
        </a:xfrm>
        <a:prstGeom prst="ellipse">
          <a:avLst/>
        </a:prstGeom>
        <a:solidFill>
          <a:schemeClr val="lt1">
            <a:hueOff val="0"/>
            <a:satOff val="0"/>
            <a:lumOff val="0"/>
            <a:alphaOff val="0"/>
          </a:schemeClr>
        </a:solidFill>
        <a:ln w="12700" cap="flat" cmpd="sng" algn="ctr">
          <a:solidFill>
            <a:schemeClr val="accent2">
              <a:shade val="80000"/>
              <a:hueOff val="-160472"/>
              <a:satOff val="3389"/>
              <a:lumOff val="9027"/>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C70AE7-98F1-A147-A702-296574D49123}">
      <dsp:nvSpPr>
        <dsp:cNvPr id="0" name=""/>
        <dsp:cNvSpPr/>
      </dsp:nvSpPr>
      <dsp:spPr>
        <a:xfrm>
          <a:off x="492720" y="1049515"/>
          <a:ext cx="3437768" cy="209829"/>
        </a:xfrm>
        <a:prstGeom prst="rect">
          <a:avLst/>
        </a:prstGeom>
        <a:solidFill>
          <a:schemeClr val="accent2">
            <a:shade val="80000"/>
            <a:hueOff val="-240708"/>
            <a:satOff val="5083"/>
            <a:lumOff val="135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6552" tIns="27940" rIns="27940" bIns="27940" numCol="1" spcCol="1270" anchor="ctr" anchorCtr="0">
          <a:noAutofit/>
        </a:bodyPr>
        <a:lstStyle/>
        <a:p>
          <a:pPr marL="0" lvl="0" indent="0" algn="l" defTabSz="488950">
            <a:lnSpc>
              <a:spcPct val="90000"/>
            </a:lnSpc>
            <a:spcBef>
              <a:spcPct val="0"/>
            </a:spcBef>
            <a:spcAft>
              <a:spcPct val="35000"/>
            </a:spcAft>
            <a:buSzPts val="1000"/>
            <a:buFont typeface="Symbol" pitchFamily="2" charset="2"/>
            <a:buNone/>
          </a:pPr>
          <a:r>
            <a:rPr lang="en-GB" sz="1100" kern="1200"/>
            <a:t>Where it's taught</a:t>
          </a:r>
        </a:p>
      </dsp:txBody>
      <dsp:txXfrm>
        <a:off x="492720" y="1049515"/>
        <a:ext cx="3437768" cy="209829"/>
      </dsp:txXfrm>
    </dsp:sp>
    <dsp:sp modelId="{9BBEAE57-9B60-2945-A1DD-6CC857EDFAA8}">
      <dsp:nvSpPr>
        <dsp:cNvPr id="0" name=""/>
        <dsp:cNvSpPr/>
      </dsp:nvSpPr>
      <dsp:spPr>
        <a:xfrm>
          <a:off x="361576" y="1023286"/>
          <a:ext cx="262286" cy="262286"/>
        </a:xfrm>
        <a:prstGeom prst="ellipse">
          <a:avLst/>
        </a:prstGeom>
        <a:solidFill>
          <a:schemeClr val="lt1">
            <a:hueOff val="0"/>
            <a:satOff val="0"/>
            <a:lumOff val="0"/>
            <a:alphaOff val="0"/>
          </a:schemeClr>
        </a:solidFill>
        <a:ln w="12700" cap="flat" cmpd="sng" algn="ctr">
          <a:solidFill>
            <a:schemeClr val="accent2">
              <a:shade val="80000"/>
              <a:hueOff val="-240708"/>
              <a:satOff val="5083"/>
              <a:lumOff val="13541"/>
              <a:alphaOff val="0"/>
            </a:schemeClr>
          </a:solidFill>
          <a:prstDash val="solid"/>
          <a:miter lim="800000"/>
        </a:ln>
        <a:effectLst/>
      </dsp:spPr>
      <dsp:style>
        <a:lnRef idx="2">
          <a:scrgbClr r="0" g="0" b="0"/>
        </a:lnRef>
        <a:fillRef idx="1">
          <a:scrgbClr r="0" g="0" b="0"/>
        </a:fillRef>
        <a:effectRef idx="0">
          <a:scrgbClr r="0" g="0" b="0"/>
        </a:effectRef>
        <a:fontRef idx="minor"/>
      </dsp:style>
    </dsp:sp>
    <dsp:sp modelId="{7EE9683F-58CF-6D4D-8AA1-A73E91929495}">
      <dsp:nvSpPr>
        <dsp:cNvPr id="0" name=""/>
        <dsp:cNvSpPr/>
      </dsp:nvSpPr>
      <dsp:spPr>
        <a:xfrm>
          <a:off x="459472" y="1364443"/>
          <a:ext cx="3471016" cy="209829"/>
        </a:xfrm>
        <a:prstGeom prst="rect">
          <a:avLst/>
        </a:prstGeom>
        <a:solidFill>
          <a:schemeClr val="accent2">
            <a:shade val="80000"/>
            <a:hueOff val="-320943"/>
            <a:satOff val="6777"/>
            <a:lumOff val="180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6552" tIns="27940" rIns="27940" bIns="27940" numCol="1" spcCol="1270" anchor="ctr" anchorCtr="0">
          <a:noAutofit/>
        </a:bodyPr>
        <a:lstStyle/>
        <a:p>
          <a:pPr marL="0" lvl="0" indent="0" algn="l" defTabSz="488950">
            <a:lnSpc>
              <a:spcPct val="90000"/>
            </a:lnSpc>
            <a:spcBef>
              <a:spcPct val="0"/>
            </a:spcBef>
            <a:spcAft>
              <a:spcPct val="35000"/>
            </a:spcAft>
            <a:buSzPts val="1000"/>
            <a:buFont typeface="Symbol" pitchFamily="2" charset="2"/>
            <a:buNone/>
          </a:pPr>
          <a:r>
            <a:rPr lang="en-GB" sz="1100" kern="1200"/>
            <a:t>Why it's taught</a:t>
          </a:r>
        </a:p>
      </dsp:txBody>
      <dsp:txXfrm>
        <a:off x="459472" y="1364443"/>
        <a:ext cx="3471016" cy="209829"/>
      </dsp:txXfrm>
    </dsp:sp>
    <dsp:sp modelId="{070DB805-F276-DF48-9848-A7FC9E22E2D7}">
      <dsp:nvSpPr>
        <dsp:cNvPr id="0" name=""/>
        <dsp:cNvSpPr/>
      </dsp:nvSpPr>
      <dsp:spPr>
        <a:xfrm>
          <a:off x="328329" y="1338215"/>
          <a:ext cx="262286" cy="262286"/>
        </a:xfrm>
        <a:prstGeom prst="ellipse">
          <a:avLst/>
        </a:prstGeom>
        <a:solidFill>
          <a:schemeClr val="lt1">
            <a:hueOff val="0"/>
            <a:satOff val="0"/>
            <a:lumOff val="0"/>
            <a:alphaOff val="0"/>
          </a:schemeClr>
        </a:solidFill>
        <a:ln w="12700" cap="flat" cmpd="sng" algn="ctr">
          <a:solidFill>
            <a:schemeClr val="accent2">
              <a:shade val="80000"/>
              <a:hueOff val="-320943"/>
              <a:satOff val="6777"/>
              <a:lumOff val="18054"/>
              <a:alphaOff val="0"/>
            </a:schemeClr>
          </a:solidFill>
          <a:prstDash val="solid"/>
          <a:miter lim="800000"/>
        </a:ln>
        <a:effectLst/>
      </dsp:spPr>
      <dsp:style>
        <a:lnRef idx="2">
          <a:scrgbClr r="0" g="0" b="0"/>
        </a:lnRef>
        <a:fillRef idx="1">
          <a:scrgbClr r="0" g="0" b="0"/>
        </a:fillRef>
        <a:effectRef idx="0">
          <a:scrgbClr r="0" g="0" b="0"/>
        </a:effectRef>
        <a:fontRef idx="minor"/>
      </dsp:style>
    </dsp:sp>
    <dsp:sp modelId="{1A641904-B461-904C-9AF8-6680481D71C5}">
      <dsp:nvSpPr>
        <dsp:cNvPr id="0" name=""/>
        <dsp:cNvSpPr/>
      </dsp:nvSpPr>
      <dsp:spPr>
        <a:xfrm>
          <a:off x="355342" y="1679141"/>
          <a:ext cx="3575146" cy="209829"/>
        </a:xfrm>
        <a:prstGeom prst="rect">
          <a:avLst/>
        </a:prstGeom>
        <a:solidFill>
          <a:schemeClr val="accent2">
            <a:shade val="80000"/>
            <a:hueOff val="-401179"/>
            <a:satOff val="8472"/>
            <a:lumOff val="225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6552" tIns="27940" rIns="27940" bIns="27940" numCol="1" spcCol="1270" anchor="ctr" anchorCtr="0">
          <a:noAutofit/>
        </a:bodyPr>
        <a:lstStyle/>
        <a:p>
          <a:pPr marL="0" lvl="0" indent="0" algn="l" defTabSz="488950">
            <a:lnSpc>
              <a:spcPct val="90000"/>
            </a:lnSpc>
            <a:spcBef>
              <a:spcPct val="0"/>
            </a:spcBef>
            <a:spcAft>
              <a:spcPct val="35000"/>
            </a:spcAft>
            <a:buSzPts val="1000"/>
            <a:buFont typeface="Symbol" pitchFamily="2" charset="2"/>
            <a:buNone/>
          </a:pPr>
          <a:r>
            <a:rPr lang="en-GB" sz="1100" kern="1200"/>
            <a:t>Who is teaching?</a:t>
          </a:r>
        </a:p>
      </dsp:txBody>
      <dsp:txXfrm>
        <a:off x="355342" y="1679141"/>
        <a:ext cx="3575146" cy="209829"/>
      </dsp:txXfrm>
    </dsp:sp>
    <dsp:sp modelId="{ED7FB323-CA96-B647-818B-3B58F1B0C630}">
      <dsp:nvSpPr>
        <dsp:cNvPr id="0" name=""/>
        <dsp:cNvSpPr/>
      </dsp:nvSpPr>
      <dsp:spPr>
        <a:xfrm>
          <a:off x="224199" y="1652912"/>
          <a:ext cx="262286" cy="262286"/>
        </a:xfrm>
        <a:prstGeom prst="ellipse">
          <a:avLst/>
        </a:prstGeom>
        <a:solidFill>
          <a:schemeClr val="lt1">
            <a:hueOff val="0"/>
            <a:satOff val="0"/>
            <a:lumOff val="0"/>
            <a:alphaOff val="0"/>
          </a:schemeClr>
        </a:solidFill>
        <a:ln w="12700" cap="flat" cmpd="sng" algn="ctr">
          <a:solidFill>
            <a:schemeClr val="accent2">
              <a:shade val="80000"/>
              <a:hueOff val="-401179"/>
              <a:satOff val="8472"/>
              <a:lumOff val="22568"/>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EE6A43-E54F-264C-8137-9082589215C0}">
      <dsp:nvSpPr>
        <dsp:cNvPr id="0" name=""/>
        <dsp:cNvSpPr/>
      </dsp:nvSpPr>
      <dsp:spPr>
        <a:xfrm>
          <a:off x="165323" y="1994070"/>
          <a:ext cx="3765165" cy="209829"/>
        </a:xfrm>
        <a:prstGeom prst="rect">
          <a:avLst/>
        </a:prstGeom>
        <a:solidFill>
          <a:schemeClr val="accent2">
            <a:shade val="80000"/>
            <a:hueOff val="-481415"/>
            <a:satOff val="10166"/>
            <a:lumOff val="270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6552" tIns="27940" rIns="27940" bIns="27940" numCol="1" spcCol="1270" anchor="ctr" anchorCtr="0">
          <a:noAutofit/>
        </a:bodyPr>
        <a:lstStyle/>
        <a:p>
          <a:pPr marL="0" lvl="0" indent="0" algn="l" defTabSz="488950">
            <a:lnSpc>
              <a:spcPct val="90000"/>
            </a:lnSpc>
            <a:spcBef>
              <a:spcPct val="0"/>
            </a:spcBef>
            <a:spcAft>
              <a:spcPct val="35000"/>
            </a:spcAft>
            <a:buSzPts val="1000"/>
            <a:buFont typeface="Symbol" pitchFamily="2" charset="2"/>
            <a:buNone/>
          </a:pPr>
          <a:r>
            <a:rPr lang="en-GB" sz="1100" kern="1200"/>
            <a:t>If it's assessed, how and when?</a:t>
          </a:r>
        </a:p>
      </dsp:txBody>
      <dsp:txXfrm>
        <a:off x="165323" y="1994070"/>
        <a:ext cx="3765165" cy="209829"/>
      </dsp:txXfrm>
    </dsp:sp>
    <dsp:sp modelId="{CD987945-2178-4249-B47B-2E18CDB85EC5}">
      <dsp:nvSpPr>
        <dsp:cNvPr id="0" name=""/>
        <dsp:cNvSpPr/>
      </dsp:nvSpPr>
      <dsp:spPr>
        <a:xfrm>
          <a:off x="34180" y="1967841"/>
          <a:ext cx="262286" cy="262286"/>
        </a:xfrm>
        <a:prstGeom prst="ellipse">
          <a:avLst/>
        </a:prstGeom>
        <a:solidFill>
          <a:schemeClr val="lt1">
            <a:hueOff val="0"/>
            <a:satOff val="0"/>
            <a:lumOff val="0"/>
            <a:alphaOff val="0"/>
          </a:schemeClr>
        </a:solidFill>
        <a:ln w="12700" cap="flat" cmpd="sng" algn="ctr">
          <a:solidFill>
            <a:schemeClr val="accent2">
              <a:shade val="80000"/>
              <a:hueOff val="-481415"/>
              <a:satOff val="10166"/>
              <a:lumOff val="27081"/>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0B9388-51D4-8049-9BA3-E1CBBA904949}">
      <dsp:nvSpPr>
        <dsp:cNvPr id="0" name=""/>
        <dsp:cNvSpPr/>
      </dsp:nvSpPr>
      <dsp:spPr>
        <a:xfrm>
          <a:off x="0" y="311733"/>
          <a:ext cx="8128000" cy="14175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0823" tIns="416560" rIns="630823" bIns="142240" numCol="1" spcCol="1270" anchor="t" anchorCtr="0">
          <a:noAutofit/>
        </a:bodyPr>
        <a:lstStyle/>
        <a:p>
          <a:pPr marL="228600" lvl="1" indent="-228600" algn="l" defTabSz="889000">
            <a:lnSpc>
              <a:spcPct val="90000"/>
            </a:lnSpc>
            <a:spcBef>
              <a:spcPct val="0"/>
            </a:spcBef>
            <a:spcAft>
              <a:spcPct val="15000"/>
            </a:spcAft>
            <a:buChar char="•"/>
          </a:pPr>
          <a:r>
            <a:rPr lang="en-GB" sz="2000" kern="1200" dirty="0"/>
            <a:t>the creation of environments in which all people feel they belong and can reach their potential and no one is automatically disadvantaged.</a:t>
          </a:r>
        </a:p>
      </dsp:txBody>
      <dsp:txXfrm>
        <a:off x="0" y="311733"/>
        <a:ext cx="8128000" cy="1417500"/>
      </dsp:txXfrm>
    </dsp:sp>
    <dsp:sp modelId="{B6704269-A9E5-7C45-85C8-E4525A3A04BC}">
      <dsp:nvSpPr>
        <dsp:cNvPr id="0" name=""/>
        <dsp:cNvSpPr/>
      </dsp:nvSpPr>
      <dsp:spPr>
        <a:xfrm>
          <a:off x="406400" y="16533"/>
          <a:ext cx="5689600" cy="5904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889000">
            <a:lnSpc>
              <a:spcPct val="90000"/>
            </a:lnSpc>
            <a:spcBef>
              <a:spcPct val="0"/>
            </a:spcBef>
            <a:spcAft>
              <a:spcPct val="35000"/>
            </a:spcAft>
            <a:buNone/>
          </a:pPr>
          <a:r>
            <a:rPr lang="en-GB" sz="2000" kern="1200" dirty="0"/>
            <a:t>Inclusivity</a:t>
          </a:r>
        </a:p>
      </dsp:txBody>
      <dsp:txXfrm>
        <a:off x="435221" y="45354"/>
        <a:ext cx="5631958" cy="532758"/>
      </dsp:txXfrm>
    </dsp:sp>
    <dsp:sp modelId="{EFFB3A5E-E4F7-8749-ACAD-3DFC5C01320A}">
      <dsp:nvSpPr>
        <dsp:cNvPr id="0" name=""/>
        <dsp:cNvSpPr/>
      </dsp:nvSpPr>
      <dsp:spPr>
        <a:xfrm>
          <a:off x="0" y="2132433"/>
          <a:ext cx="8128000" cy="1417500"/>
        </a:xfrm>
        <a:prstGeom prst="rect">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0823" tIns="416560" rIns="630823" bIns="142240" numCol="1" spcCol="1270" anchor="t" anchorCtr="0">
          <a:noAutofit/>
        </a:bodyPr>
        <a:lstStyle/>
        <a:p>
          <a:pPr marL="228600" lvl="1" indent="-228600" algn="l" defTabSz="889000">
            <a:lnSpc>
              <a:spcPct val="90000"/>
            </a:lnSpc>
            <a:spcBef>
              <a:spcPct val="0"/>
            </a:spcBef>
            <a:spcAft>
              <a:spcPct val="15000"/>
            </a:spcAft>
            <a:buChar char="•"/>
          </a:pPr>
          <a:r>
            <a:rPr lang="en-GB" sz="2000" kern="1200" dirty="0"/>
            <a:t>a personal commitment to examining and changing one's behaviours and practices that may lead to disadvantage or might damage inclusivity</a:t>
          </a:r>
        </a:p>
      </dsp:txBody>
      <dsp:txXfrm>
        <a:off x="0" y="2132433"/>
        <a:ext cx="8128000" cy="1417500"/>
      </dsp:txXfrm>
    </dsp:sp>
    <dsp:sp modelId="{641902E9-803D-4449-BB22-AE7EC4BDD6D0}">
      <dsp:nvSpPr>
        <dsp:cNvPr id="0" name=""/>
        <dsp:cNvSpPr/>
      </dsp:nvSpPr>
      <dsp:spPr>
        <a:xfrm>
          <a:off x="406400" y="1837233"/>
          <a:ext cx="5689600" cy="59040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889000">
            <a:lnSpc>
              <a:spcPct val="90000"/>
            </a:lnSpc>
            <a:spcBef>
              <a:spcPct val="0"/>
            </a:spcBef>
            <a:spcAft>
              <a:spcPct val="35000"/>
            </a:spcAft>
            <a:buNone/>
          </a:pPr>
          <a:r>
            <a:rPr lang="en-GB" sz="2000" kern="1200" dirty="0"/>
            <a:t>Anti-(</a:t>
          </a:r>
          <a:r>
            <a:rPr lang="en-GB" sz="2000" kern="1200" dirty="0" err="1"/>
            <a:t>rac</a:t>
          </a:r>
          <a:r>
            <a:rPr lang="en-GB" sz="2000" kern="1200" dirty="0"/>
            <a:t>)</a:t>
          </a:r>
          <a:r>
            <a:rPr lang="en-GB" sz="2000" kern="1200" dirty="0" err="1"/>
            <a:t>ist</a:t>
          </a:r>
          <a:r>
            <a:rPr lang="en-GB" sz="2000" kern="1200" dirty="0"/>
            <a:t>/phobic practice</a:t>
          </a:r>
        </a:p>
      </dsp:txBody>
      <dsp:txXfrm>
        <a:off x="435221" y="1866054"/>
        <a:ext cx="5631958" cy="532758"/>
      </dsp:txXfrm>
    </dsp:sp>
    <dsp:sp modelId="{2C14CF22-C40A-0948-B8E0-7F9F84D89895}">
      <dsp:nvSpPr>
        <dsp:cNvPr id="0" name=""/>
        <dsp:cNvSpPr/>
      </dsp:nvSpPr>
      <dsp:spPr>
        <a:xfrm>
          <a:off x="0" y="3953133"/>
          <a:ext cx="8128000" cy="144900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0823" tIns="416560" rIns="630823" bIns="142240" numCol="1" spcCol="1270" anchor="t" anchorCtr="0">
          <a:noAutofit/>
        </a:bodyPr>
        <a:lstStyle/>
        <a:p>
          <a:pPr marL="228600" lvl="1" indent="-228600" algn="l" defTabSz="889000">
            <a:lnSpc>
              <a:spcPct val="90000"/>
            </a:lnSpc>
            <a:spcBef>
              <a:spcPct val="0"/>
            </a:spcBef>
            <a:spcAft>
              <a:spcPct val="15000"/>
            </a:spcAft>
            <a:buChar char="•"/>
          </a:pPr>
          <a:r>
            <a:rPr lang="en-GB" sz="2000" kern="1200" dirty="0"/>
            <a:t>understanding the colonial roots of prejudice, exclusion and violence against </a:t>
          </a:r>
          <a:r>
            <a:rPr lang="en-GB" sz="2000" kern="1200" dirty="0" err="1"/>
            <a:t>minoritised</a:t>
          </a:r>
          <a:r>
            <a:rPr lang="en-GB" sz="2000" kern="1200" dirty="0"/>
            <a:t> peoples</a:t>
          </a:r>
        </a:p>
        <a:p>
          <a:pPr marL="228600" lvl="1" indent="-228600" algn="l" defTabSz="889000">
            <a:lnSpc>
              <a:spcPct val="90000"/>
            </a:lnSpc>
            <a:spcBef>
              <a:spcPct val="0"/>
            </a:spcBef>
            <a:spcAft>
              <a:spcPct val="15000"/>
            </a:spcAft>
            <a:buChar char="•"/>
          </a:pPr>
          <a:r>
            <a:rPr lang="en-GB" sz="2000" kern="1200" dirty="0"/>
            <a:t>restorative justice, reparation and truth-telling</a:t>
          </a:r>
        </a:p>
      </dsp:txBody>
      <dsp:txXfrm>
        <a:off x="0" y="3953133"/>
        <a:ext cx="8128000" cy="1449000"/>
      </dsp:txXfrm>
    </dsp:sp>
    <dsp:sp modelId="{C9400F35-C426-CD49-B303-F6EED5FDB7C0}">
      <dsp:nvSpPr>
        <dsp:cNvPr id="0" name=""/>
        <dsp:cNvSpPr/>
      </dsp:nvSpPr>
      <dsp:spPr>
        <a:xfrm>
          <a:off x="406400" y="3657933"/>
          <a:ext cx="5689600" cy="5904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889000">
            <a:lnSpc>
              <a:spcPct val="90000"/>
            </a:lnSpc>
            <a:spcBef>
              <a:spcPct val="0"/>
            </a:spcBef>
            <a:spcAft>
              <a:spcPct val="35000"/>
            </a:spcAft>
            <a:buNone/>
          </a:pPr>
          <a:r>
            <a:rPr lang="en-GB" sz="2000" kern="1200" dirty="0"/>
            <a:t>Decolonisation</a:t>
          </a:r>
        </a:p>
      </dsp:txBody>
      <dsp:txXfrm>
        <a:off x="435221" y="3686754"/>
        <a:ext cx="5631958" cy="5327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C452AA-3BEE-B74D-9A42-664C33F5C9C1}">
      <dsp:nvSpPr>
        <dsp:cNvPr id="0" name=""/>
        <dsp:cNvSpPr/>
      </dsp:nvSpPr>
      <dsp:spPr>
        <a:xfrm>
          <a:off x="948266" y="0"/>
          <a:ext cx="5418667" cy="5418667"/>
        </a:xfrm>
        <a:prstGeom prst="triangle">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F51F2C4-CBBE-6946-B0E8-EBE515BFC02D}">
      <dsp:nvSpPr>
        <dsp:cNvPr id="0" name=""/>
        <dsp:cNvSpPr/>
      </dsp:nvSpPr>
      <dsp:spPr>
        <a:xfrm>
          <a:off x="3657599" y="544777"/>
          <a:ext cx="3522133" cy="1282700"/>
        </a:xfrm>
        <a:prstGeom prst="round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Inclusivity</a:t>
          </a:r>
        </a:p>
        <a:p>
          <a:pPr marL="114300" lvl="1" indent="-114300" algn="l" defTabSz="533400">
            <a:lnSpc>
              <a:spcPct val="90000"/>
            </a:lnSpc>
            <a:spcBef>
              <a:spcPct val="0"/>
            </a:spcBef>
            <a:spcAft>
              <a:spcPct val="15000"/>
            </a:spcAft>
            <a:buChar char="•"/>
          </a:pPr>
          <a:r>
            <a:rPr lang="en-GB" sz="1200" kern="1200" dirty="0"/>
            <a:t>the creation of environments in which all people feel they belong and can reach their potential and no one is automatically disadvantaged.</a:t>
          </a:r>
        </a:p>
      </dsp:txBody>
      <dsp:txXfrm>
        <a:off x="3720215" y="607393"/>
        <a:ext cx="3396901" cy="1157468"/>
      </dsp:txXfrm>
    </dsp:sp>
    <dsp:sp modelId="{FB1C0E40-2E06-104D-849C-1C8CFAFA0CFE}">
      <dsp:nvSpPr>
        <dsp:cNvPr id="0" name=""/>
        <dsp:cNvSpPr/>
      </dsp:nvSpPr>
      <dsp:spPr>
        <a:xfrm>
          <a:off x="3657599" y="1987814"/>
          <a:ext cx="3522133" cy="1282700"/>
        </a:xfrm>
        <a:prstGeom prst="round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Anti-(</a:t>
          </a:r>
          <a:r>
            <a:rPr lang="en-GB" sz="1600" kern="1200" dirty="0" err="1"/>
            <a:t>rac</a:t>
          </a:r>
          <a:r>
            <a:rPr lang="en-GB" sz="1600" kern="1200" dirty="0"/>
            <a:t>)</a:t>
          </a:r>
          <a:r>
            <a:rPr lang="en-GB" sz="1600" kern="1200" dirty="0" err="1"/>
            <a:t>ist</a:t>
          </a:r>
          <a:r>
            <a:rPr lang="en-GB" sz="1600" kern="1200" dirty="0"/>
            <a:t>/phobic practice</a:t>
          </a:r>
        </a:p>
        <a:p>
          <a:pPr marL="114300" lvl="1" indent="-114300" algn="l" defTabSz="533400">
            <a:lnSpc>
              <a:spcPct val="90000"/>
            </a:lnSpc>
            <a:spcBef>
              <a:spcPct val="0"/>
            </a:spcBef>
            <a:spcAft>
              <a:spcPct val="15000"/>
            </a:spcAft>
            <a:buChar char="•"/>
          </a:pPr>
          <a:r>
            <a:rPr lang="en-GB" sz="1200" kern="1200" dirty="0"/>
            <a:t>a personal commitment to examining and changing one's behaviours in relation to practices that may lead to disadvantage or might damage inclusivity</a:t>
          </a:r>
        </a:p>
      </dsp:txBody>
      <dsp:txXfrm>
        <a:off x="3720215" y="2050430"/>
        <a:ext cx="3396901" cy="1157468"/>
      </dsp:txXfrm>
    </dsp:sp>
    <dsp:sp modelId="{044F27DF-5482-7E4F-B350-0D841F1E3820}">
      <dsp:nvSpPr>
        <dsp:cNvPr id="0" name=""/>
        <dsp:cNvSpPr/>
      </dsp:nvSpPr>
      <dsp:spPr>
        <a:xfrm>
          <a:off x="3657599" y="3430852"/>
          <a:ext cx="3522133" cy="1282700"/>
        </a:xfrm>
        <a:prstGeom prst="round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Decolonisation</a:t>
          </a:r>
        </a:p>
        <a:p>
          <a:pPr marL="114300" lvl="1" indent="-114300" algn="l" defTabSz="533400">
            <a:lnSpc>
              <a:spcPct val="90000"/>
            </a:lnSpc>
            <a:spcBef>
              <a:spcPct val="0"/>
            </a:spcBef>
            <a:spcAft>
              <a:spcPct val="15000"/>
            </a:spcAft>
            <a:buChar char="•"/>
          </a:pPr>
          <a:r>
            <a:rPr lang="en-GB" sz="1200" kern="1200" dirty="0"/>
            <a:t>understanding the colonial roots of prejudice, exclusion and violence against </a:t>
          </a:r>
          <a:r>
            <a:rPr lang="en-GB" sz="1200" kern="1200" dirty="0" err="1"/>
            <a:t>minoritised</a:t>
          </a:r>
          <a:r>
            <a:rPr lang="en-GB" sz="1200" kern="1200" dirty="0"/>
            <a:t> peoples</a:t>
          </a:r>
        </a:p>
        <a:p>
          <a:pPr marL="114300" lvl="1" indent="-114300" algn="l" defTabSz="533400">
            <a:lnSpc>
              <a:spcPct val="90000"/>
            </a:lnSpc>
            <a:spcBef>
              <a:spcPct val="0"/>
            </a:spcBef>
            <a:spcAft>
              <a:spcPct val="15000"/>
            </a:spcAft>
            <a:buChar char="•"/>
          </a:pPr>
          <a:r>
            <a:rPr lang="en-GB" sz="1200" kern="1200" dirty="0"/>
            <a:t>restorative justice, reparation and truth-telling</a:t>
          </a:r>
        </a:p>
      </dsp:txBody>
      <dsp:txXfrm>
        <a:off x="3720215" y="3493468"/>
        <a:ext cx="3396901" cy="11574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F68F47-D961-D14A-8A9A-6710A3D05102}">
      <dsp:nvSpPr>
        <dsp:cNvPr id="0" name=""/>
        <dsp:cNvSpPr/>
      </dsp:nvSpPr>
      <dsp:spPr>
        <a:xfrm>
          <a:off x="0" y="169333"/>
          <a:ext cx="8128000" cy="5079999"/>
        </a:xfrm>
        <a:prstGeom prst="swooshArrow">
          <a:avLst>
            <a:gd name="adj1" fmla="val 25000"/>
            <a:gd name="adj2" fmla="val 25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86A859-D060-C544-ADBC-F198637877E7}">
      <dsp:nvSpPr>
        <dsp:cNvPr id="0" name=""/>
        <dsp:cNvSpPr/>
      </dsp:nvSpPr>
      <dsp:spPr>
        <a:xfrm>
          <a:off x="1032256" y="3675549"/>
          <a:ext cx="211328" cy="211328"/>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2BD013-190D-8B42-96B9-7F0312A1AB58}">
      <dsp:nvSpPr>
        <dsp:cNvPr id="0" name=""/>
        <dsp:cNvSpPr/>
      </dsp:nvSpPr>
      <dsp:spPr>
        <a:xfrm>
          <a:off x="1137920" y="3781213"/>
          <a:ext cx="1893824" cy="1468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978" tIns="0" rIns="0" bIns="0" numCol="1" spcCol="1270" anchor="t" anchorCtr="0">
          <a:noAutofit/>
        </a:bodyPr>
        <a:lstStyle/>
        <a:p>
          <a:pPr marL="0" lvl="0" indent="0" algn="l" defTabSz="666750">
            <a:lnSpc>
              <a:spcPct val="90000"/>
            </a:lnSpc>
            <a:spcBef>
              <a:spcPct val="0"/>
            </a:spcBef>
            <a:spcAft>
              <a:spcPct val="35000"/>
            </a:spcAft>
            <a:buNone/>
          </a:pPr>
          <a:r>
            <a:rPr lang="en-GB" sz="1500" kern="1200" dirty="0"/>
            <a:t>Inclusivity</a:t>
          </a:r>
        </a:p>
        <a:p>
          <a:pPr marL="114300" lvl="1" indent="-114300" algn="l" defTabSz="533400">
            <a:lnSpc>
              <a:spcPct val="90000"/>
            </a:lnSpc>
            <a:spcBef>
              <a:spcPct val="0"/>
            </a:spcBef>
            <a:spcAft>
              <a:spcPct val="15000"/>
            </a:spcAft>
            <a:buChar char="•"/>
          </a:pPr>
          <a:r>
            <a:rPr lang="en-GB" sz="1200" kern="1200" dirty="0"/>
            <a:t>the creation of environments in which all people feel they belong and can reach their potential and no one is automatically disadvantaged.</a:t>
          </a:r>
        </a:p>
      </dsp:txBody>
      <dsp:txXfrm>
        <a:off x="1137920" y="3781213"/>
        <a:ext cx="1893824" cy="1468120"/>
      </dsp:txXfrm>
    </dsp:sp>
    <dsp:sp modelId="{81EE14A0-2B4F-A642-8759-A7394369E695}">
      <dsp:nvSpPr>
        <dsp:cNvPr id="0" name=""/>
        <dsp:cNvSpPr/>
      </dsp:nvSpPr>
      <dsp:spPr>
        <a:xfrm>
          <a:off x="2897632" y="2294805"/>
          <a:ext cx="382016" cy="382016"/>
        </a:xfrm>
        <a:prstGeom prst="ellipse">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F2C6FB-A58C-144C-A0B2-11F699C057C5}">
      <dsp:nvSpPr>
        <dsp:cNvPr id="0" name=""/>
        <dsp:cNvSpPr/>
      </dsp:nvSpPr>
      <dsp:spPr>
        <a:xfrm>
          <a:off x="3088640" y="2485813"/>
          <a:ext cx="1950720" cy="2763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422" tIns="0" rIns="0" bIns="0" numCol="1" spcCol="1270" anchor="t" anchorCtr="0">
          <a:noAutofit/>
        </a:bodyPr>
        <a:lstStyle/>
        <a:p>
          <a:pPr marL="0" lvl="0" indent="0" algn="l" defTabSz="666750">
            <a:lnSpc>
              <a:spcPct val="90000"/>
            </a:lnSpc>
            <a:spcBef>
              <a:spcPct val="0"/>
            </a:spcBef>
            <a:spcAft>
              <a:spcPct val="35000"/>
            </a:spcAft>
            <a:buNone/>
          </a:pPr>
          <a:r>
            <a:rPr lang="en-GB" sz="1500" kern="1200" dirty="0"/>
            <a:t>Anti-(</a:t>
          </a:r>
          <a:r>
            <a:rPr lang="en-GB" sz="1500" kern="1200" dirty="0" err="1"/>
            <a:t>rac</a:t>
          </a:r>
          <a:r>
            <a:rPr lang="en-GB" sz="1500" kern="1200" dirty="0"/>
            <a:t>)</a:t>
          </a:r>
          <a:r>
            <a:rPr lang="en-GB" sz="1500" kern="1200" dirty="0" err="1"/>
            <a:t>ist</a:t>
          </a:r>
          <a:r>
            <a:rPr lang="en-GB" sz="1500" kern="1200" dirty="0"/>
            <a:t>/phobic practice</a:t>
          </a:r>
        </a:p>
        <a:p>
          <a:pPr marL="114300" lvl="1" indent="-114300" algn="l" defTabSz="533400">
            <a:lnSpc>
              <a:spcPct val="90000"/>
            </a:lnSpc>
            <a:spcBef>
              <a:spcPct val="0"/>
            </a:spcBef>
            <a:spcAft>
              <a:spcPct val="15000"/>
            </a:spcAft>
            <a:buChar char="•"/>
          </a:pPr>
          <a:r>
            <a:rPr lang="en-GB" sz="1200" kern="1200" dirty="0"/>
            <a:t>a personal commitment to examining and changing one's behaviours and practices that may lead to disadvantage or might damage inclusivity</a:t>
          </a:r>
        </a:p>
      </dsp:txBody>
      <dsp:txXfrm>
        <a:off x="3088640" y="2485813"/>
        <a:ext cx="1950720" cy="2763519"/>
      </dsp:txXfrm>
    </dsp:sp>
    <dsp:sp modelId="{0E74DC48-ECAF-1D4C-A463-35EAD1EE9779}">
      <dsp:nvSpPr>
        <dsp:cNvPr id="0" name=""/>
        <dsp:cNvSpPr/>
      </dsp:nvSpPr>
      <dsp:spPr>
        <a:xfrm>
          <a:off x="5140960" y="1454573"/>
          <a:ext cx="528320" cy="528320"/>
        </a:xfrm>
        <a:prstGeom prst="ellips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1BD53A-A0BF-7A4D-9EA8-DCF6F429A7B1}">
      <dsp:nvSpPr>
        <dsp:cNvPr id="0" name=""/>
        <dsp:cNvSpPr/>
      </dsp:nvSpPr>
      <dsp:spPr>
        <a:xfrm>
          <a:off x="5405120" y="1718733"/>
          <a:ext cx="1950720" cy="3530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946" tIns="0" rIns="0" bIns="0" numCol="1" spcCol="1270" anchor="t" anchorCtr="0">
          <a:noAutofit/>
        </a:bodyPr>
        <a:lstStyle/>
        <a:p>
          <a:pPr marL="0" lvl="0" indent="0" algn="l" defTabSz="666750">
            <a:lnSpc>
              <a:spcPct val="90000"/>
            </a:lnSpc>
            <a:spcBef>
              <a:spcPct val="0"/>
            </a:spcBef>
            <a:spcAft>
              <a:spcPct val="35000"/>
            </a:spcAft>
            <a:buNone/>
          </a:pPr>
          <a:r>
            <a:rPr lang="en-GB" sz="1500" kern="1200" dirty="0"/>
            <a:t>Decolonisation</a:t>
          </a:r>
        </a:p>
        <a:p>
          <a:pPr marL="114300" lvl="1" indent="-114300" algn="l" defTabSz="533400">
            <a:lnSpc>
              <a:spcPct val="90000"/>
            </a:lnSpc>
            <a:spcBef>
              <a:spcPct val="0"/>
            </a:spcBef>
            <a:spcAft>
              <a:spcPct val="15000"/>
            </a:spcAft>
            <a:buChar char="•"/>
          </a:pPr>
          <a:r>
            <a:rPr lang="en-GB" sz="1200" kern="1200" dirty="0"/>
            <a:t>understanding the colonial roots of prejudice, exclusion and violence against </a:t>
          </a:r>
          <a:r>
            <a:rPr lang="en-GB" sz="1200" kern="1200" dirty="0" err="1"/>
            <a:t>minoritised</a:t>
          </a:r>
          <a:r>
            <a:rPr lang="en-GB" sz="1200" kern="1200" dirty="0"/>
            <a:t> peoples</a:t>
          </a:r>
        </a:p>
        <a:p>
          <a:pPr marL="114300" lvl="1" indent="-114300" algn="l" defTabSz="533400">
            <a:lnSpc>
              <a:spcPct val="90000"/>
            </a:lnSpc>
            <a:spcBef>
              <a:spcPct val="0"/>
            </a:spcBef>
            <a:spcAft>
              <a:spcPct val="15000"/>
            </a:spcAft>
            <a:buChar char="•"/>
          </a:pPr>
          <a:r>
            <a:rPr lang="en-GB" sz="1200" kern="1200" dirty="0"/>
            <a:t>restorative justice, reparation and truth-telling</a:t>
          </a:r>
        </a:p>
      </dsp:txBody>
      <dsp:txXfrm>
        <a:off x="5405120" y="1718733"/>
        <a:ext cx="1950720" cy="35306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9673C4-A1E4-3E4B-94D6-25357BE685F9}">
      <dsp:nvSpPr>
        <dsp:cNvPr id="0" name=""/>
        <dsp:cNvSpPr/>
      </dsp:nvSpPr>
      <dsp:spPr>
        <a:xfrm>
          <a:off x="2438399" y="67733"/>
          <a:ext cx="3251200" cy="3251200"/>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755650">
            <a:lnSpc>
              <a:spcPct val="90000"/>
            </a:lnSpc>
            <a:spcBef>
              <a:spcPct val="0"/>
            </a:spcBef>
            <a:spcAft>
              <a:spcPct val="35000"/>
            </a:spcAft>
            <a:buNone/>
          </a:pPr>
          <a:r>
            <a:rPr lang="en-GB" sz="1700" kern="1200" dirty="0"/>
            <a:t>Inclusivity</a:t>
          </a:r>
        </a:p>
        <a:p>
          <a:pPr marL="114300" lvl="1" indent="-114300" algn="l" defTabSz="577850">
            <a:lnSpc>
              <a:spcPct val="90000"/>
            </a:lnSpc>
            <a:spcBef>
              <a:spcPct val="0"/>
            </a:spcBef>
            <a:spcAft>
              <a:spcPct val="15000"/>
            </a:spcAft>
            <a:buChar char="•"/>
          </a:pPr>
          <a:r>
            <a:rPr lang="en-GB" sz="1300" kern="1200" dirty="0"/>
            <a:t>the creation of environments in which all people feel they belong and can reach their potential and no one is automatically disadvantaged.</a:t>
          </a:r>
        </a:p>
      </dsp:txBody>
      <dsp:txXfrm>
        <a:off x="2871893" y="636693"/>
        <a:ext cx="2384213" cy="1463040"/>
      </dsp:txXfrm>
    </dsp:sp>
    <dsp:sp modelId="{2026F998-9471-3142-8274-3C55E7FC0050}">
      <dsp:nvSpPr>
        <dsp:cNvPr id="0" name=""/>
        <dsp:cNvSpPr/>
      </dsp:nvSpPr>
      <dsp:spPr>
        <a:xfrm>
          <a:off x="3611541" y="2099733"/>
          <a:ext cx="3251200" cy="3251200"/>
        </a:xfrm>
        <a:prstGeom prst="ellipse">
          <a:avLst/>
        </a:prstGeom>
        <a:solidFill>
          <a:schemeClr val="accent5">
            <a:alpha val="50000"/>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755650">
            <a:lnSpc>
              <a:spcPct val="90000"/>
            </a:lnSpc>
            <a:spcBef>
              <a:spcPct val="0"/>
            </a:spcBef>
            <a:spcAft>
              <a:spcPct val="35000"/>
            </a:spcAft>
            <a:buNone/>
          </a:pPr>
          <a:r>
            <a:rPr lang="en-GB" sz="1700" kern="1200" dirty="0"/>
            <a:t>Anti-(</a:t>
          </a:r>
          <a:r>
            <a:rPr lang="en-GB" sz="1700" kern="1200" dirty="0" err="1"/>
            <a:t>rac</a:t>
          </a:r>
          <a:r>
            <a:rPr lang="en-GB" sz="1700" kern="1200" dirty="0"/>
            <a:t>)</a:t>
          </a:r>
          <a:r>
            <a:rPr lang="en-GB" sz="1700" kern="1200" dirty="0" err="1"/>
            <a:t>ist</a:t>
          </a:r>
          <a:r>
            <a:rPr lang="en-GB" sz="1700" kern="1200" dirty="0"/>
            <a:t>/phobic practice</a:t>
          </a:r>
        </a:p>
        <a:p>
          <a:pPr marL="114300" lvl="1" indent="-114300" algn="l" defTabSz="577850">
            <a:lnSpc>
              <a:spcPct val="90000"/>
            </a:lnSpc>
            <a:spcBef>
              <a:spcPct val="0"/>
            </a:spcBef>
            <a:spcAft>
              <a:spcPct val="15000"/>
            </a:spcAft>
            <a:buChar char="•"/>
          </a:pPr>
          <a:r>
            <a:rPr lang="en-GB" sz="1300" kern="1200" dirty="0"/>
            <a:t>a personal commitment to examining and changing one's behaviours and practices that may lead to disadvantage or might damage inclusivity</a:t>
          </a:r>
        </a:p>
      </dsp:txBody>
      <dsp:txXfrm>
        <a:off x="4605866" y="2939626"/>
        <a:ext cx="1950720" cy="1788160"/>
      </dsp:txXfrm>
    </dsp:sp>
    <dsp:sp modelId="{B8517B25-9A3E-A245-A850-0AAF42488694}">
      <dsp:nvSpPr>
        <dsp:cNvPr id="0" name=""/>
        <dsp:cNvSpPr/>
      </dsp:nvSpPr>
      <dsp:spPr>
        <a:xfrm>
          <a:off x="1265258" y="2099733"/>
          <a:ext cx="3251200" cy="3251200"/>
        </a:xfrm>
        <a:prstGeom prst="ellipse">
          <a:avLst/>
        </a:prstGeom>
        <a:solidFill>
          <a:schemeClr val="accent5">
            <a:alpha val="50000"/>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755650">
            <a:lnSpc>
              <a:spcPct val="90000"/>
            </a:lnSpc>
            <a:spcBef>
              <a:spcPct val="0"/>
            </a:spcBef>
            <a:spcAft>
              <a:spcPct val="35000"/>
            </a:spcAft>
            <a:buNone/>
          </a:pPr>
          <a:r>
            <a:rPr lang="en-GB" sz="1700" kern="1200" dirty="0"/>
            <a:t>Decolonisation</a:t>
          </a:r>
        </a:p>
        <a:p>
          <a:pPr marL="114300" lvl="1" indent="-114300" algn="l" defTabSz="577850">
            <a:lnSpc>
              <a:spcPct val="90000"/>
            </a:lnSpc>
            <a:spcBef>
              <a:spcPct val="0"/>
            </a:spcBef>
            <a:spcAft>
              <a:spcPct val="15000"/>
            </a:spcAft>
            <a:buChar char="•"/>
          </a:pPr>
          <a:r>
            <a:rPr lang="en-GB" sz="1300" kern="1200" dirty="0"/>
            <a:t>understanding the colonial roots of prejudice, exclusion and violence against </a:t>
          </a:r>
          <a:r>
            <a:rPr lang="en-GB" sz="1300" kern="1200" dirty="0" err="1"/>
            <a:t>minoritised</a:t>
          </a:r>
          <a:r>
            <a:rPr lang="en-GB" sz="1300" kern="1200" dirty="0"/>
            <a:t> peoples</a:t>
          </a:r>
        </a:p>
        <a:p>
          <a:pPr marL="114300" lvl="1" indent="-114300" algn="l" defTabSz="577850">
            <a:lnSpc>
              <a:spcPct val="90000"/>
            </a:lnSpc>
            <a:spcBef>
              <a:spcPct val="0"/>
            </a:spcBef>
            <a:spcAft>
              <a:spcPct val="15000"/>
            </a:spcAft>
            <a:buChar char="•"/>
          </a:pPr>
          <a:r>
            <a:rPr lang="en-GB" sz="1300" kern="1200" dirty="0"/>
            <a:t>restorative justice, reparation and truth-telling</a:t>
          </a:r>
        </a:p>
      </dsp:txBody>
      <dsp:txXfrm>
        <a:off x="1571413" y="2939626"/>
        <a:ext cx="1950720" cy="17881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5BFA8C-7152-4F31-B332-148EF3A0D0E5}">
      <dsp:nvSpPr>
        <dsp:cNvPr id="0" name=""/>
        <dsp:cNvSpPr/>
      </dsp:nvSpPr>
      <dsp:spPr>
        <a:xfrm>
          <a:off x="0" y="262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363ED4-8544-4C47-8A7B-C9C3E7D74DE3}">
      <dsp:nvSpPr>
        <dsp:cNvPr id="0" name=""/>
        <dsp:cNvSpPr/>
      </dsp:nvSpPr>
      <dsp:spPr>
        <a:xfrm>
          <a:off x="0" y="2623"/>
          <a:ext cx="2103120" cy="5368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Ideology of colonialism</a:t>
          </a:r>
        </a:p>
      </dsp:txBody>
      <dsp:txXfrm>
        <a:off x="0" y="2623"/>
        <a:ext cx="2103120" cy="5368314"/>
      </dsp:txXfrm>
    </dsp:sp>
    <dsp:sp modelId="{05EB8E3D-4B96-4809-9969-F10770D42C89}">
      <dsp:nvSpPr>
        <dsp:cNvPr id="0" name=""/>
        <dsp:cNvSpPr/>
      </dsp:nvSpPr>
      <dsp:spPr>
        <a:xfrm>
          <a:off x="2260854" y="65730"/>
          <a:ext cx="8254746" cy="1262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kern="1200" dirty="0"/>
            <a:t>It was in the university that colonial intellectuals developed theories of racism, popularised discourses that bolstered support for colonial endeavours and provided ethical and intellectual grounds for the dispossession, oppression and domination of colonised subjects.</a:t>
          </a:r>
          <a:endParaRPr lang="en-US" sz="1900" kern="1200" dirty="0"/>
        </a:p>
      </dsp:txBody>
      <dsp:txXfrm>
        <a:off x="2260854" y="65730"/>
        <a:ext cx="8254746" cy="1262130"/>
      </dsp:txXfrm>
    </dsp:sp>
    <dsp:sp modelId="{74D79DB2-C106-4001-BC9C-0A0BC2340E0F}">
      <dsp:nvSpPr>
        <dsp:cNvPr id="0" name=""/>
        <dsp:cNvSpPr/>
      </dsp:nvSpPr>
      <dsp:spPr>
        <a:xfrm>
          <a:off x="2103120" y="1327860"/>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CD4118-31F2-4364-9F2F-5573A8018AA0}">
      <dsp:nvSpPr>
        <dsp:cNvPr id="0" name=""/>
        <dsp:cNvSpPr/>
      </dsp:nvSpPr>
      <dsp:spPr>
        <a:xfrm>
          <a:off x="2260854" y="1332770"/>
          <a:ext cx="8254746" cy="1262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In the colonial metropolis, universities provided would-be colonial administrators with knowledge of the peoples they would rule over, as well as lessons in techniques of domination and exploitation. The foundation of European higher education institutions in colonised territories itself became an infrastructure of empire, an institution and actor through which the totalising logic of domination could be extended; </a:t>
          </a:r>
          <a:endParaRPr lang="en-US" sz="1800" kern="1200" dirty="0"/>
        </a:p>
      </dsp:txBody>
      <dsp:txXfrm>
        <a:off x="2260854" y="1332770"/>
        <a:ext cx="8254746" cy="1262130"/>
      </dsp:txXfrm>
    </dsp:sp>
    <dsp:sp modelId="{B747521A-547C-4D90-9031-921C153A0D03}">
      <dsp:nvSpPr>
        <dsp:cNvPr id="0" name=""/>
        <dsp:cNvSpPr/>
      </dsp:nvSpPr>
      <dsp:spPr>
        <a:xfrm>
          <a:off x="2103120" y="2653097"/>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B3DE0A-A0BC-4AB3-B5FB-3636193F280D}">
      <dsp:nvSpPr>
        <dsp:cNvPr id="0" name=""/>
        <dsp:cNvSpPr/>
      </dsp:nvSpPr>
      <dsp:spPr>
        <a:xfrm>
          <a:off x="2260854" y="2716204"/>
          <a:ext cx="8254746" cy="1262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European forms of knowledge were spread, local indigenous knowledge suppressed, and native informants trained.</a:t>
          </a:r>
          <a:endParaRPr lang="en-US" sz="1800" kern="1200" dirty="0"/>
        </a:p>
      </dsp:txBody>
      <dsp:txXfrm>
        <a:off x="2260854" y="2716204"/>
        <a:ext cx="8254746" cy="1262130"/>
      </dsp:txXfrm>
    </dsp:sp>
    <dsp:sp modelId="{EF87CEAA-9AE0-4C2D-9E1E-6528B8B92F7A}">
      <dsp:nvSpPr>
        <dsp:cNvPr id="0" name=""/>
        <dsp:cNvSpPr/>
      </dsp:nvSpPr>
      <dsp:spPr>
        <a:xfrm>
          <a:off x="2103120" y="3556304"/>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64B4A9-FE8F-4061-BA15-C205A2E9B9D2}">
      <dsp:nvSpPr>
        <dsp:cNvPr id="0" name=""/>
        <dsp:cNvSpPr/>
      </dsp:nvSpPr>
      <dsp:spPr>
        <a:xfrm>
          <a:off x="2260854" y="3743099"/>
          <a:ext cx="8254746" cy="1262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In both colony and metropole, universities were founded and financed through the spoils of colonial plunder, enslavement and dispossession  (</a:t>
          </a:r>
          <a:r>
            <a:rPr lang="en-GB" sz="1800" kern="1200" dirty="0" err="1"/>
            <a:t>Bhambra</a:t>
          </a:r>
          <a:r>
            <a:rPr lang="en-GB" sz="1800" kern="1200" dirty="0"/>
            <a:t>, </a:t>
          </a:r>
          <a:r>
            <a:rPr lang="en-GB" sz="1800" kern="1200" dirty="0" err="1"/>
            <a:t>Gebrial</a:t>
          </a:r>
          <a:r>
            <a:rPr lang="en-GB" sz="1800" kern="1200" dirty="0"/>
            <a:t> &amp; </a:t>
          </a:r>
          <a:r>
            <a:rPr lang="en-GB" sz="1800" kern="1200" dirty="0" err="1"/>
            <a:t>Nişancıoğlu</a:t>
          </a:r>
          <a:r>
            <a:rPr lang="en-GB" sz="1800" kern="1200" dirty="0"/>
            <a:t>, 2018 p.5)</a:t>
          </a:r>
          <a:endParaRPr lang="en-GB" sz="1300" kern="1200" dirty="0"/>
        </a:p>
        <a:p>
          <a:pPr marL="0" lvl="0" indent="0" algn="l" defTabSz="800100">
            <a:lnSpc>
              <a:spcPct val="90000"/>
            </a:lnSpc>
            <a:spcBef>
              <a:spcPct val="0"/>
            </a:spcBef>
            <a:spcAft>
              <a:spcPct val="35000"/>
            </a:spcAft>
            <a:buNone/>
          </a:pPr>
          <a:r>
            <a:rPr lang="en-GB" sz="1200" b="0" i="0" kern="1200" dirty="0" err="1"/>
            <a:t>Gurminder</a:t>
          </a:r>
          <a:r>
            <a:rPr lang="en-GB" sz="1200" b="0" i="0" kern="1200" dirty="0"/>
            <a:t> K. </a:t>
          </a:r>
          <a:r>
            <a:rPr lang="en-GB" sz="1200" b="0" i="0" kern="1200" dirty="0" err="1"/>
            <a:t>Bhambra</a:t>
          </a:r>
          <a:r>
            <a:rPr lang="en-GB" sz="1200" b="0" i="0" kern="1200" dirty="0"/>
            <a:t>, Dalia </a:t>
          </a:r>
          <a:r>
            <a:rPr lang="en-GB" sz="1200" b="0" i="0" kern="1200" dirty="0" err="1"/>
            <a:t>Gebrial</a:t>
          </a:r>
          <a:r>
            <a:rPr lang="en-GB" sz="1200" b="0" i="0" kern="1200" dirty="0"/>
            <a:t> and </a:t>
          </a:r>
          <a:r>
            <a:rPr lang="en-GB" sz="1200" b="0" i="0" kern="1200" dirty="0" err="1"/>
            <a:t>Kerem</a:t>
          </a:r>
          <a:r>
            <a:rPr lang="en-GB" sz="1200" b="0" i="0" kern="1200" dirty="0"/>
            <a:t> </a:t>
          </a:r>
          <a:r>
            <a:rPr lang="en-GB" sz="1200" b="0" i="0" kern="1200" dirty="0" err="1"/>
            <a:t>Nişancıoğlu</a:t>
          </a:r>
          <a:r>
            <a:rPr lang="en-GB" sz="1200" b="0" i="0" kern="1200" dirty="0"/>
            <a:t> (2018) </a:t>
          </a:r>
          <a:r>
            <a:rPr lang="en-GB" sz="1200" b="0" i="1" kern="1200" dirty="0"/>
            <a:t>Decolonising the University</a:t>
          </a:r>
          <a:r>
            <a:rPr lang="en-GB" sz="1200" b="0" i="0" kern="1200" dirty="0"/>
            <a:t>.  London: Pluto Press</a:t>
          </a:r>
          <a:endParaRPr lang="en-GB" sz="1200" kern="1200" dirty="0"/>
        </a:p>
        <a:p>
          <a:pPr marL="0" lvl="0" indent="0" algn="l" defTabSz="800100">
            <a:lnSpc>
              <a:spcPct val="90000"/>
            </a:lnSpc>
            <a:spcBef>
              <a:spcPct val="0"/>
            </a:spcBef>
            <a:spcAft>
              <a:spcPct val="35000"/>
            </a:spcAft>
            <a:buNone/>
          </a:pPr>
          <a:endParaRPr lang="en-US" sz="1300" kern="1200" dirty="0"/>
        </a:p>
      </dsp:txBody>
      <dsp:txXfrm>
        <a:off x="2260854" y="3743099"/>
        <a:ext cx="8254746" cy="1262130"/>
      </dsp:txXfrm>
    </dsp:sp>
    <dsp:sp modelId="{93C08A3A-69C9-4298-BCF9-A1CC3908E4F4}">
      <dsp:nvSpPr>
        <dsp:cNvPr id="0" name=""/>
        <dsp:cNvSpPr/>
      </dsp:nvSpPr>
      <dsp:spPr>
        <a:xfrm>
          <a:off x="2103120" y="5303572"/>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D6A000-765B-4352-A80C-D411375000DD}">
      <dsp:nvSpPr>
        <dsp:cNvPr id="0" name=""/>
        <dsp:cNvSpPr/>
      </dsp:nvSpPr>
      <dsp:spPr>
        <a:xfrm>
          <a:off x="2214607" y="1311046"/>
          <a:ext cx="1666396" cy="1441500"/>
        </a:xfrm>
        <a:prstGeom prst="hexagon">
          <a:avLst>
            <a:gd name="adj" fmla="val 2857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Subject Discipline</a:t>
          </a:r>
        </a:p>
      </dsp:txBody>
      <dsp:txXfrm>
        <a:off x="2490752" y="1549923"/>
        <a:ext cx="1114106" cy="963746"/>
      </dsp:txXfrm>
    </dsp:sp>
    <dsp:sp modelId="{788445CA-FC0E-4A05-9CAA-AEE2E3EF965C}">
      <dsp:nvSpPr>
        <dsp:cNvPr id="0" name=""/>
        <dsp:cNvSpPr/>
      </dsp:nvSpPr>
      <dsp:spPr>
        <a:xfrm>
          <a:off x="3258092" y="621385"/>
          <a:ext cx="628726" cy="541731"/>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1DA1EC-D0F3-4AB3-86C9-8BEA66EA5139}">
      <dsp:nvSpPr>
        <dsp:cNvPr id="0" name=""/>
        <dsp:cNvSpPr/>
      </dsp:nvSpPr>
      <dsp:spPr>
        <a:xfrm>
          <a:off x="2368106" y="0"/>
          <a:ext cx="1365600" cy="1181404"/>
        </a:xfrm>
        <a:prstGeom prst="hexagon">
          <a:avLst>
            <a:gd name="adj" fmla="val 2857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View of Knowledge</a:t>
          </a:r>
        </a:p>
      </dsp:txBody>
      <dsp:txXfrm>
        <a:off x="2594415" y="195784"/>
        <a:ext cx="912982" cy="789836"/>
      </dsp:txXfrm>
    </dsp:sp>
    <dsp:sp modelId="{2B12F612-F195-4BA5-A6C0-C31491EFDA99}">
      <dsp:nvSpPr>
        <dsp:cNvPr id="0" name=""/>
        <dsp:cNvSpPr/>
      </dsp:nvSpPr>
      <dsp:spPr>
        <a:xfrm>
          <a:off x="3991865" y="1634134"/>
          <a:ext cx="628726" cy="541731"/>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93BFC8-EAC7-4813-A8A8-8E2E26415923}">
      <dsp:nvSpPr>
        <dsp:cNvPr id="0" name=""/>
        <dsp:cNvSpPr/>
      </dsp:nvSpPr>
      <dsp:spPr>
        <a:xfrm>
          <a:off x="3620521" y="726643"/>
          <a:ext cx="1365600" cy="1181404"/>
        </a:xfrm>
        <a:prstGeom prst="hexagon">
          <a:avLst>
            <a:gd name="adj" fmla="val 2857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Goals &amp; Process of learning</a:t>
          </a:r>
        </a:p>
      </dsp:txBody>
      <dsp:txXfrm>
        <a:off x="3846830" y="922427"/>
        <a:ext cx="912982" cy="789836"/>
      </dsp:txXfrm>
    </dsp:sp>
    <dsp:sp modelId="{75E99071-0CE3-49BB-8109-862B4FBEE6B3}">
      <dsp:nvSpPr>
        <dsp:cNvPr id="0" name=""/>
        <dsp:cNvSpPr/>
      </dsp:nvSpPr>
      <dsp:spPr>
        <a:xfrm>
          <a:off x="3482139" y="2777337"/>
          <a:ext cx="628726" cy="541731"/>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1C34BB-18F3-4E92-92A4-1FB9E0CC38CA}">
      <dsp:nvSpPr>
        <dsp:cNvPr id="0" name=""/>
        <dsp:cNvSpPr/>
      </dsp:nvSpPr>
      <dsp:spPr>
        <a:xfrm>
          <a:off x="3620521" y="2155139"/>
          <a:ext cx="1365600" cy="1181404"/>
        </a:xfrm>
        <a:prstGeom prst="hexagon">
          <a:avLst>
            <a:gd name="adj" fmla="val 2857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Role of teacher and learner</a:t>
          </a:r>
        </a:p>
      </dsp:txBody>
      <dsp:txXfrm>
        <a:off x="3846830" y="2350923"/>
        <a:ext cx="912982" cy="789836"/>
      </dsp:txXfrm>
    </dsp:sp>
    <dsp:sp modelId="{227B3ED3-D6BF-4217-9AA8-E33D7CF45212}">
      <dsp:nvSpPr>
        <dsp:cNvPr id="0" name=""/>
        <dsp:cNvSpPr/>
      </dsp:nvSpPr>
      <dsp:spPr>
        <a:xfrm>
          <a:off x="2217708" y="2896006"/>
          <a:ext cx="628726" cy="541731"/>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093A5A-145B-4691-A897-4D34F439E4D6}">
      <dsp:nvSpPr>
        <dsp:cNvPr id="0" name=""/>
        <dsp:cNvSpPr/>
      </dsp:nvSpPr>
      <dsp:spPr>
        <a:xfrm>
          <a:off x="1175787" y="663846"/>
          <a:ext cx="1365600" cy="1181404"/>
        </a:xfrm>
        <a:prstGeom prst="hexagon">
          <a:avLst>
            <a:gd name="adj" fmla="val 2857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Resources &amp; infrastructure</a:t>
          </a:r>
        </a:p>
      </dsp:txBody>
      <dsp:txXfrm>
        <a:off x="1402096" y="859630"/>
        <a:ext cx="912982" cy="789836"/>
      </dsp:txXfrm>
    </dsp:sp>
    <dsp:sp modelId="{F2BAFD70-9352-43FD-B305-34D632C29FDB}">
      <dsp:nvSpPr>
        <dsp:cNvPr id="0" name=""/>
        <dsp:cNvSpPr/>
      </dsp:nvSpPr>
      <dsp:spPr>
        <a:xfrm>
          <a:off x="1471919" y="1883664"/>
          <a:ext cx="628726" cy="541731"/>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564D5B-3504-461A-8A34-97FE0516F92C}">
      <dsp:nvSpPr>
        <dsp:cNvPr id="0" name=""/>
        <dsp:cNvSpPr/>
      </dsp:nvSpPr>
      <dsp:spPr>
        <a:xfrm>
          <a:off x="1109878" y="2155952"/>
          <a:ext cx="1365600" cy="1181404"/>
        </a:xfrm>
        <a:prstGeom prst="hexagon">
          <a:avLst>
            <a:gd name="adj" fmla="val 2857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Choice &amp; organisation of content</a:t>
          </a:r>
        </a:p>
      </dsp:txBody>
      <dsp:txXfrm>
        <a:off x="1336187" y="2351736"/>
        <a:ext cx="912982" cy="789836"/>
      </dsp:txXfrm>
    </dsp:sp>
    <dsp:sp modelId="{E47F3459-3154-41E0-BC65-673DBA88AD53}">
      <dsp:nvSpPr>
        <dsp:cNvPr id="0" name=""/>
        <dsp:cNvSpPr/>
      </dsp:nvSpPr>
      <dsp:spPr>
        <a:xfrm>
          <a:off x="2399933" y="2882595"/>
          <a:ext cx="1365600" cy="1181404"/>
        </a:xfrm>
        <a:prstGeom prst="hexagon">
          <a:avLst>
            <a:gd name="adj" fmla="val 2857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Purpose and methods of assessment</a:t>
          </a:r>
        </a:p>
      </dsp:txBody>
      <dsp:txXfrm>
        <a:off x="2626242" y="3078379"/>
        <a:ext cx="912982" cy="789836"/>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43D5BE-ABD8-2846-B00F-4B36BB44E418}"/>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59016AB-D67A-AF45-BC19-BDC4E0739C38}"/>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E24B44A5-8FDD-114E-B374-3C4A948A9166}" type="datetimeFigureOut">
              <a:rPr lang="en-US" smtClean="0"/>
              <a:t>11/22/2022</a:t>
            </a:fld>
            <a:endParaRPr lang="en-US"/>
          </a:p>
        </p:txBody>
      </p:sp>
      <p:sp>
        <p:nvSpPr>
          <p:cNvPr id="4" name="Footer Placeholder 3">
            <a:extLst>
              <a:ext uri="{FF2B5EF4-FFF2-40B4-BE49-F238E27FC236}">
                <a16:creationId xmlns:a16="http://schemas.microsoft.com/office/drawing/2014/main" id="{F2DC26EB-F469-5C43-BC87-BE24FF9CF464}"/>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r>
              <a:rPr lang="en-US" dirty="0"/>
              <a:t>Slide Prepared by Rayya </a:t>
            </a:r>
            <a:r>
              <a:rPr lang="en-US" dirty="0" err="1"/>
              <a:t>Ghul</a:t>
            </a:r>
            <a:r>
              <a:rPr lang="en-US" dirty="0"/>
              <a:t>, University of Edinburgh</a:t>
            </a:r>
          </a:p>
        </p:txBody>
      </p:sp>
      <p:sp>
        <p:nvSpPr>
          <p:cNvPr id="5" name="Slide Number Placeholder 4">
            <a:extLst>
              <a:ext uri="{FF2B5EF4-FFF2-40B4-BE49-F238E27FC236}">
                <a16:creationId xmlns:a16="http://schemas.microsoft.com/office/drawing/2014/main" id="{C5B5EB79-47B6-A742-833D-28914B363F2C}"/>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r>
              <a:rPr lang="en-US" dirty="0"/>
              <a:t>Please do not remove attribution</a:t>
            </a:r>
          </a:p>
        </p:txBody>
      </p:sp>
    </p:spTree>
    <p:extLst>
      <p:ext uri="{BB962C8B-B14F-4D97-AF65-F5344CB8AC3E}">
        <p14:creationId xmlns:p14="http://schemas.microsoft.com/office/powerpoint/2010/main" val="301565404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5T13:14:36.467"/>
    </inkml:context>
    <inkml:brush xml:id="br0">
      <inkml:brushProperty name="width" value="0.05" units="cm"/>
      <inkml:brushProperty name="height" value="0.05" units="cm"/>
      <inkml:brushProperty name="color" value="#004F8B"/>
    </inkml:brush>
  </inkml:definitions>
  <inkml:trace contextRef="#ctx0" brushRef="#br0">1 96 24575,'58'78'0,"-1"0"0,-14-24 0,-3 0 0,9 12 0,-5-11 0,20 10 0,-19-20 0,20 18 0,-30-32 0,14 13 0,-15-16 0,13 10 0,-19-20 0,-6 0 0,4 0 0,-3 0 0,4 0 0,6-4 0,-4 0 0,4-1 0,-6-3 0,6 4 0,-4-1 0,4-2 0,0 2 0,-4-4 0,9 1 0,-4 0 0,6 0 0,-6-1 0,5-3 0,-5 2 0,6-7 0,0 8 0,-1-3 0,-4-1 0,3 4 0,-4-8 0,12 3 0,-4 1 0,17-4 0,-21 3 0,19-4 0,-8 0 0,7 0 0,5 0 0,0 0 0,-6 0 0,6 0 0,0 0 0,-6-4 0,6-2 0,-7-5 0,-7 0 0,6-4 0,-6 3 0,1-8 0,4 8 0,-10-7 0,10 3 0,-11-4 0,7-7 0,-2 5 0,-2-9 0,9 4 0,-10 0 0,4-4 0,2-2 0,19-16 0,-12 7 0,16-5 0,-29 20 0,9-4 0,-9 4 0,9-5 0,6-8 0,-13 12 0,32-20 0,-24 19 0,27-14 0,-24 15 0,10-5 0,-9 9 0,12-9 0,-19 13 0,1 0 0,27-12 0,-27 12 0,-1 2 0,12 0 0,30-3 0,-31 8 0,24-3 0,-31 10 0,7 2 0,-6 4 0,6 0 0,-7 0 0,-1 0 0,-5 0 0,4 0 0,-10 0 0,-2 4 0,-2 1 0,-9 8 0,4 2 0,7 7 0,-4-2 0,5 3 0,-7 1 0,-1-4 0,-2 9 0,3-4 0,2 6 0,-6-6 0,5 5 0,-6-6 0,1 6 0,0 0 0,0 0 0,1 6 0,-1-5 0,1 5 0,-1-6 0,0 0 0,-6-2 0,5 2 0,-4-1 0,3-4 0,2 3 0,-2-8 0,1 8 0,-1-8 0,0 3 0,0-5 0,-1 1 0,-4-5 0,3 3 0,-3-8 0,4 9 0,0-8 0,-4 3 0,3-4 0,-8-1 0,8 1 0,-3 0 0,4 0 0,-4 0 0,15 4 0,-12-3 0,13-1 0,-11-1 0,-1-7 0,0 3 0,6-4 0,-4 0 0,4 0 0,-6 0 0,6 0 0,-4 0 0,4 0 0,-6 0 0,1 0 0,4 0 0,-3 0 0,4 0 0,0 0 0,-4 0 0,9 0 0,-9 0 0,16 0 0,-15 0 0,10-4 0,-13-1 0,1-4 0,-1-1 0,0 1 0,1 0 0,-1 0 0,0-1 0,1 1 0,5 0 0,-5-1 0,11 0 0,-10 1 0,9-1 0,2 0 0,2 0 0,4-1 0,-6 1 0,12-4 0,-10 3 0,10-3 0,-12 4 0,0 0 0,0 0 0,0 0 0,-1 0 0,1 4 0,0-3 0,0 8 0,0-8 0,-1 8 0,1-3 0,0 4 0,0 0 0,0 0 0,-1 0 0,-4 0 0,3 0 0,-4 0 0,6 0 0,-6 0 0,-1 0 0,12 8 0,-13-2 0,13 8 0,-22-5 0,3 0 0,-8-1 0,8 5 0,-8-3 0,3 2 0,-4 0 0,4-2 0,-3 2 0,4 1 0,-10-5 0,4 8 0,-4-7 0,5 7 0,0-3 0,-1 0 0,-3 2 0,3-2 0,-3 4 0,4-1 0,-1 1 0,8 3 0,0-1 0,1-2 0,-4-1 0,1-6 0,-5 2 0,10-3 0,-10-1 0,10 1 0,-10-1 0,5-3 0,-1-1 0,-3-4 0,3 0 0,-4 0 0,0 0 0,-1 0 0,1 0 0,4 0 0,-3 0 0,4 0 0,-6 0 0,8-4 0,-5 0 0,5-5 0,-7 1 0,-1-1 0,6 1 0,-4-1 0,8 0 0,-4 0 0,1 0 0,3 0 0,-3 0 0,4 0 0,6-1 0,-4-3 0,4 2 0,-6-2 0,0 4 0,1 0 0,-1-1 0,8-3 0,-6 3 0,1-2 0,-4 2 0,-8 6 0,4-4 0,-6 3 0,1-3 0,-5 3 0,4-3 0,-3 4 0,3-5 0,1 1 0,-4 0 0,2-1 0,-2 1 0,8 0 0,-3-5 0,3 4 0,1-4 0,-4 1 0,8 2 0,4-10 0,-1 9 0,6-10 0,-12 11 0,3-3 0,-4 4 0,6 0 0,-6 0 0,4 4 0,-8-3 0,8 7 0,-3-7 0,0 7 0,3-7 0,-4 7 0,1-3 0,3 0 0,-3 3 0,4-3 0,-4 4 0,3 0 0,-8 0 0,15 0 0,-13 0 0,9 0 0,-12 0 0,-1 0 0,1 0 0,-5 0 0,4 0 0,-7 0 0,6 0 0,-6 0 0,6 0 0,-6 0 0,7 0 0,-8 0 0,8 0 0,-4 0 0,5 4 0,-4-4 0,2 8 0,-6-4 0,6 1 0,1 1 0,-2-1 0,1-1 0,-8 2 0,1-5 0,-1 3 0,1-4 0,-1 0 0,1 3 0,-1-2 0,1 2 0,-1-3 0,-3 3 0,-1 1 0,-3 3 0,0 0 0,0 0 0,0 0 0,0 0 0,9-4 0,5 4 0,10-6 0,6 7 0,-2-7 0,5 3 0,-10-4 0,-3 0 0,-4 0 0,-3 0 0,-1 0 0,4 0 0,-8 0 0,4 0 0,-1 0 0,-2 0 0,7 0 0,-8 0 0,8 0 0,-8 0 0,8 0 0,1 0 0,1 0 0,3 0 0,-4 0 0,0 0 0,4 0 0,-3 0 0,3 0 0,1 0 0,-4 0 0,15 0 0,-13 0 0,13 0 0,-15 0 0,9 0 0,-10 0 0,10 0 0,-10 0 0,5 0 0,-1 0 0,-3 0 0,8 0 0,-8-4 0,8 3 0,-3-3 0,-1 4 0,5 0 0,-5 0 0,6 0 0,-1-4 0,6 3 0,-4-3 0,9 0 0,-9 3 0,27-4 0,-23 1 0,23 3 0,-22-3 0,1 0 0,3 3 0,-4-8 0,6 8 0,-5-8 0,3 8 0,-4-7 0,6 7 0,0-8 0,0 3 0,-1-4 0,-4 1 0,3 3 0,-4-2 0,6 2 0,0-4 0,12-4 0,-9 7 0,3-6 0,-13 8 0,-5-4 0,-1 0 0,0 0 0,1-1 0,-6-2 0,4 2 0,-8-2 0,8 2 0,-8 2 0,4-1 0,-6 1 0,1-1 0,0-3 0,-1 3 0,1-3 0,-4 3 0,2 1 0,-2 0 0,7-4 0,-3 3 0,-1-3 0,0 4 0,-4 4 0,5-4 0,0 4 0,-1-5 0,1 1 0,0-1 0,4 0 0,-3 1 0,3-1 0,1 0 0,0 5 0,1-4 0,3 7 0,-3-7 0,16 3 0,-8 0 0,8 1 0,-12 4 0,1 0 0,-1 0 0,6 0 0,-4 0 0,9 0 0,-9 0 0,9 0 0,-9 0 0,10 0 0,-5 0 0,0 0 0,5 0 0,-5 0 0,0 0 0,4 0 0,-3 0 0,-1 0 0,4 0 0,-9 0 0,10 0 0,7 4 0,-3-3 0,9 8 0,-12-8 0,-6 3 0,4 1 0,-3-4 0,4 3 0,1-4 0,0 0 0,0 0 0,0 0 0,-1 0 0,1 0 0,0 0 0,0 5 0,0-4 0,-1 3 0,1-4 0,0 0 0,0 0 0,0 0 0,-1 0 0,-4 4 0,21-3 0,-17 3 0,18 1 0,-17-4 0,-1 3 0,1 1 0,0-4 0,-6 3 0,5 1 0,-5-4 0,6 7 0,-6-2 0,4-1 0,-3 4 0,-1-4 0,-1 0 0,0 4 0,-5-4 0,5 4 0,-5-4 0,-6 3 0,4-7 0,-8 6 0,8-6 0,4 7 0,-5-4 0,4 5 0,-8-5 0,-3 4 0,3-4 0,1 5 0,-4-1 0,3 1 0,-4-1 0,4 5 0,-3-3 0,3 6 0,-4-7 0,4 8 0,-3-4 0,4 0 0,-6 3 0,1-7 0,0 7 0,-1-7 0,6 4 0,-8-5 0,6 0 0,0 4 0,-2-6 0,6 1 0,-11-4 0,3-2 0,-4 3 0,5-4 0,4 0 0,-3 0 0,4 0 0,-1 0 0,-3 0 0,3 0 0,1 0 0,0 0 0,1 0 0,3 0 0,-8 0 0,8 0 0,-8 0 0,3 0 0,1 0 0,-4 0 0,8 0 0,-8 0 0,8 0 0,-8 0 0,8 0 0,-8 0 0,3 0 0,1 0 0,-5 0 0,5 0 0,-1 0 0,-3 0 0,3 0 0,-4 0 0,0 0 0,-1 0 0,6 0 0,-4 0 0,3-4 0,-4 3 0,7-10 0,-6 5 0,6-2 0,-7 0 0,0 4 0,4-5 0,-3 4 0,3-3 0,-4 7 0,0-6 0,-1 2 0,1 0 0,-1-2 0,1 2 0,0-3 0,-1-1 0,-3 1 0,3 0 0,-8 0 0,8 0 0,0-7 0,-3 5 0,2-5 0,-3 7 0,-4 0 0,4 0 0,-1-4 0,-2 4 0,2-4 0,1 0 0,-3 4 0,6-4 0,-2 0 0,-1 3 0,4-3 0,-3 0 0,3 3 0,1-4 0,0 5 0,-1-1 0,1-3 0,-1 3 0,1-3 0,0 3 0,12-3 0,-10 2 0,15-2 0,-16 3 0,8 0 0,-3 4 0,-1-3 0,4 3 0,-3 0 0,4-3 0,-4 7 0,3-3 0,-3 4 0,4 0 0,0 0 0,1 0 0,-6 0 0,5 0 0,-5 0 0,1 0 0,0 0 0,5 4 0,-2-2 0,6 6 0,-4-7 0,-1 7 0,1-7 0,-6 3 0,4 0 0,-3-3 0,4 7 0,1-7 0,-1 7 0,0-2 0,1 3 0,-1-4 0,1 3 0,-6-3 0,4 4 0,-3-1 0,0 1 0,3 0 0,-8 0 0,15 3 0,-13-2 0,9 2 0,-13-4 0,1 1 0,-4 3 0,3-3 0,-3 3 0,-1-4 0,4 0 0,-4 0 0,5-3 0,0 2 0,-1-2 0,1-1 0,4 4 0,2-7 0,4 7 0,1-7 0,-1 7 0,6-7 0,-4 4 0,4-5 0,0 4 0,-5-3 0,5 3 0,-5-4 0,-1 0 0,0 0 0,1 0 0,-1 0 0,0 0 0,-4 0 0,3 0 0,-3 0 0,10 0 0,-4 0 0,3 0 0,-4 0 0,5 0 0,13 0 0,-3 0 0,3 0 0,-7 0 0,-10 0 0,9 0 0,-9 0 0,9 0 0,-9 0 0,9 0 0,-9 0 0,4-4 0,0-1 0,-4 0 0,4-4 0,-6 4 0,0-4 0,1-1 0,-1 1 0,6 0 0,8-5 0,-5 8 0,3-7 0,-11 8 0,-1 0 0,-4-3 0,3 7 0,-4-7 0,1 7 0,3-7 0,-3 7 0,-1-7 0,0 7 0,-1-6 0,-3 6 0,4-7 0,-1 7 0,-3-3 0,8 0 0,-3 3 0,-1-7 0,10 7 0,4-3 0,5 4 0,6 0 0,-7 0 0,-6 0 0,11 0 0,-10 0 0,12 0 0,-8 0 0,1 0 0,0 0 0,-6 0 0,4 5 0,-9 0 0,4 4 0,0 1 0,-4-1 0,-1 0 0,-2 0 0,-8 0 0,3-4 0,1 2 0,-4-2 0,3 4 0,3 3 0,-6-7 0,6 6 0,-11-6 0,3-1 0,-4 3 0,5-6 0,-5 6 0,4-6 0,-7 6 0,6-7 0,-6 7 0,6-6 0,-6 6 0,7-6 0,-8 5 0,4-5 0,-1 6 0,-2-6 0,7 6 0,-8-6 0,4 6 0,-1-6 0,-2 6 0,2-3 0,1 0 0,-4 3 0,4-6 0,-4 6 0,-1-7 0,1 7 0,-1-3 0,1 0 0,3 0 0,-2-1 0,2-2 0,-3 6 0,-1-7 0,1 7 0,0-6 0,-1 2 0,0-3 0,1 0 0,-4 3 0,2-2 0,-5 5 0,2-1 0,-3 2 0,0 0 0,0 0 0,3-3 0,1-1 0,3-6 0,39-13 0,-25 5 0,35-9 0,-38 11 0,8 0 0,-8 1 0,3-1 0,0 0 0,-3-3 0,4 2 0,-1-2 0,-3 3 0,3 0 0,1 0 0,-4 5 0,8-5 0,-8 5 0,8-5 0,-8 4 0,8-3 0,-8 3 0,3 0 0,-4-3 0,-5 7 0,0-2 0,-5-1 0,-2 3 0,-2-2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5T13:15:49.426"/>
    </inkml:context>
    <inkml:brush xml:id="br0">
      <inkml:brushProperty name="width" value="0.3" units="cm"/>
      <inkml:brushProperty name="height" value="0.6" units="cm"/>
      <inkml:brushProperty name="color" value="#A9D8FF"/>
      <inkml:brushProperty name="tip" value="rectangle"/>
      <inkml:brushProperty name="rasterOp" value="maskPen"/>
    </inkml:brush>
  </inkml:definitions>
  <inkml:trace contextRef="#ctx0" brushRef="#br0">0 0 16383,'0'0'0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54446C88-6147-C349-834D-166106BA3690}" type="datetimeFigureOut">
              <a:rPr lang="en-US" smtClean="0"/>
              <a:t>11/22/2022</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8F75E98D-876E-D941-A5DF-A978E3C006D4}" type="slidenum">
              <a:rPr lang="en-US" smtClean="0"/>
              <a:t>‹#›</a:t>
            </a:fld>
            <a:endParaRPr lang="en-US"/>
          </a:p>
        </p:txBody>
      </p:sp>
    </p:spTree>
    <p:extLst>
      <p:ext uri="{BB962C8B-B14F-4D97-AF65-F5344CB8AC3E}">
        <p14:creationId xmlns:p14="http://schemas.microsoft.com/office/powerpoint/2010/main" val="3135872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slides are being made available to members of the Higher Education community to facilitate work to decolonize the curriculum</a:t>
            </a:r>
          </a:p>
          <a:p>
            <a:endParaRPr lang="en-US" dirty="0"/>
          </a:p>
          <a:p>
            <a:r>
              <a:rPr lang="en-US" dirty="0"/>
              <a:t>The slides and the workshop instructions were prepared by Rayya Ghul, Institute for Academic Development, University of Edinburgh.</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br>
              <a:rPr lang="en-GB" dirty="0"/>
            </a:br>
            <a:r>
              <a:rPr lang="en-GB" sz="1200" b="0" i="0" kern="1200" dirty="0">
                <a:solidFill>
                  <a:schemeClr val="tx1"/>
                </a:solidFill>
                <a:effectLst/>
                <a:latin typeface="+mn-lt"/>
                <a:ea typeface="+mn-ea"/>
                <a:cs typeface="+mn-cs"/>
              </a:rPr>
              <a:t>Decolonising the Curriculum workshop by Rayya Ghul, University of Edinburgh is licensed under a </a:t>
            </a:r>
            <a:r>
              <a:rPr lang="en-GB" sz="1200" b="0" i="0" u="none" strike="noStrike" kern="1200" dirty="0">
                <a:solidFill>
                  <a:schemeClr val="tx1"/>
                </a:solidFill>
                <a:effectLst/>
                <a:latin typeface="+mn-lt"/>
                <a:ea typeface="+mn-ea"/>
                <a:cs typeface="+mn-cs"/>
                <a:hlinkClick r:id="rId3"/>
              </a:rPr>
              <a:t>Creative Commons Attribution-NonCommercial-ShareAlike 4.0 International License</a:t>
            </a:r>
            <a:r>
              <a:rPr lang="en-GB" sz="1200" b="0" i="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8F75E98D-876E-D941-A5DF-A978E3C006D4}" type="slidenum">
              <a:rPr lang="en-US" smtClean="0"/>
              <a:t>8</a:t>
            </a:fld>
            <a:endParaRPr lang="en-US"/>
          </a:p>
        </p:txBody>
      </p:sp>
    </p:spTree>
    <p:extLst>
      <p:ext uri="{BB962C8B-B14F-4D97-AF65-F5344CB8AC3E}">
        <p14:creationId xmlns:p14="http://schemas.microsoft.com/office/powerpoint/2010/main" val="3197596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bit more about knowledge hierarchies.</a:t>
            </a:r>
          </a:p>
          <a:p>
            <a:endParaRPr lang="en-US" dirty="0"/>
          </a:p>
          <a:p>
            <a:r>
              <a:rPr lang="en-US" dirty="0"/>
              <a:t>Get people to reflect on what knowledge we are missing.  Management of land and resources for example. </a:t>
            </a:r>
          </a:p>
        </p:txBody>
      </p:sp>
      <p:sp>
        <p:nvSpPr>
          <p:cNvPr id="4" name="Slide Number Placeholder 3"/>
          <p:cNvSpPr>
            <a:spLocks noGrp="1"/>
          </p:cNvSpPr>
          <p:nvPr>
            <p:ph type="sldNum" sz="quarter" idx="5"/>
          </p:nvPr>
        </p:nvSpPr>
        <p:spPr/>
        <p:txBody>
          <a:bodyPr/>
          <a:lstStyle/>
          <a:p>
            <a:fld id="{8F75E98D-876E-D941-A5DF-A978E3C006D4}" type="slidenum">
              <a:rPr lang="en-US" smtClean="0"/>
              <a:t>17</a:t>
            </a:fld>
            <a:endParaRPr lang="en-US"/>
          </a:p>
        </p:txBody>
      </p:sp>
    </p:spTree>
    <p:extLst>
      <p:ext uri="{BB962C8B-B14F-4D97-AF65-F5344CB8AC3E}">
        <p14:creationId xmlns:p14="http://schemas.microsoft.com/office/powerpoint/2010/main" val="3075858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 to the Scottish Enhancement theme collaborative cluster</a:t>
            </a:r>
          </a:p>
        </p:txBody>
      </p:sp>
      <p:sp>
        <p:nvSpPr>
          <p:cNvPr id="4" name="Slide Number Placeholder 3"/>
          <p:cNvSpPr>
            <a:spLocks noGrp="1"/>
          </p:cNvSpPr>
          <p:nvPr>
            <p:ph type="sldNum" sz="quarter" idx="5"/>
          </p:nvPr>
        </p:nvSpPr>
        <p:spPr/>
        <p:txBody>
          <a:bodyPr/>
          <a:lstStyle/>
          <a:p>
            <a:fld id="{8F75E98D-876E-D941-A5DF-A978E3C006D4}" type="slidenum">
              <a:rPr lang="en-US" smtClean="0"/>
              <a:t>18</a:t>
            </a:fld>
            <a:endParaRPr lang="en-US"/>
          </a:p>
        </p:txBody>
      </p:sp>
    </p:spTree>
    <p:extLst>
      <p:ext uri="{BB962C8B-B14F-4D97-AF65-F5344CB8AC3E}">
        <p14:creationId xmlns:p14="http://schemas.microsoft.com/office/powerpoint/2010/main" val="3295964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 to </a:t>
            </a:r>
            <a:r>
              <a:rPr lang="en-US" dirty="0" err="1"/>
              <a:t>UoE</a:t>
            </a:r>
            <a:r>
              <a:rPr lang="en-US" dirty="0"/>
              <a:t> </a:t>
            </a:r>
            <a:r>
              <a:rPr lang="en-US" dirty="0" err="1"/>
              <a:t>Decolonising</a:t>
            </a:r>
            <a:r>
              <a:rPr lang="en-US" dirty="0"/>
              <a:t> the Curriculum Hub.  Currently only accessible to </a:t>
            </a:r>
            <a:r>
              <a:rPr lang="en-US" dirty="0" err="1"/>
              <a:t>UoE</a:t>
            </a:r>
            <a:r>
              <a:rPr lang="en-US" dirty="0"/>
              <a:t> members.  You could insert your own local resources or point to available ones </a:t>
            </a:r>
          </a:p>
        </p:txBody>
      </p:sp>
      <p:sp>
        <p:nvSpPr>
          <p:cNvPr id="4" name="Slide Number Placeholder 3"/>
          <p:cNvSpPr>
            <a:spLocks noGrp="1"/>
          </p:cNvSpPr>
          <p:nvPr>
            <p:ph type="sldNum" sz="quarter" idx="5"/>
          </p:nvPr>
        </p:nvSpPr>
        <p:spPr/>
        <p:txBody>
          <a:bodyPr/>
          <a:lstStyle/>
          <a:p>
            <a:fld id="{8F75E98D-876E-D941-A5DF-A978E3C006D4}" type="slidenum">
              <a:rPr lang="en-US" smtClean="0"/>
              <a:t>19</a:t>
            </a:fld>
            <a:endParaRPr lang="en-US"/>
          </a:p>
        </p:txBody>
      </p:sp>
    </p:spTree>
    <p:extLst>
      <p:ext uri="{BB962C8B-B14F-4D97-AF65-F5344CB8AC3E}">
        <p14:creationId xmlns:p14="http://schemas.microsoft.com/office/powerpoint/2010/main" val="1218239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think this is important to stress.</a:t>
            </a:r>
          </a:p>
        </p:txBody>
      </p:sp>
      <p:sp>
        <p:nvSpPr>
          <p:cNvPr id="4" name="Slide Number Placeholder 3"/>
          <p:cNvSpPr>
            <a:spLocks noGrp="1"/>
          </p:cNvSpPr>
          <p:nvPr>
            <p:ph type="sldNum" sz="quarter" idx="5"/>
          </p:nvPr>
        </p:nvSpPr>
        <p:spPr/>
        <p:txBody>
          <a:bodyPr/>
          <a:lstStyle/>
          <a:p>
            <a:fld id="{8F75E98D-876E-D941-A5DF-A978E3C006D4}" type="slidenum">
              <a:rPr lang="en-US" smtClean="0"/>
              <a:t>20</a:t>
            </a:fld>
            <a:endParaRPr lang="en-US"/>
          </a:p>
        </p:txBody>
      </p:sp>
    </p:spTree>
    <p:extLst>
      <p:ext uri="{BB962C8B-B14F-4D97-AF65-F5344CB8AC3E}">
        <p14:creationId xmlns:p14="http://schemas.microsoft.com/office/powerpoint/2010/main" val="820483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time, this is a tool for course teams to look at against their curriculum and find somewhere that could be a good place to start with decolonizing.</a:t>
            </a:r>
          </a:p>
          <a:p>
            <a:endParaRPr lang="en-US" dirty="0"/>
          </a:p>
          <a:p>
            <a:r>
              <a:rPr lang="en-US" dirty="0"/>
              <a:t>This is useful to help people to see where the possibilities are, beyond things like </a:t>
            </a:r>
            <a:r>
              <a:rPr lang="en-US"/>
              <a:t>reading lists.</a:t>
            </a:r>
          </a:p>
        </p:txBody>
      </p:sp>
      <p:sp>
        <p:nvSpPr>
          <p:cNvPr id="4" name="Slide Number Placeholder 3"/>
          <p:cNvSpPr>
            <a:spLocks noGrp="1"/>
          </p:cNvSpPr>
          <p:nvPr>
            <p:ph type="sldNum" sz="quarter" idx="5"/>
          </p:nvPr>
        </p:nvSpPr>
        <p:spPr/>
        <p:txBody>
          <a:bodyPr/>
          <a:lstStyle/>
          <a:p>
            <a:fld id="{8F75E98D-876E-D941-A5DF-A978E3C006D4}" type="slidenum">
              <a:rPr lang="en-US" smtClean="0"/>
              <a:t>21</a:t>
            </a:fld>
            <a:endParaRPr lang="en-US"/>
          </a:p>
        </p:txBody>
      </p:sp>
    </p:spTree>
    <p:extLst>
      <p:ext uri="{BB962C8B-B14F-4D97-AF65-F5344CB8AC3E}">
        <p14:creationId xmlns:p14="http://schemas.microsoft.com/office/powerpoint/2010/main" val="4130470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starting on ‘decolonizing’ it’s important to understand what it is that we are decolonizing.  It’s therefore useful to start by introducing the notion of coloniality – the ripples from the past that still affect us today.  There are two main forms of colonization:  Settler and Extractive.  The former is where people went, predominantly from Europe and settled apparently ‘empty’ lands.  The Americas, Australia and parts of Africa are the most obvious.  Extractive colonization is characterized by the claiming of land for the purposes of extracting resources and sending them back to the metropole (the originating country of the </a:t>
            </a:r>
            <a:r>
              <a:rPr lang="en-US" dirty="0" err="1"/>
              <a:t>coloniser</a:t>
            </a:r>
            <a:r>
              <a:rPr lang="en-US" dirty="0"/>
              <a:t>).  Alongside this we have religious missionaries and the notion of ‘civilizing’ the people viewed as more ‘primitive’.  This is a very simplified definition, the important thing is that these practices were built on a set of assumptions about land, who was or wasn’t human, what was ‘civilized’, etc.  These are forms of knowledge and this is what persists and permeates our HE institutions, as well as more generally in society.</a:t>
            </a:r>
          </a:p>
          <a:p>
            <a:endParaRPr lang="en-US" dirty="0"/>
          </a:p>
          <a:p>
            <a:r>
              <a:rPr lang="en-US" dirty="0"/>
              <a:t>Get participants to think about how their disciplines might have been implicated in different forms of colonization.  The Sciences contributed to a lot of the extractive processes like mining and fossil fuel extraction etc. as well as agricultural – growing nicotine, cotton etc. Travelling ‘scholars’ who were writing back about the ‘natives’, savages’, ‘barbarians’ etc. – become viewed as ‘experts’.  Artists impressions, cartographers, </a:t>
            </a:r>
          </a:p>
        </p:txBody>
      </p:sp>
      <p:sp>
        <p:nvSpPr>
          <p:cNvPr id="4" name="Slide Number Placeholder 3"/>
          <p:cNvSpPr>
            <a:spLocks noGrp="1"/>
          </p:cNvSpPr>
          <p:nvPr>
            <p:ph type="sldNum" sz="quarter" idx="5"/>
          </p:nvPr>
        </p:nvSpPr>
        <p:spPr/>
        <p:txBody>
          <a:bodyPr/>
          <a:lstStyle/>
          <a:p>
            <a:fld id="{8F75E98D-876E-D941-A5DF-A978E3C006D4}" type="slidenum">
              <a:rPr lang="en-US" smtClean="0"/>
              <a:t>9</a:t>
            </a:fld>
            <a:endParaRPr lang="en-US"/>
          </a:p>
        </p:txBody>
      </p:sp>
    </p:spTree>
    <p:extLst>
      <p:ext uri="{BB962C8B-B14F-4D97-AF65-F5344CB8AC3E}">
        <p14:creationId xmlns:p14="http://schemas.microsoft.com/office/powerpoint/2010/main" val="3933065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start the workshop, place participants in groups of at least two people, maximum five.  Ideally, around tables or in breakout rooms if running the workshop online.</a:t>
            </a:r>
          </a:p>
          <a:p>
            <a:endParaRPr lang="en-US" dirty="0"/>
          </a:p>
          <a:p>
            <a:r>
              <a:rPr lang="en-US" dirty="0"/>
              <a:t>after introducing yourself, show this first slide and give participants 5-10 minutes to discuss the questions.</a:t>
            </a:r>
          </a:p>
          <a:p>
            <a:endParaRPr lang="en-US" dirty="0"/>
          </a:p>
          <a:p>
            <a:r>
              <a:rPr lang="en-US" dirty="0"/>
              <a:t>You may need to remind participants what is meant by colonialism and the different forms of colonialism.  You might find the following pages useful if you want to feel more confident about this slide. It is useful to highlight different forms of colonialism, particularly extractive and settler, because it helps to understand what exactly one is ‘decolonizing’ </a:t>
            </a:r>
          </a:p>
          <a:p>
            <a:endParaRPr lang="en-US" dirty="0"/>
          </a:p>
          <a:p>
            <a:r>
              <a:rPr lang="en-US" dirty="0"/>
              <a:t>https://</a:t>
            </a:r>
            <a:r>
              <a:rPr lang="en-US" dirty="0" err="1"/>
              <a:t>www.thoughtco.com</a:t>
            </a:r>
            <a:r>
              <a:rPr lang="en-US" dirty="0"/>
              <a:t>/colonialism-definition-and-examples-5112779</a:t>
            </a:r>
          </a:p>
          <a:p>
            <a:endParaRPr lang="en-US" dirty="0"/>
          </a:p>
          <a:p>
            <a:r>
              <a:rPr lang="en-US" dirty="0"/>
              <a:t>https://</a:t>
            </a:r>
            <a:r>
              <a:rPr lang="en-US" dirty="0" err="1"/>
              <a:t>plato.stanford.edu</a:t>
            </a:r>
            <a:r>
              <a:rPr lang="en-US" dirty="0"/>
              <a:t>/entries/colonialism/</a:t>
            </a:r>
          </a:p>
          <a:p>
            <a:endParaRPr lang="en-US" dirty="0"/>
          </a:p>
          <a:p>
            <a:r>
              <a:rPr lang="en-US" dirty="0"/>
              <a:t>Invite participants to feed back their conversations.  It is possible that participants belong to a colonizing country (e.g. UK, France, Portugal) or to a post-colonized country (e.g. African countries, Indian subcontinent),  or a settled colonized country (e.g. the USA, Canada, Australia, S Africa).  Issues for post-colonized countries include extraction of resources, slavery, erasure of local culture and territorial boundaries.  Issues for settled countries include theft of land and treatment of indigenous people.  This is obviously not exhaustive, but in guiding discussion, it is useful to pick up on these kinds of issues to make links to present concerns.</a:t>
            </a:r>
          </a:p>
          <a:p>
            <a:endParaRPr lang="en-US" dirty="0"/>
          </a:p>
          <a:p>
            <a:r>
              <a:rPr lang="en-US" dirty="0"/>
              <a:t>The ‘was it all bad?’ questions is a way of eliciting the kinds of attitude which some people hold that </a:t>
            </a:r>
            <a:r>
              <a:rPr lang="en-US" dirty="0" err="1"/>
              <a:t>colonisers</a:t>
            </a:r>
            <a:r>
              <a:rPr lang="en-US" dirty="0"/>
              <a:t> brought knowledge, skills, social structures to ‘primitive’ people.  I would resist criticizing these views, but instead pointing out that while there may have been benefits, they were not presented as an exchange between equals and were accompanied by attitudes of superiority of culture and race.  There was no mutual exchange.  This is usually enough to get people thinking, without risking shaming them publicly.</a:t>
            </a:r>
          </a:p>
          <a:p>
            <a:endParaRPr lang="en-US" dirty="0"/>
          </a:p>
          <a:p>
            <a:r>
              <a:rPr lang="en-US" dirty="0"/>
              <a:t>It is not all about race – the colonial mindset of superiority and entitlement to the resources of others in unfair exchange have wide-ranging effects on women, disabled people, LGBTQ+ people etc. as religious and cultural mores from the colonizing countries were imposed.  Something to reflect on is that there is no part of Africa which has developed without some experience of colonialism.  (this is what the Marvel movie, Black Panther explored, imagining an African country that had escaped colonization).</a:t>
            </a:r>
          </a:p>
          <a:p>
            <a:endParaRPr lang="en-US" dirty="0"/>
          </a:p>
        </p:txBody>
      </p:sp>
      <p:sp>
        <p:nvSpPr>
          <p:cNvPr id="4" name="Slide Number Placeholder 3"/>
          <p:cNvSpPr>
            <a:spLocks noGrp="1"/>
          </p:cNvSpPr>
          <p:nvPr>
            <p:ph type="sldNum" sz="quarter" idx="5"/>
          </p:nvPr>
        </p:nvSpPr>
        <p:spPr/>
        <p:txBody>
          <a:bodyPr/>
          <a:lstStyle/>
          <a:p>
            <a:fld id="{8F75E98D-876E-D941-A5DF-A978E3C006D4}" type="slidenum">
              <a:rPr lang="en-US" smtClean="0"/>
              <a:t>10</a:t>
            </a:fld>
            <a:endParaRPr lang="en-US"/>
          </a:p>
        </p:txBody>
      </p:sp>
    </p:spTree>
    <p:extLst>
      <p:ext uri="{BB962C8B-B14F-4D97-AF65-F5344CB8AC3E}">
        <p14:creationId xmlns:p14="http://schemas.microsoft.com/office/powerpoint/2010/main" val="1085482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Preparing yourself </a:t>
            </a:r>
          </a:p>
          <a:p>
            <a:endParaRPr lang="en-US" dirty="0"/>
          </a:p>
          <a:p>
            <a:endParaRPr lang="en-US" dirty="0"/>
          </a:p>
          <a:p>
            <a:r>
              <a:rPr lang="en-US" dirty="0"/>
              <a:t>This is the first of four slides which all have the same text, but represented differently.  You will spend around 15 minutes on each slide.  Split that into group discussion and feedback to the whole group as works for the size of your workshop.</a:t>
            </a:r>
          </a:p>
          <a:p>
            <a:endParaRPr lang="en-US" dirty="0"/>
          </a:p>
          <a:p>
            <a:r>
              <a:rPr lang="en-US" dirty="0"/>
              <a:t>This slide provides a very brief overview of Inclusivity, Anti-racist/phobic practice and </a:t>
            </a:r>
            <a:r>
              <a:rPr lang="en-US" dirty="0" err="1"/>
              <a:t>Decolonisation</a:t>
            </a:r>
            <a:r>
              <a:rPr lang="en-US" dirty="0"/>
              <a:t> as these are frequently discussed together and while there are overlaps (as you’ll see in the subsequent slides, it is also valuable to understand the differences and/or particular focus of each.</a:t>
            </a:r>
          </a:p>
          <a:p>
            <a:endParaRPr lang="en-US" dirty="0"/>
          </a:p>
          <a:p>
            <a:r>
              <a:rPr lang="en-US" dirty="0"/>
              <a:t>To </a:t>
            </a:r>
            <a:r>
              <a:rPr lang="en-US" dirty="0" err="1"/>
              <a:t>summarise</a:t>
            </a:r>
            <a:r>
              <a:rPr lang="en-US" dirty="0"/>
              <a:t>, </a:t>
            </a:r>
          </a:p>
          <a:p>
            <a:endParaRPr lang="en-US" dirty="0"/>
          </a:p>
          <a:p>
            <a:r>
              <a:rPr lang="en-US" dirty="0"/>
              <a:t>INCLUSIVITY (which incorporates, inclusion, diversity, equality and accessibility) is primarily about the ENVIRONMENT in which people interact/participate - not just physical, but the </a:t>
            </a:r>
            <a:r>
              <a:rPr lang="en-US" dirty="0" err="1"/>
              <a:t>behavioural</a:t>
            </a:r>
            <a:r>
              <a:rPr lang="en-US" dirty="0"/>
              <a:t>, emotional, attitudinal, cultural etc.</a:t>
            </a:r>
          </a:p>
          <a:p>
            <a:endParaRPr lang="en-US" dirty="0"/>
          </a:p>
          <a:p>
            <a:r>
              <a:rPr lang="en-US" dirty="0"/>
              <a:t>ANTI-RACIST/PHOBIC PRACTICE is a PERSONAL COMMITMENT rather than the </a:t>
            </a:r>
            <a:r>
              <a:rPr lang="en-US" dirty="0" err="1"/>
              <a:t>behaviours</a:t>
            </a:r>
            <a:r>
              <a:rPr lang="en-US" dirty="0"/>
              <a:t> themselves.  This is a really important distinction.  It’s a lifelong ongoing practice, not a set of techniques</a:t>
            </a:r>
          </a:p>
          <a:p>
            <a:endParaRPr lang="en-US" dirty="0"/>
          </a:p>
          <a:p>
            <a:r>
              <a:rPr lang="en-US" dirty="0"/>
              <a:t>DECOLONISATION – undoing the damaging legacies of colonialism. These relate to the different forms of colonialism and their legacies.</a:t>
            </a:r>
          </a:p>
        </p:txBody>
      </p:sp>
      <p:sp>
        <p:nvSpPr>
          <p:cNvPr id="4" name="Slide Number Placeholder 3"/>
          <p:cNvSpPr>
            <a:spLocks noGrp="1"/>
          </p:cNvSpPr>
          <p:nvPr>
            <p:ph type="sldNum" sz="quarter" idx="5"/>
          </p:nvPr>
        </p:nvSpPr>
        <p:spPr/>
        <p:txBody>
          <a:bodyPr/>
          <a:lstStyle/>
          <a:p>
            <a:fld id="{8F75E98D-876E-D941-A5DF-A978E3C006D4}" type="slidenum">
              <a:rPr lang="en-US" smtClean="0"/>
              <a:t>11</a:t>
            </a:fld>
            <a:endParaRPr lang="en-US"/>
          </a:p>
        </p:txBody>
      </p:sp>
    </p:spTree>
    <p:extLst>
      <p:ext uri="{BB962C8B-B14F-4D97-AF65-F5344CB8AC3E}">
        <p14:creationId xmlns:p14="http://schemas.microsoft.com/office/powerpoint/2010/main" val="2302404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discussing the previous slide, show the groups this slide (or print it out for each table)</a:t>
            </a:r>
          </a:p>
          <a:p>
            <a:endParaRPr lang="en-US" dirty="0"/>
          </a:p>
          <a:p>
            <a:r>
              <a:rPr lang="en-US" dirty="0"/>
              <a:t>This slide contains the same text, but presented in a different way; as an iceberg with Inclusivity as ‘what is visible’ and the other two below the surface.</a:t>
            </a:r>
          </a:p>
          <a:p>
            <a:endParaRPr lang="en-US" dirty="0"/>
          </a:p>
          <a:p>
            <a:r>
              <a:rPr lang="en-US" dirty="0"/>
              <a:t>The exercise is simply to continue the discussion but think about how this different portrayal adds to understanding.  Bring the groups back for a whole class discussion</a:t>
            </a:r>
          </a:p>
        </p:txBody>
      </p:sp>
      <p:sp>
        <p:nvSpPr>
          <p:cNvPr id="4" name="Slide Number Placeholder 3"/>
          <p:cNvSpPr>
            <a:spLocks noGrp="1"/>
          </p:cNvSpPr>
          <p:nvPr>
            <p:ph type="sldNum" sz="quarter" idx="5"/>
          </p:nvPr>
        </p:nvSpPr>
        <p:spPr/>
        <p:txBody>
          <a:bodyPr/>
          <a:lstStyle/>
          <a:p>
            <a:fld id="{8F75E98D-876E-D941-A5DF-A978E3C006D4}" type="slidenum">
              <a:rPr lang="en-US" smtClean="0"/>
              <a:t>12</a:t>
            </a:fld>
            <a:endParaRPr lang="en-US"/>
          </a:p>
        </p:txBody>
      </p:sp>
    </p:spTree>
    <p:extLst>
      <p:ext uri="{BB962C8B-B14F-4D97-AF65-F5344CB8AC3E}">
        <p14:creationId xmlns:p14="http://schemas.microsoft.com/office/powerpoint/2010/main" val="387866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discussing the previous slide, show the groups this slide (or print it out for each table)</a:t>
            </a:r>
          </a:p>
          <a:p>
            <a:endParaRPr lang="en-US" dirty="0"/>
          </a:p>
          <a:p>
            <a:r>
              <a:rPr lang="en-US" dirty="0"/>
              <a:t>This slide contains the same text, but presented in a different way; as a progressive set of stages.  It’s best not to say much – just let them get on with exploring the different conversation that ensues</a:t>
            </a:r>
          </a:p>
          <a:p>
            <a:endParaRPr lang="en-US" dirty="0"/>
          </a:p>
          <a:p>
            <a:r>
              <a:rPr lang="en-US" dirty="0"/>
              <a:t>The exercise is simply to continue the discussion but think about how this different portrayal adds to understanding.  Bring the groups back for a whole class discussion</a:t>
            </a:r>
          </a:p>
          <a:p>
            <a:endParaRPr lang="en-US" dirty="0"/>
          </a:p>
        </p:txBody>
      </p:sp>
      <p:sp>
        <p:nvSpPr>
          <p:cNvPr id="4" name="Slide Number Placeholder 3"/>
          <p:cNvSpPr>
            <a:spLocks noGrp="1"/>
          </p:cNvSpPr>
          <p:nvPr>
            <p:ph type="sldNum" sz="quarter" idx="5"/>
          </p:nvPr>
        </p:nvSpPr>
        <p:spPr/>
        <p:txBody>
          <a:bodyPr/>
          <a:lstStyle/>
          <a:p>
            <a:fld id="{8F75E98D-876E-D941-A5DF-A978E3C006D4}" type="slidenum">
              <a:rPr lang="en-US" smtClean="0"/>
              <a:t>13</a:t>
            </a:fld>
            <a:endParaRPr lang="en-US"/>
          </a:p>
        </p:txBody>
      </p:sp>
    </p:spTree>
    <p:extLst>
      <p:ext uri="{BB962C8B-B14F-4D97-AF65-F5344CB8AC3E}">
        <p14:creationId xmlns:p14="http://schemas.microsoft.com/office/powerpoint/2010/main" val="3036728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third and final diagram brings the three definitions together and invite students to think about what might be happening at the intersections and what might a fully integrated set of practices look like.</a:t>
            </a:r>
          </a:p>
          <a:p>
            <a:endParaRPr lang="en-US" dirty="0"/>
          </a:p>
          <a:p>
            <a:r>
              <a:rPr lang="en-US" dirty="0"/>
              <a:t>After discussing the previous slide, show the groups this slide (or print it out for each table)</a:t>
            </a:r>
          </a:p>
          <a:p>
            <a:endParaRPr lang="en-US" dirty="0"/>
          </a:p>
          <a:p>
            <a:r>
              <a:rPr lang="en-US" dirty="0"/>
              <a:t>This slide contains the same text, but presented in a different way; as three intersecting elements of a Venn diagram.</a:t>
            </a:r>
          </a:p>
          <a:p>
            <a:endParaRPr lang="en-US" dirty="0"/>
          </a:p>
          <a:p>
            <a:r>
              <a:rPr lang="en-US" dirty="0"/>
              <a:t>The exercise is simply to continue the discussion but think about how this different portrayal adds to understanding.  Bring the groups back for a whole class discussion</a:t>
            </a:r>
          </a:p>
          <a:p>
            <a:endParaRPr lang="en-US" dirty="0"/>
          </a:p>
          <a:p>
            <a:r>
              <a:rPr lang="en-US" dirty="0"/>
              <a:t>This is a good point to take a break</a:t>
            </a:r>
          </a:p>
        </p:txBody>
      </p:sp>
      <p:sp>
        <p:nvSpPr>
          <p:cNvPr id="4" name="Slide Number Placeholder 3"/>
          <p:cNvSpPr>
            <a:spLocks noGrp="1"/>
          </p:cNvSpPr>
          <p:nvPr>
            <p:ph type="sldNum" sz="quarter" idx="5"/>
          </p:nvPr>
        </p:nvSpPr>
        <p:spPr/>
        <p:txBody>
          <a:bodyPr/>
          <a:lstStyle/>
          <a:p>
            <a:fld id="{8F75E98D-876E-D941-A5DF-A978E3C006D4}" type="slidenum">
              <a:rPr lang="en-US" smtClean="0"/>
              <a:t>14</a:t>
            </a:fld>
            <a:endParaRPr lang="en-US"/>
          </a:p>
        </p:txBody>
      </p:sp>
    </p:spTree>
    <p:extLst>
      <p:ext uri="{BB962C8B-B14F-4D97-AF65-F5344CB8AC3E}">
        <p14:creationId xmlns:p14="http://schemas.microsoft.com/office/powerpoint/2010/main" val="624232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provides a justification for why universities specifically need to think about decolonization; because of their complicity in enabling colonization in different ways.</a:t>
            </a:r>
          </a:p>
          <a:p>
            <a:endParaRPr lang="en-US" dirty="0"/>
          </a:p>
          <a:p>
            <a:pPr marL="228600" indent="-228600">
              <a:buAutoNum type="arabicPeriod"/>
            </a:pPr>
            <a:r>
              <a:rPr lang="en-US" dirty="0"/>
              <a:t>Theories of race were developed</a:t>
            </a:r>
          </a:p>
          <a:p>
            <a:pPr marL="228600" indent="-228600">
              <a:buAutoNum type="arabicPeriod"/>
            </a:pPr>
            <a:r>
              <a:rPr lang="en-US" dirty="0"/>
              <a:t>‘Knowledge’ of others and practices of occupation and oppression were disseminated.  </a:t>
            </a:r>
          </a:p>
          <a:p>
            <a:pPr marL="228600" indent="-228600">
              <a:buAutoNum type="arabicPeriod"/>
            </a:pPr>
            <a:r>
              <a:rPr lang="en-US" dirty="0"/>
              <a:t>Erasure of local, indigenous knowledge in </a:t>
            </a:r>
            <a:r>
              <a:rPr lang="en-US" dirty="0" err="1"/>
              <a:t>favour</a:t>
            </a:r>
            <a:r>
              <a:rPr lang="en-US" dirty="0"/>
              <a:t> of the ‘superior’ </a:t>
            </a:r>
            <a:r>
              <a:rPr lang="en-US" dirty="0" err="1"/>
              <a:t>colonisers’</a:t>
            </a:r>
            <a:r>
              <a:rPr lang="en-US" dirty="0"/>
              <a:t> knowledge</a:t>
            </a:r>
          </a:p>
          <a:p>
            <a:pPr marL="228600" indent="-228600">
              <a:buAutoNum type="arabicPeriod"/>
            </a:pPr>
            <a:r>
              <a:rPr lang="en-US" dirty="0"/>
              <a:t>Extractive colonialism financed HE</a:t>
            </a:r>
          </a:p>
        </p:txBody>
      </p:sp>
      <p:sp>
        <p:nvSpPr>
          <p:cNvPr id="4" name="Slide Number Placeholder 3"/>
          <p:cNvSpPr>
            <a:spLocks noGrp="1"/>
          </p:cNvSpPr>
          <p:nvPr>
            <p:ph type="sldNum" sz="quarter" idx="5"/>
          </p:nvPr>
        </p:nvSpPr>
        <p:spPr/>
        <p:txBody>
          <a:bodyPr/>
          <a:lstStyle/>
          <a:p>
            <a:fld id="{8F75E98D-876E-D941-A5DF-A978E3C006D4}" type="slidenum">
              <a:rPr lang="en-US" smtClean="0"/>
              <a:t>15</a:t>
            </a:fld>
            <a:endParaRPr lang="en-US"/>
          </a:p>
        </p:txBody>
      </p:sp>
    </p:spTree>
    <p:extLst>
      <p:ext uri="{BB962C8B-B14F-4D97-AF65-F5344CB8AC3E}">
        <p14:creationId xmlns:p14="http://schemas.microsoft.com/office/powerpoint/2010/main" val="1221090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reminder of the kinds of hypothesizing about ‘races’ that became ‘knowledge’ and based on conjecture or very dubious observations.  Context of the time where categorization and mapping were in the ascendancy.  Ideas of ‘superior’ and ‘inferior’ races (as if humans were dog breeds) were developed</a:t>
            </a:r>
          </a:p>
        </p:txBody>
      </p:sp>
      <p:sp>
        <p:nvSpPr>
          <p:cNvPr id="4" name="Slide Number Placeholder 3"/>
          <p:cNvSpPr>
            <a:spLocks noGrp="1"/>
          </p:cNvSpPr>
          <p:nvPr>
            <p:ph type="sldNum" sz="quarter" idx="5"/>
          </p:nvPr>
        </p:nvSpPr>
        <p:spPr/>
        <p:txBody>
          <a:bodyPr/>
          <a:lstStyle/>
          <a:p>
            <a:fld id="{8F75E98D-876E-D941-A5DF-A978E3C006D4}" type="slidenum">
              <a:rPr lang="en-US" smtClean="0"/>
              <a:t>16</a:t>
            </a:fld>
            <a:endParaRPr lang="en-US"/>
          </a:p>
        </p:txBody>
      </p:sp>
    </p:spTree>
    <p:extLst>
      <p:ext uri="{BB962C8B-B14F-4D97-AF65-F5344CB8AC3E}">
        <p14:creationId xmlns:p14="http://schemas.microsoft.com/office/powerpoint/2010/main" val="2064174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480D9-B063-8F4A-B651-E978F9312BC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4EA53022-4EAE-C041-AE89-58C173861E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A7091D1-180B-A24B-859C-0947F8231548}"/>
              </a:ext>
            </a:extLst>
          </p:cNvPr>
          <p:cNvSpPr>
            <a:spLocks noGrp="1"/>
          </p:cNvSpPr>
          <p:nvPr>
            <p:ph type="dt" sz="half" idx="10"/>
          </p:nvPr>
        </p:nvSpPr>
        <p:spPr/>
        <p:txBody>
          <a:bodyPr/>
          <a:lstStyle/>
          <a:p>
            <a:fld id="{18D6919A-3656-644B-A98C-56872A811FD3}" type="datetimeFigureOut">
              <a:rPr lang="en-US" smtClean="0"/>
              <a:t>11/22/2022</a:t>
            </a:fld>
            <a:endParaRPr lang="en-US"/>
          </a:p>
        </p:txBody>
      </p:sp>
      <p:sp>
        <p:nvSpPr>
          <p:cNvPr id="5" name="Footer Placeholder 4">
            <a:extLst>
              <a:ext uri="{FF2B5EF4-FFF2-40B4-BE49-F238E27FC236}">
                <a16:creationId xmlns:a16="http://schemas.microsoft.com/office/drawing/2014/main" id="{C38051BD-AC74-CA4D-8411-26CF24C019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DADDD8-13DD-6B44-97A3-C25F843FC243}"/>
              </a:ext>
            </a:extLst>
          </p:cNvPr>
          <p:cNvSpPr>
            <a:spLocks noGrp="1"/>
          </p:cNvSpPr>
          <p:nvPr>
            <p:ph type="sldNum" sz="quarter" idx="12"/>
          </p:nvPr>
        </p:nvSpPr>
        <p:spPr/>
        <p:txBody>
          <a:bodyPr/>
          <a:lstStyle/>
          <a:p>
            <a:fld id="{7755B192-D7D0-EB40-B270-20B5B4DBA089}" type="slidenum">
              <a:rPr lang="en-US" smtClean="0"/>
              <a:t>‹#›</a:t>
            </a:fld>
            <a:endParaRPr lang="en-US"/>
          </a:p>
        </p:txBody>
      </p:sp>
    </p:spTree>
    <p:extLst>
      <p:ext uri="{BB962C8B-B14F-4D97-AF65-F5344CB8AC3E}">
        <p14:creationId xmlns:p14="http://schemas.microsoft.com/office/powerpoint/2010/main" val="2177876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1A8DB-08F1-254B-A0D9-0B632CE6631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116E9A0-1E2B-5744-85B4-9E8D59AEF1A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644B8C2-FEB3-8744-9F58-9115D00B1634}"/>
              </a:ext>
            </a:extLst>
          </p:cNvPr>
          <p:cNvSpPr>
            <a:spLocks noGrp="1"/>
          </p:cNvSpPr>
          <p:nvPr>
            <p:ph type="dt" sz="half" idx="10"/>
          </p:nvPr>
        </p:nvSpPr>
        <p:spPr/>
        <p:txBody>
          <a:bodyPr/>
          <a:lstStyle/>
          <a:p>
            <a:fld id="{18D6919A-3656-644B-A98C-56872A811FD3}" type="datetimeFigureOut">
              <a:rPr lang="en-US" smtClean="0"/>
              <a:t>11/22/2022</a:t>
            </a:fld>
            <a:endParaRPr lang="en-US"/>
          </a:p>
        </p:txBody>
      </p:sp>
      <p:sp>
        <p:nvSpPr>
          <p:cNvPr id="5" name="Footer Placeholder 4">
            <a:extLst>
              <a:ext uri="{FF2B5EF4-FFF2-40B4-BE49-F238E27FC236}">
                <a16:creationId xmlns:a16="http://schemas.microsoft.com/office/drawing/2014/main" id="{9458BEC6-FE1C-BD45-AD7C-E3D3352E8B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514F1F-C2B9-A045-AE85-30DEAD3C51E4}"/>
              </a:ext>
            </a:extLst>
          </p:cNvPr>
          <p:cNvSpPr>
            <a:spLocks noGrp="1"/>
          </p:cNvSpPr>
          <p:nvPr>
            <p:ph type="sldNum" sz="quarter" idx="12"/>
          </p:nvPr>
        </p:nvSpPr>
        <p:spPr/>
        <p:txBody>
          <a:bodyPr/>
          <a:lstStyle/>
          <a:p>
            <a:fld id="{7755B192-D7D0-EB40-B270-20B5B4DBA089}" type="slidenum">
              <a:rPr lang="en-US" smtClean="0"/>
              <a:t>‹#›</a:t>
            </a:fld>
            <a:endParaRPr lang="en-US"/>
          </a:p>
        </p:txBody>
      </p:sp>
    </p:spTree>
    <p:extLst>
      <p:ext uri="{BB962C8B-B14F-4D97-AF65-F5344CB8AC3E}">
        <p14:creationId xmlns:p14="http://schemas.microsoft.com/office/powerpoint/2010/main" val="2069904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7316F7-4A04-F044-88E4-E0FE363E761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18283D2-DA68-9D40-BFFF-FEB7E5D5862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569D05F-60E7-E34E-B8C8-B40B4727FFF6}"/>
              </a:ext>
            </a:extLst>
          </p:cNvPr>
          <p:cNvSpPr>
            <a:spLocks noGrp="1"/>
          </p:cNvSpPr>
          <p:nvPr>
            <p:ph type="dt" sz="half" idx="10"/>
          </p:nvPr>
        </p:nvSpPr>
        <p:spPr/>
        <p:txBody>
          <a:bodyPr/>
          <a:lstStyle/>
          <a:p>
            <a:fld id="{18D6919A-3656-644B-A98C-56872A811FD3}" type="datetimeFigureOut">
              <a:rPr lang="en-US" smtClean="0"/>
              <a:t>11/22/2022</a:t>
            </a:fld>
            <a:endParaRPr lang="en-US"/>
          </a:p>
        </p:txBody>
      </p:sp>
      <p:sp>
        <p:nvSpPr>
          <p:cNvPr id="5" name="Footer Placeholder 4">
            <a:extLst>
              <a:ext uri="{FF2B5EF4-FFF2-40B4-BE49-F238E27FC236}">
                <a16:creationId xmlns:a16="http://schemas.microsoft.com/office/drawing/2014/main" id="{20DB0563-3E79-8742-877E-22C064A5B1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14D341-431B-BD4D-85C4-7DF36A41191F}"/>
              </a:ext>
            </a:extLst>
          </p:cNvPr>
          <p:cNvSpPr>
            <a:spLocks noGrp="1"/>
          </p:cNvSpPr>
          <p:nvPr>
            <p:ph type="sldNum" sz="quarter" idx="12"/>
          </p:nvPr>
        </p:nvSpPr>
        <p:spPr/>
        <p:txBody>
          <a:bodyPr/>
          <a:lstStyle/>
          <a:p>
            <a:fld id="{7755B192-D7D0-EB40-B270-20B5B4DBA089}" type="slidenum">
              <a:rPr lang="en-US" smtClean="0"/>
              <a:t>‹#›</a:t>
            </a:fld>
            <a:endParaRPr lang="en-US"/>
          </a:p>
        </p:txBody>
      </p:sp>
    </p:spTree>
    <p:extLst>
      <p:ext uri="{BB962C8B-B14F-4D97-AF65-F5344CB8AC3E}">
        <p14:creationId xmlns:p14="http://schemas.microsoft.com/office/powerpoint/2010/main" val="235205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EA2FA-3F55-7F44-8042-F1368442B1F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FB8B5D0-FB58-B349-BBB7-D4A0CC1EFEB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F91C25E-C0E6-EC4C-9F6E-7773D4B5F31B}"/>
              </a:ext>
            </a:extLst>
          </p:cNvPr>
          <p:cNvSpPr>
            <a:spLocks noGrp="1"/>
          </p:cNvSpPr>
          <p:nvPr>
            <p:ph type="dt" sz="half" idx="10"/>
          </p:nvPr>
        </p:nvSpPr>
        <p:spPr/>
        <p:txBody>
          <a:bodyPr/>
          <a:lstStyle/>
          <a:p>
            <a:fld id="{18D6919A-3656-644B-A98C-56872A811FD3}" type="datetimeFigureOut">
              <a:rPr lang="en-US" smtClean="0"/>
              <a:t>11/22/2022</a:t>
            </a:fld>
            <a:endParaRPr lang="en-US"/>
          </a:p>
        </p:txBody>
      </p:sp>
      <p:sp>
        <p:nvSpPr>
          <p:cNvPr id="5" name="Footer Placeholder 4">
            <a:extLst>
              <a:ext uri="{FF2B5EF4-FFF2-40B4-BE49-F238E27FC236}">
                <a16:creationId xmlns:a16="http://schemas.microsoft.com/office/drawing/2014/main" id="{8FE2EB55-CF2C-8049-85B4-282986E980AE}"/>
              </a:ext>
            </a:extLst>
          </p:cNvPr>
          <p:cNvSpPr>
            <a:spLocks noGrp="1"/>
          </p:cNvSpPr>
          <p:nvPr>
            <p:ph type="ftr" sz="quarter" idx="11"/>
          </p:nvPr>
        </p:nvSpPr>
        <p:spPr/>
        <p:txBody>
          <a:bodyPr/>
          <a:lstStyle/>
          <a:p>
            <a:r>
              <a:rPr lang="en-US" dirty="0"/>
              <a:t>Slides prepared by Rayya </a:t>
            </a:r>
            <a:r>
              <a:rPr lang="en-US" dirty="0" err="1"/>
              <a:t>Ghul</a:t>
            </a:r>
            <a:r>
              <a:rPr lang="en-US" dirty="0"/>
              <a:t>, University of Edinburgh</a:t>
            </a:r>
          </a:p>
        </p:txBody>
      </p:sp>
      <p:sp>
        <p:nvSpPr>
          <p:cNvPr id="6" name="Slide Number Placeholder 5">
            <a:extLst>
              <a:ext uri="{FF2B5EF4-FFF2-40B4-BE49-F238E27FC236}">
                <a16:creationId xmlns:a16="http://schemas.microsoft.com/office/drawing/2014/main" id="{C6FA7C14-195F-294E-90D1-BB0B2B937B1D}"/>
              </a:ext>
            </a:extLst>
          </p:cNvPr>
          <p:cNvSpPr>
            <a:spLocks noGrp="1"/>
          </p:cNvSpPr>
          <p:nvPr>
            <p:ph type="sldNum" sz="quarter" idx="12"/>
          </p:nvPr>
        </p:nvSpPr>
        <p:spPr/>
        <p:txBody>
          <a:bodyPr/>
          <a:lstStyle/>
          <a:p>
            <a:r>
              <a:rPr lang="en-US" dirty="0"/>
              <a:t>Please do no remove attribution</a:t>
            </a:r>
          </a:p>
        </p:txBody>
      </p:sp>
    </p:spTree>
    <p:extLst>
      <p:ext uri="{BB962C8B-B14F-4D97-AF65-F5344CB8AC3E}">
        <p14:creationId xmlns:p14="http://schemas.microsoft.com/office/powerpoint/2010/main" val="3121025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A4D7E-A779-CC43-AC8A-3D0A50D30E3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E14A1A1-7E57-6449-9BA9-8A09864C34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7F0E2F2-0362-BC42-A891-987A91690641}"/>
              </a:ext>
            </a:extLst>
          </p:cNvPr>
          <p:cNvSpPr>
            <a:spLocks noGrp="1"/>
          </p:cNvSpPr>
          <p:nvPr>
            <p:ph type="dt" sz="half" idx="10"/>
          </p:nvPr>
        </p:nvSpPr>
        <p:spPr/>
        <p:txBody>
          <a:bodyPr/>
          <a:lstStyle/>
          <a:p>
            <a:fld id="{18D6919A-3656-644B-A98C-56872A811FD3}" type="datetimeFigureOut">
              <a:rPr lang="en-US" smtClean="0"/>
              <a:t>11/22/2022</a:t>
            </a:fld>
            <a:endParaRPr lang="en-US"/>
          </a:p>
        </p:txBody>
      </p:sp>
      <p:sp>
        <p:nvSpPr>
          <p:cNvPr id="5" name="Footer Placeholder 4">
            <a:extLst>
              <a:ext uri="{FF2B5EF4-FFF2-40B4-BE49-F238E27FC236}">
                <a16:creationId xmlns:a16="http://schemas.microsoft.com/office/drawing/2014/main" id="{57ECFACA-92A2-F244-B2B4-34B5AE2218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34043D-79DA-2045-BE38-6789F26DC797}"/>
              </a:ext>
            </a:extLst>
          </p:cNvPr>
          <p:cNvSpPr>
            <a:spLocks noGrp="1"/>
          </p:cNvSpPr>
          <p:nvPr>
            <p:ph type="sldNum" sz="quarter" idx="12"/>
          </p:nvPr>
        </p:nvSpPr>
        <p:spPr/>
        <p:txBody>
          <a:bodyPr/>
          <a:lstStyle/>
          <a:p>
            <a:fld id="{7755B192-D7D0-EB40-B270-20B5B4DBA089}" type="slidenum">
              <a:rPr lang="en-US" smtClean="0"/>
              <a:t>‹#›</a:t>
            </a:fld>
            <a:endParaRPr lang="en-US"/>
          </a:p>
        </p:txBody>
      </p:sp>
    </p:spTree>
    <p:extLst>
      <p:ext uri="{BB962C8B-B14F-4D97-AF65-F5344CB8AC3E}">
        <p14:creationId xmlns:p14="http://schemas.microsoft.com/office/powerpoint/2010/main" val="1666832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8F3F8-8CB7-B94A-9B05-4B2C515F3AB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3213A36-AFD8-E64A-B527-2270D001B6F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C9E167D-A8AB-9942-940F-F4D108EF518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CA7A9AC-5404-4E4F-8929-8630849BD368}"/>
              </a:ext>
            </a:extLst>
          </p:cNvPr>
          <p:cNvSpPr>
            <a:spLocks noGrp="1"/>
          </p:cNvSpPr>
          <p:nvPr>
            <p:ph type="dt" sz="half" idx="10"/>
          </p:nvPr>
        </p:nvSpPr>
        <p:spPr/>
        <p:txBody>
          <a:bodyPr/>
          <a:lstStyle/>
          <a:p>
            <a:fld id="{18D6919A-3656-644B-A98C-56872A811FD3}" type="datetimeFigureOut">
              <a:rPr lang="en-US" smtClean="0"/>
              <a:t>11/22/2022</a:t>
            </a:fld>
            <a:endParaRPr lang="en-US"/>
          </a:p>
        </p:txBody>
      </p:sp>
      <p:sp>
        <p:nvSpPr>
          <p:cNvPr id="6" name="Footer Placeholder 5">
            <a:extLst>
              <a:ext uri="{FF2B5EF4-FFF2-40B4-BE49-F238E27FC236}">
                <a16:creationId xmlns:a16="http://schemas.microsoft.com/office/drawing/2014/main" id="{F884C624-668D-6343-8C97-650C6FC01C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4F0395-D612-9945-90C3-853421E687AB}"/>
              </a:ext>
            </a:extLst>
          </p:cNvPr>
          <p:cNvSpPr>
            <a:spLocks noGrp="1"/>
          </p:cNvSpPr>
          <p:nvPr>
            <p:ph type="sldNum" sz="quarter" idx="12"/>
          </p:nvPr>
        </p:nvSpPr>
        <p:spPr/>
        <p:txBody>
          <a:bodyPr/>
          <a:lstStyle/>
          <a:p>
            <a:fld id="{7755B192-D7D0-EB40-B270-20B5B4DBA089}" type="slidenum">
              <a:rPr lang="en-US" smtClean="0"/>
              <a:t>‹#›</a:t>
            </a:fld>
            <a:endParaRPr lang="en-US"/>
          </a:p>
        </p:txBody>
      </p:sp>
    </p:spTree>
    <p:extLst>
      <p:ext uri="{BB962C8B-B14F-4D97-AF65-F5344CB8AC3E}">
        <p14:creationId xmlns:p14="http://schemas.microsoft.com/office/powerpoint/2010/main" val="1453309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15F51-B580-3442-A3F1-2DA0DE1E83A3}"/>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AFCAB66-1014-254E-8F76-563F84623A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718D548-B2C1-EF4C-8B6F-2A9F68B462A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F5222DB6-DB5E-4B4A-9677-5AA881D52F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B562E5D-4181-804F-BC23-7C86598F85F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E8DD0BF-792A-A14D-9C07-A2C443BBD077}"/>
              </a:ext>
            </a:extLst>
          </p:cNvPr>
          <p:cNvSpPr>
            <a:spLocks noGrp="1"/>
          </p:cNvSpPr>
          <p:nvPr>
            <p:ph type="dt" sz="half" idx="10"/>
          </p:nvPr>
        </p:nvSpPr>
        <p:spPr/>
        <p:txBody>
          <a:bodyPr/>
          <a:lstStyle/>
          <a:p>
            <a:fld id="{18D6919A-3656-644B-A98C-56872A811FD3}" type="datetimeFigureOut">
              <a:rPr lang="en-US" smtClean="0"/>
              <a:t>11/22/2022</a:t>
            </a:fld>
            <a:endParaRPr lang="en-US"/>
          </a:p>
        </p:txBody>
      </p:sp>
      <p:sp>
        <p:nvSpPr>
          <p:cNvPr id="8" name="Footer Placeholder 7">
            <a:extLst>
              <a:ext uri="{FF2B5EF4-FFF2-40B4-BE49-F238E27FC236}">
                <a16:creationId xmlns:a16="http://schemas.microsoft.com/office/drawing/2014/main" id="{CA739FE4-D3ED-5848-B6D2-55FEB43EB99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BDD92B-4928-7948-B24B-DAAFCAC9E88D}"/>
              </a:ext>
            </a:extLst>
          </p:cNvPr>
          <p:cNvSpPr>
            <a:spLocks noGrp="1"/>
          </p:cNvSpPr>
          <p:nvPr>
            <p:ph type="sldNum" sz="quarter" idx="12"/>
          </p:nvPr>
        </p:nvSpPr>
        <p:spPr/>
        <p:txBody>
          <a:bodyPr/>
          <a:lstStyle/>
          <a:p>
            <a:fld id="{7755B192-D7D0-EB40-B270-20B5B4DBA089}" type="slidenum">
              <a:rPr lang="en-US" smtClean="0"/>
              <a:t>‹#›</a:t>
            </a:fld>
            <a:endParaRPr lang="en-US"/>
          </a:p>
        </p:txBody>
      </p:sp>
    </p:spTree>
    <p:extLst>
      <p:ext uri="{BB962C8B-B14F-4D97-AF65-F5344CB8AC3E}">
        <p14:creationId xmlns:p14="http://schemas.microsoft.com/office/powerpoint/2010/main" val="4137372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7FDF3-8B88-6443-B8B0-5AAE5339FDD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EDE7E69-1AB4-C840-B1FE-448FEA479F84}"/>
              </a:ext>
            </a:extLst>
          </p:cNvPr>
          <p:cNvSpPr>
            <a:spLocks noGrp="1"/>
          </p:cNvSpPr>
          <p:nvPr>
            <p:ph type="dt" sz="half" idx="10"/>
          </p:nvPr>
        </p:nvSpPr>
        <p:spPr/>
        <p:txBody>
          <a:bodyPr/>
          <a:lstStyle/>
          <a:p>
            <a:fld id="{18D6919A-3656-644B-A98C-56872A811FD3}" type="datetimeFigureOut">
              <a:rPr lang="en-US" smtClean="0"/>
              <a:t>11/22/2022</a:t>
            </a:fld>
            <a:endParaRPr lang="en-US"/>
          </a:p>
        </p:txBody>
      </p:sp>
      <p:sp>
        <p:nvSpPr>
          <p:cNvPr id="4" name="Footer Placeholder 3">
            <a:extLst>
              <a:ext uri="{FF2B5EF4-FFF2-40B4-BE49-F238E27FC236}">
                <a16:creationId xmlns:a16="http://schemas.microsoft.com/office/drawing/2014/main" id="{EAEF2D29-FEF6-9D43-A766-6558C27C525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0BC8A1-E110-A447-80BE-3CAF5CF5E15E}"/>
              </a:ext>
            </a:extLst>
          </p:cNvPr>
          <p:cNvSpPr>
            <a:spLocks noGrp="1"/>
          </p:cNvSpPr>
          <p:nvPr>
            <p:ph type="sldNum" sz="quarter" idx="12"/>
          </p:nvPr>
        </p:nvSpPr>
        <p:spPr/>
        <p:txBody>
          <a:bodyPr/>
          <a:lstStyle/>
          <a:p>
            <a:fld id="{7755B192-D7D0-EB40-B270-20B5B4DBA089}" type="slidenum">
              <a:rPr lang="en-US" smtClean="0"/>
              <a:t>‹#›</a:t>
            </a:fld>
            <a:endParaRPr lang="en-US"/>
          </a:p>
        </p:txBody>
      </p:sp>
    </p:spTree>
    <p:extLst>
      <p:ext uri="{BB962C8B-B14F-4D97-AF65-F5344CB8AC3E}">
        <p14:creationId xmlns:p14="http://schemas.microsoft.com/office/powerpoint/2010/main" val="1560140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A3975F-925D-4545-89A2-71A525B0A53F}"/>
              </a:ext>
            </a:extLst>
          </p:cNvPr>
          <p:cNvSpPr>
            <a:spLocks noGrp="1"/>
          </p:cNvSpPr>
          <p:nvPr>
            <p:ph type="dt" sz="half" idx="10"/>
          </p:nvPr>
        </p:nvSpPr>
        <p:spPr/>
        <p:txBody>
          <a:bodyPr/>
          <a:lstStyle/>
          <a:p>
            <a:fld id="{18D6919A-3656-644B-A98C-56872A811FD3}" type="datetimeFigureOut">
              <a:rPr lang="en-US" smtClean="0"/>
              <a:t>11/22/2022</a:t>
            </a:fld>
            <a:endParaRPr lang="en-US"/>
          </a:p>
        </p:txBody>
      </p:sp>
      <p:sp>
        <p:nvSpPr>
          <p:cNvPr id="3" name="Footer Placeholder 2">
            <a:extLst>
              <a:ext uri="{FF2B5EF4-FFF2-40B4-BE49-F238E27FC236}">
                <a16:creationId xmlns:a16="http://schemas.microsoft.com/office/drawing/2014/main" id="{DE7EC638-6346-9D4D-A6CB-8D237B8C18E6}"/>
              </a:ext>
            </a:extLst>
          </p:cNvPr>
          <p:cNvSpPr>
            <a:spLocks noGrp="1"/>
          </p:cNvSpPr>
          <p:nvPr>
            <p:ph type="ftr" sz="quarter" idx="11"/>
          </p:nvPr>
        </p:nvSpPr>
        <p:spPr/>
        <p:txBody>
          <a:bodyPr/>
          <a:lstStyle/>
          <a:p>
            <a:r>
              <a:rPr lang="en-US" dirty="0"/>
              <a:t>Slides prepared by Rayya </a:t>
            </a:r>
            <a:r>
              <a:rPr lang="en-US" dirty="0" err="1"/>
              <a:t>Ghul</a:t>
            </a:r>
            <a:r>
              <a:rPr lang="en-US" dirty="0"/>
              <a:t>, University of Edinburgh</a:t>
            </a:r>
          </a:p>
        </p:txBody>
      </p:sp>
      <p:sp>
        <p:nvSpPr>
          <p:cNvPr id="4" name="Slide Number Placeholder 3">
            <a:extLst>
              <a:ext uri="{FF2B5EF4-FFF2-40B4-BE49-F238E27FC236}">
                <a16:creationId xmlns:a16="http://schemas.microsoft.com/office/drawing/2014/main" id="{33080744-52C4-CF4C-96C9-C5F202976651}"/>
              </a:ext>
            </a:extLst>
          </p:cNvPr>
          <p:cNvSpPr>
            <a:spLocks noGrp="1"/>
          </p:cNvSpPr>
          <p:nvPr>
            <p:ph type="sldNum" sz="quarter" idx="12"/>
          </p:nvPr>
        </p:nvSpPr>
        <p:spPr/>
        <p:txBody>
          <a:bodyPr/>
          <a:lstStyle/>
          <a:p>
            <a:r>
              <a:rPr lang="en-US" dirty="0"/>
              <a:t>Please do not remove attribution</a:t>
            </a:r>
          </a:p>
        </p:txBody>
      </p:sp>
    </p:spTree>
    <p:extLst>
      <p:ext uri="{BB962C8B-B14F-4D97-AF65-F5344CB8AC3E}">
        <p14:creationId xmlns:p14="http://schemas.microsoft.com/office/powerpoint/2010/main" val="3400249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82B03-7756-6544-BBFC-7731C389AF3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99D85E5-A851-AA4A-9B13-6B0394CA49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AEF880F7-ECF3-AB4E-A8B5-BC594C06EF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DE8DB4D-86BE-8E47-A9B2-A24FE954152C}"/>
              </a:ext>
            </a:extLst>
          </p:cNvPr>
          <p:cNvSpPr>
            <a:spLocks noGrp="1"/>
          </p:cNvSpPr>
          <p:nvPr>
            <p:ph type="dt" sz="half" idx="10"/>
          </p:nvPr>
        </p:nvSpPr>
        <p:spPr/>
        <p:txBody>
          <a:bodyPr/>
          <a:lstStyle/>
          <a:p>
            <a:fld id="{18D6919A-3656-644B-A98C-56872A811FD3}" type="datetimeFigureOut">
              <a:rPr lang="en-US" smtClean="0"/>
              <a:t>11/22/2022</a:t>
            </a:fld>
            <a:endParaRPr lang="en-US"/>
          </a:p>
        </p:txBody>
      </p:sp>
      <p:sp>
        <p:nvSpPr>
          <p:cNvPr id="6" name="Footer Placeholder 5">
            <a:extLst>
              <a:ext uri="{FF2B5EF4-FFF2-40B4-BE49-F238E27FC236}">
                <a16:creationId xmlns:a16="http://schemas.microsoft.com/office/drawing/2014/main" id="{5C0B943B-6D0A-EF44-9B6E-C2BDEC49F7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4175B5-2CFB-E04B-9DC3-12906AA923C1}"/>
              </a:ext>
            </a:extLst>
          </p:cNvPr>
          <p:cNvSpPr>
            <a:spLocks noGrp="1"/>
          </p:cNvSpPr>
          <p:nvPr>
            <p:ph type="sldNum" sz="quarter" idx="12"/>
          </p:nvPr>
        </p:nvSpPr>
        <p:spPr/>
        <p:txBody>
          <a:bodyPr/>
          <a:lstStyle/>
          <a:p>
            <a:fld id="{7755B192-D7D0-EB40-B270-20B5B4DBA089}" type="slidenum">
              <a:rPr lang="en-US" smtClean="0"/>
              <a:t>‹#›</a:t>
            </a:fld>
            <a:endParaRPr lang="en-US"/>
          </a:p>
        </p:txBody>
      </p:sp>
    </p:spTree>
    <p:extLst>
      <p:ext uri="{BB962C8B-B14F-4D97-AF65-F5344CB8AC3E}">
        <p14:creationId xmlns:p14="http://schemas.microsoft.com/office/powerpoint/2010/main" val="201441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A20D7-8F79-0C41-AB95-5A12487B549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3D1AF4C-74DD-5E42-980E-91782CF5BB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B3FEE57-8655-D447-9558-16E51849B1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979E116-70FC-6641-A60C-8A71C8B69AD5}"/>
              </a:ext>
            </a:extLst>
          </p:cNvPr>
          <p:cNvSpPr>
            <a:spLocks noGrp="1"/>
          </p:cNvSpPr>
          <p:nvPr>
            <p:ph type="dt" sz="half" idx="10"/>
          </p:nvPr>
        </p:nvSpPr>
        <p:spPr/>
        <p:txBody>
          <a:bodyPr/>
          <a:lstStyle/>
          <a:p>
            <a:fld id="{18D6919A-3656-644B-A98C-56872A811FD3}" type="datetimeFigureOut">
              <a:rPr lang="en-US" smtClean="0"/>
              <a:t>11/22/2022</a:t>
            </a:fld>
            <a:endParaRPr lang="en-US"/>
          </a:p>
        </p:txBody>
      </p:sp>
      <p:sp>
        <p:nvSpPr>
          <p:cNvPr id="6" name="Footer Placeholder 5">
            <a:extLst>
              <a:ext uri="{FF2B5EF4-FFF2-40B4-BE49-F238E27FC236}">
                <a16:creationId xmlns:a16="http://schemas.microsoft.com/office/drawing/2014/main" id="{B4067646-E6ED-0E43-97A2-E44DFC6F22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FDE049-BDEC-1C4F-B48E-233383409E04}"/>
              </a:ext>
            </a:extLst>
          </p:cNvPr>
          <p:cNvSpPr>
            <a:spLocks noGrp="1"/>
          </p:cNvSpPr>
          <p:nvPr>
            <p:ph type="sldNum" sz="quarter" idx="12"/>
          </p:nvPr>
        </p:nvSpPr>
        <p:spPr/>
        <p:txBody>
          <a:bodyPr/>
          <a:lstStyle/>
          <a:p>
            <a:fld id="{7755B192-D7D0-EB40-B270-20B5B4DBA089}" type="slidenum">
              <a:rPr lang="en-US" smtClean="0"/>
              <a:t>‹#›</a:t>
            </a:fld>
            <a:endParaRPr lang="en-US"/>
          </a:p>
        </p:txBody>
      </p:sp>
    </p:spTree>
    <p:extLst>
      <p:ext uri="{BB962C8B-B14F-4D97-AF65-F5344CB8AC3E}">
        <p14:creationId xmlns:p14="http://schemas.microsoft.com/office/powerpoint/2010/main" val="1949022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58741D-61EF-5940-8090-2B9C907AC4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0EEB9C7-3B4D-6847-A25E-160A7F3FF0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D024C13-C460-014D-A68D-1EA58BC04C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D6919A-3656-644B-A98C-56872A811FD3}" type="datetimeFigureOut">
              <a:rPr lang="en-US" smtClean="0"/>
              <a:t>11/22/2022</a:t>
            </a:fld>
            <a:endParaRPr lang="en-US" dirty="0"/>
          </a:p>
        </p:txBody>
      </p:sp>
      <p:sp>
        <p:nvSpPr>
          <p:cNvPr id="5" name="Footer Placeholder 4">
            <a:extLst>
              <a:ext uri="{FF2B5EF4-FFF2-40B4-BE49-F238E27FC236}">
                <a16:creationId xmlns:a16="http://schemas.microsoft.com/office/drawing/2014/main" id="{EEABDF8C-D19E-9344-9819-20430C9BDD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Slides prepared by Rayya </a:t>
            </a:r>
            <a:r>
              <a:rPr lang="en-US" dirty="0" err="1"/>
              <a:t>Ghul</a:t>
            </a:r>
            <a:r>
              <a:rPr lang="en-US" dirty="0"/>
              <a:t>, University of Edinburgh</a:t>
            </a:r>
          </a:p>
        </p:txBody>
      </p:sp>
      <p:sp>
        <p:nvSpPr>
          <p:cNvPr id="6" name="Slide Number Placeholder 5">
            <a:extLst>
              <a:ext uri="{FF2B5EF4-FFF2-40B4-BE49-F238E27FC236}">
                <a16:creationId xmlns:a16="http://schemas.microsoft.com/office/drawing/2014/main" id="{B419AABB-F486-9E40-8E63-C6BF6DAB3B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55B192-D7D0-EB40-B270-20B5B4DBA089}" type="slidenum">
              <a:rPr lang="en-US" smtClean="0"/>
              <a:t>‹#›</a:t>
            </a:fld>
            <a:endParaRPr lang="en-US"/>
          </a:p>
        </p:txBody>
      </p:sp>
    </p:spTree>
    <p:extLst>
      <p:ext uri="{BB962C8B-B14F-4D97-AF65-F5344CB8AC3E}">
        <p14:creationId xmlns:p14="http://schemas.microsoft.com/office/powerpoint/2010/main" val="2977055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creativecommons.org/licenses/by-nc-sa/4.0/"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hyperlink" Target="http://creativecommons.org/licenses/by-nc-sa/4.0/"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customXml" Target="../ink/ink1.xml"/><Relationship Id="rId13" Type="http://schemas.openxmlformats.org/officeDocument/2006/relationships/image" Target="../media/image1.pn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hyperlink" Target="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image" Target="../media/image2.png"/><Relationship Id="rId5" Type="http://schemas.openxmlformats.org/officeDocument/2006/relationships/diagramQuickStyle" Target="../diagrams/quickStyle3.xml"/><Relationship Id="rId10" Type="http://schemas.openxmlformats.org/officeDocument/2006/relationships/customXml" Target="../ink/ink2.xml"/><Relationship Id="rId4" Type="http://schemas.openxmlformats.org/officeDocument/2006/relationships/diagramLayout" Target="../diagrams/layout3.xml"/><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hyperlink" Target="http://creativecommons.org/licenses/by-nc-sa/4.0/" TargetMode="Externa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creativecommons.org/licenses/by-nc-sa/4.0/" TargetMode="Externa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enhancementthemes.ac.uk/resilient-learning-communities/completed-projects/decolonising-the-curriculum-in-the-time-of-pandemic"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uoe.sharepoint.com/sites/DecolonisingtheCurriculumHub"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hyperlink" Target="https://archive.discoversociety.org/2019/02/06/navigating-the-decolonising-process-avoiding-pitfalls-and-some-dos-and-donts/" TargetMode="External"/><Relationship Id="rId2" Type="http://schemas.openxmlformats.org/officeDocument/2006/relationships/hyperlink" Target="https://www.ed.ac.uk/profile/rowena-arshad" TargetMode="Externa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hyperlink" Target="http://creativecommons.org/licenses/by-nc-sa/4.0/" TargetMode="External"/><Relationship Id="rId4" Type="http://schemas.openxmlformats.org/officeDocument/2006/relationships/hyperlink" Target="https://www.ed.ac.uk/about/strategy-2030/our-vision-purpose-and-value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journals.uchicago.edu/doi/full/10.1086/692552" TargetMode="External"/><Relationship Id="rId7" Type="http://schemas.openxmlformats.org/officeDocument/2006/relationships/image" Target="../media/image1.png"/><Relationship Id="rId2" Type="http://schemas.openxmlformats.org/officeDocument/2006/relationships/hyperlink" Target="http://dx.doi.org/10.5070/F7402040944" TargetMode="External"/><Relationship Id="rId1" Type="http://schemas.openxmlformats.org/officeDocument/2006/relationships/slideLayout" Target="../slideLayouts/slideLayout7.xml"/><Relationship Id="rId6" Type="http://schemas.openxmlformats.org/officeDocument/2006/relationships/hyperlink" Target="http://creativecommons.org/licenses/by-nc-sa/4.0/" TargetMode="External"/><Relationship Id="rId5" Type="http://schemas.openxmlformats.org/officeDocument/2006/relationships/hyperlink" Target="https://jps.library.utoronto.ca/index.php/des/article/view/22168" TargetMode="External"/><Relationship Id="rId4" Type="http://schemas.openxmlformats.org/officeDocument/2006/relationships/hyperlink" Target="https://jps.library.utoronto.ca/index.php/des/article/view/1863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creativecommons.org/licenses/by-nc-sa/4.0/"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s://uoe.sharepoint.com/sites/CurriculumTransformation" TargetMode="Externa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DF8BA-2A7E-9C3C-B543-7794D4E8C609}"/>
              </a:ext>
            </a:extLst>
          </p:cNvPr>
          <p:cNvSpPr>
            <a:spLocks noGrp="1"/>
          </p:cNvSpPr>
          <p:nvPr>
            <p:ph type="ctrTitle"/>
          </p:nvPr>
        </p:nvSpPr>
        <p:spPr/>
        <p:txBody>
          <a:bodyPr/>
          <a:lstStyle/>
          <a:p>
            <a:r>
              <a:rPr lang="en-US" dirty="0" err="1">
                <a:solidFill>
                  <a:schemeClr val="accent2">
                    <a:lumMod val="75000"/>
                  </a:schemeClr>
                </a:solidFill>
              </a:rPr>
              <a:t>Decolonising</a:t>
            </a:r>
            <a:r>
              <a:rPr lang="en-US" dirty="0">
                <a:solidFill>
                  <a:schemeClr val="accent2">
                    <a:lumMod val="75000"/>
                  </a:schemeClr>
                </a:solidFill>
              </a:rPr>
              <a:t> the Curriculum</a:t>
            </a:r>
          </a:p>
        </p:txBody>
      </p:sp>
      <p:sp>
        <p:nvSpPr>
          <p:cNvPr id="3" name="Subtitle 2">
            <a:extLst>
              <a:ext uri="{FF2B5EF4-FFF2-40B4-BE49-F238E27FC236}">
                <a16:creationId xmlns:a16="http://schemas.microsoft.com/office/drawing/2014/main" id="{1977F04B-A9D3-09ED-E5ED-2528E2ADA838}"/>
              </a:ext>
            </a:extLst>
          </p:cNvPr>
          <p:cNvSpPr>
            <a:spLocks noGrp="1"/>
          </p:cNvSpPr>
          <p:nvPr>
            <p:ph type="subTitle" idx="1"/>
          </p:nvPr>
        </p:nvSpPr>
        <p:spPr>
          <a:xfrm>
            <a:off x="1524000" y="3602037"/>
            <a:ext cx="9144000" cy="2387599"/>
          </a:xfrm>
        </p:spPr>
        <p:txBody>
          <a:bodyPr>
            <a:normAutofit fontScale="92500" lnSpcReduction="20000"/>
          </a:bodyPr>
          <a:lstStyle/>
          <a:p>
            <a:r>
              <a:rPr lang="en-US" dirty="0"/>
              <a:t>Resources from the University of Edinburgh’s </a:t>
            </a:r>
            <a:r>
              <a:rPr lang="en-US" dirty="0" err="1"/>
              <a:t>Decolonising</a:t>
            </a:r>
            <a:r>
              <a:rPr lang="en-US" dirty="0"/>
              <a:t> the Curriculum Hub</a:t>
            </a:r>
          </a:p>
          <a:p>
            <a:r>
              <a:rPr lang="en-US" dirty="0">
                <a:solidFill>
                  <a:schemeClr val="accent2">
                    <a:lumMod val="75000"/>
                  </a:schemeClr>
                </a:solidFill>
              </a:rPr>
              <a:t>Section One: General information </a:t>
            </a:r>
          </a:p>
          <a:p>
            <a:r>
              <a:rPr lang="en-US" dirty="0">
                <a:solidFill>
                  <a:schemeClr val="accent2">
                    <a:lumMod val="75000"/>
                  </a:schemeClr>
                </a:solidFill>
              </a:rPr>
              <a:t>Section Two: Workshop Resources.</a:t>
            </a:r>
          </a:p>
          <a:p>
            <a:endParaRPr lang="en-US" dirty="0"/>
          </a:p>
          <a:p>
            <a:r>
              <a:rPr lang="en-US" dirty="0"/>
              <a:t>Prepared for the Scottish Enhancement Themes Collaborative Cluster:</a:t>
            </a:r>
          </a:p>
          <a:p>
            <a:r>
              <a:rPr lang="en-US" dirty="0"/>
              <a:t>Resilient Learning Communities: Decolonising the Curriculum in the Time of the Pandemic</a:t>
            </a:r>
          </a:p>
          <a:p>
            <a:endParaRPr lang="en-US" dirty="0"/>
          </a:p>
        </p:txBody>
      </p:sp>
      <p:sp>
        <p:nvSpPr>
          <p:cNvPr id="4" name="TextBox 3">
            <a:extLst>
              <a:ext uri="{FF2B5EF4-FFF2-40B4-BE49-F238E27FC236}">
                <a16:creationId xmlns:a16="http://schemas.microsoft.com/office/drawing/2014/main" id="{76D347E9-DF6A-823E-92DC-98D86AE1FE26}"/>
              </a:ext>
            </a:extLst>
          </p:cNvPr>
          <p:cNvSpPr txBox="1"/>
          <p:nvPr/>
        </p:nvSpPr>
        <p:spPr>
          <a:xfrm>
            <a:off x="156117" y="6378498"/>
            <a:ext cx="7850459" cy="246221"/>
          </a:xfrm>
          <a:prstGeom prst="rect">
            <a:avLst/>
          </a:prstGeom>
          <a:noFill/>
        </p:spPr>
        <p:txBody>
          <a:bodyPr wrap="square" rtlCol="0">
            <a:spAutoFit/>
          </a:bodyPr>
          <a:lstStyle/>
          <a:p>
            <a:r>
              <a:rPr lang="en-US" sz="1000" dirty="0"/>
              <a:t>Slides prepared by Rayya </a:t>
            </a:r>
            <a:r>
              <a:rPr lang="en-US" sz="1000" dirty="0" err="1"/>
              <a:t>Ghul</a:t>
            </a:r>
            <a:r>
              <a:rPr lang="en-US" sz="1000" dirty="0"/>
              <a:t>, University of Edinburgh, 2022.  Please do not remove attribution if shared or printed</a:t>
            </a:r>
          </a:p>
        </p:txBody>
      </p:sp>
      <p:pic>
        <p:nvPicPr>
          <p:cNvPr id="5" name="Picture 2" descr="Creative Commons Licence">
            <a:hlinkClick r:id="rId2"/>
            <a:extLst>
              <a:ext uri="{FF2B5EF4-FFF2-40B4-BE49-F238E27FC236}">
                <a16:creationId xmlns:a16="http://schemas.microsoft.com/office/drawing/2014/main" id="{C537FE44-6F4C-3E89-3DC8-A5F9C344F1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9824" y="6240163"/>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139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does ‘decolonising’ mean to you?</a:t>
            </a:r>
          </a:p>
        </p:txBody>
      </p:sp>
      <p:sp>
        <p:nvSpPr>
          <p:cNvPr id="3" name="Content Placeholder 2"/>
          <p:cNvSpPr>
            <a:spLocks noGrp="1"/>
          </p:cNvSpPr>
          <p:nvPr>
            <p:ph idx="1"/>
          </p:nvPr>
        </p:nvSpPr>
        <p:spPr/>
        <p:txBody>
          <a:bodyPr/>
          <a:lstStyle/>
          <a:p>
            <a:r>
              <a:rPr lang="en-GB" dirty="0"/>
              <a:t>What is your relationship to colonialism?</a:t>
            </a:r>
          </a:p>
          <a:p>
            <a:r>
              <a:rPr lang="en-GB" dirty="0"/>
              <a:t>Are you conscious of any lasting effects of colonialism on you directly?</a:t>
            </a:r>
          </a:p>
          <a:p>
            <a:pPr lvl="1"/>
            <a:r>
              <a:rPr lang="en-GB" dirty="0"/>
              <a:t>Positive benefits</a:t>
            </a:r>
          </a:p>
          <a:p>
            <a:pPr lvl="1"/>
            <a:r>
              <a:rPr lang="en-GB" dirty="0"/>
              <a:t>Negative effects</a:t>
            </a:r>
          </a:p>
          <a:p>
            <a:r>
              <a:rPr lang="en-GB" dirty="0"/>
              <a:t>Was it all bad?</a:t>
            </a:r>
          </a:p>
          <a:p>
            <a:r>
              <a:rPr lang="en-GB" dirty="0"/>
              <a:t>Is it all about race?</a:t>
            </a:r>
          </a:p>
        </p:txBody>
      </p:sp>
      <p:sp>
        <p:nvSpPr>
          <p:cNvPr id="4" name="TextBox 3">
            <a:extLst>
              <a:ext uri="{FF2B5EF4-FFF2-40B4-BE49-F238E27FC236}">
                <a16:creationId xmlns:a16="http://schemas.microsoft.com/office/drawing/2014/main" id="{344BCFC5-9DB8-B14D-D760-B64F44555A6C}"/>
              </a:ext>
            </a:extLst>
          </p:cNvPr>
          <p:cNvSpPr txBox="1"/>
          <p:nvPr/>
        </p:nvSpPr>
        <p:spPr>
          <a:xfrm>
            <a:off x="156117" y="6378498"/>
            <a:ext cx="7850459" cy="246221"/>
          </a:xfrm>
          <a:prstGeom prst="rect">
            <a:avLst/>
          </a:prstGeom>
          <a:noFill/>
        </p:spPr>
        <p:txBody>
          <a:bodyPr wrap="square" rtlCol="0">
            <a:spAutoFit/>
          </a:bodyPr>
          <a:lstStyle/>
          <a:p>
            <a:r>
              <a:rPr lang="en-US" sz="1000" dirty="0"/>
              <a:t>Slides prepared by Rayya </a:t>
            </a:r>
            <a:r>
              <a:rPr lang="en-US" sz="1000" dirty="0" err="1"/>
              <a:t>Ghul</a:t>
            </a:r>
            <a:r>
              <a:rPr lang="en-US" sz="1000" dirty="0"/>
              <a:t>, University of Edinburgh, 2022.  Please do not remove attribution if shared or printed</a:t>
            </a:r>
          </a:p>
        </p:txBody>
      </p:sp>
      <p:pic>
        <p:nvPicPr>
          <p:cNvPr id="5" name="Picture 2" descr="Creative Commons Licence">
            <a:hlinkClick r:id="rId3"/>
            <a:extLst>
              <a:ext uri="{FF2B5EF4-FFF2-40B4-BE49-F238E27FC236}">
                <a16:creationId xmlns:a16="http://schemas.microsoft.com/office/drawing/2014/main" id="{7A8C3AA0-467E-1DAD-A182-366D6BEB06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29824" y="6240163"/>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145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3B5AB5FF-9C2D-7A49-8D67-CE559395FD14}"/>
              </a:ext>
            </a:extLst>
          </p:cNvPr>
          <p:cNvGraphicFramePr/>
          <p:nvPr>
            <p:extLst>
              <p:ext uri="{D42A27DB-BD31-4B8C-83A1-F6EECF244321}">
                <p14:modId xmlns:p14="http://schemas.microsoft.com/office/powerpoint/2010/main" val="3768740177"/>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6B6FFD3F-87F1-0B4E-AECD-82881BF385BF}"/>
              </a:ext>
            </a:extLst>
          </p:cNvPr>
          <p:cNvSpPr txBox="1"/>
          <p:nvPr/>
        </p:nvSpPr>
        <p:spPr>
          <a:xfrm>
            <a:off x="156117" y="6378498"/>
            <a:ext cx="7850459" cy="246221"/>
          </a:xfrm>
          <a:prstGeom prst="rect">
            <a:avLst/>
          </a:prstGeom>
          <a:noFill/>
        </p:spPr>
        <p:txBody>
          <a:bodyPr wrap="square" rtlCol="0">
            <a:spAutoFit/>
          </a:bodyPr>
          <a:lstStyle/>
          <a:p>
            <a:r>
              <a:rPr lang="en-US" sz="1000" dirty="0"/>
              <a:t>Slides prepared by Rayya </a:t>
            </a:r>
            <a:r>
              <a:rPr lang="en-US" sz="1000" dirty="0" err="1"/>
              <a:t>Ghul</a:t>
            </a:r>
            <a:r>
              <a:rPr lang="en-US" sz="1000" dirty="0"/>
              <a:t>, University of Edinburgh, 2022.  Please do not remove attribution if shared or printed</a:t>
            </a:r>
          </a:p>
        </p:txBody>
      </p:sp>
      <p:pic>
        <p:nvPicPr>
          <p:cNvPr id="3" name="Picture 2" descr="Creative Commons Licence">
            <a:hlinkClick r:id="rId8"/>
            <a:extLst>
              <a:ext uri="{FF2B5EF4-FFF2-40B4-BE49-F238E27FC236}">
                <a16:creationId xmlns:a16="http://schemas.microsoft.com/office/drawing/2014/main" id="{C74C5A97-3BBC-F527-F1F3-556C5FC6B72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29824" y="6240163"/>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826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3B5AB5FF-9C2D-7A49-8D67-CE559395FD14}"/>
              </a:ext>
            </a:extLst>
          </p:cNvPr>
          <p:cNvGraphicFramePr/>
          <p:nvPr>
            <p:extLst>
              <p:ext uri="{D42A27DB-BD31-4B8C-83A1-F6EECF244321}">
                <p14:modId xmlns:p14="http://schemas.microsoft.com/office/powerpoint/2010/main" val="1568300410"/>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AlternateContent xmlns:mc="http://schemas.openxmlformats.org/markup-compatibility/2006" xmlns:p14="http://schemas.microsoft.com/office/powerpoint/2010/main">
        <mc:Choice Requires="p14">
          <p:contentPart p14:bwMode="auto" r:id="rId8">
            <p14:nvContentPartPr>
              <p14:cNvPr id="2" name="Ink 1">
                <a:extLst>
                  <a:ext uri="{FF2B5EF4-FFF2-40B4-BE49-F238E27FC236}">
                    <a16:creationId xmlns:a16="http://schemas.microsoft.com/office/drawing/2014/main" id="{86F86E8E-74F3-2946-8000-81AD2DC029A6}"/>
                  </a:ext>
                </a:extLst>
              </p14:cNvPr>
              <p14:cNvContentPartPr/>
              <p14:nvPr/>
            </p14:nvContentPartPr>
            <p14:xfrm>
              <a:off x="2044481" y="2355757"/>
              <a:ext cx="8696160" cy="416160"/>
            </p14:xfrm>
          </p:contentPart>
        </mc:Choice>
        <mc:Fallback xmlns="">
          <p:pic>
            <p:nvPicPr>
              <p:cNvPr id="2" name="Ink 1">
                <a:extLst>
                  <a:ext uri="{FF2B5EF4-FFF2-40B4-BE49-F238E27FC236}">
                    <a16:creationId xmlns:a16="http://schemas.microsoft.com/office/drawing/2014/main" id="{86F86E8E-74F3-2946-8000-81AD2DC029A6}"/>
                  </a:ext>
                </a:extLst>
              </p:cNvPr>
              <p:cNvPicPr/>
              <p:nvPr/>
            </p:nvPicPr>
            <p:blipFill>
              <a:blip r:embed="rId9"/>
              <a:stretch>
                <a:fillRect/>
              </a:stretch>
            </p:blipFill>
            <p:spPr>
              <a:xfrm>
                <a:off x="2035841" y="2347117"/>
                <a:ext cx="8713800" cy="433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D54B93E4-C563-194F-A6CE-50A548A32851}"/>
                  </a:ext>
                </a:extLst>
              </p14:cNvPr>
              <p14:cNvContentPartPr/>
              <p14:nvPr/>
            </p14:nvContentPartPr>
            <p14:xfrm>
              <a:off x="4616681" y="3997357"/>
              <a:ext cx="360" cy="360"/>
            </p14:xfrm>
          </p:contentPart>
        </mc:Choice>
        <mc:Fallback xmlns="">
          <p:pic>
            <p:nvPicPr>
              <p:cNvPr id="10" name="Ink 9">
                <a:extLst>
                  <a:ext uri="{FF2B5EF4-FFF2-40B4-BE49-F238E27FC236}">
                    <a16:creationId xmlns:a16="http://schemas.microsoft.com/office/drawing/2014/main" id="{D54B93E4-C563-194F-A6CE-50A548A32851}"/>
                  </a:ext>
                </a:extLst>
              </p:cNvPr>
              <p:cNvPicPr/>
              <p:nvPr/>
            </p:nvPicPr>
            <p:blipFill>
              <a:blip r:embed="rId11"/>
              <a:stretch>
                <a:fillRect/>
              </a:stretch>
            </p:blipFill>
            <p:spPr>
              <a:xfrm>
                <a:off x="4562681" y="3889357"/>
                <a:ext cx="108000" cy="216000"/>
              </a:xfrm>
              <a:prstGeom prst="rect">
                <a:avLst/>
              </a:prstGeom>
            </p:spPr>
          </p:pic>
        </mc:Fallback>
      </mc:AlternateContent>
      <p:sp>
        <p:nvSpPr>
          <p:cNvPr id="11" name="TextBox 10">
            <a:extLst>
              <a:ext uri="{FF2B5EF4-FFF2-40B4-BE49-F238E27FC236}">
                <a16:creationId xmlns:a16="http://schemas.microsoft.com/office/drawing/2014/main" id="{6AED1037-6289-AE48-8921-5ABC1B3661B9}"/>
              </a:ext>
            </a:extLst>
          </p:cNvPr>
          <p:cNvSpPr txBox="1"/>
          <p:nvPr/>
        </p:nvSpPr>
        <p:spPr>
          <a:xfrm>
            <a:off x="1208690" y="1163316"/>
            <a:ext cx="4141076" cy="400110"/>
          </a:xfrm>
          <a:prstGeom prst="rect">
            <a:avLst/>
          </a:prstGeom>
          <a:noFill/>
        </p:spPr>
        <p:txBody>
          <a:bodyPr wrap="square" rtlCol="0">
            <a:spAutoFit/>
          </a:bodyPr>
          <a:lstStyle/>
          <a:p>
            <a:r>
              <a:rPr lang="en-US" sz="2000" dirty="0"/>
              <a:t>What is visible - above the waterline</a:t>
            </a:r>
          </a:p>
        </p:txBody>
      </p:sp>
      <p:sp>
        <p:nvSpPr>
          <p:cNvPr id="6" name="TextBox 5">
            <a:extLst>
              <a:ext uri="{FF2B5EF4-FFF2-40B4-BE49-F238E27FC236}">
                <a16:creationId xmlns:a16="http://schemas.microsoft.com/office/drawing/2014/main" id="{2271662D-A97D-3F4C-8A6C-C59FD585BD16}"/>
              </a:ext>
            </a:extLst>
          </p:cNvPr>
          <p:cNvSpPr txBox="1"/>
          <p:nvPr/>
        </p:nvSpPr>
        <p:spPr>
          <a:xfrm>
            <a:off x="156117" y="6378498"/>
            <a:ext cx="7850459" cy="246221"/>
          </a:xfrm>
          <a:prstGeom prst="rect">
            <a:avLst/>
          </a:prstGeom>
          <a:noFill/>
        </p:spPr>
        <p:txBody>
          <a:bodyPr wrap="square" rtlCol="0">
            <a:spAutoFit/>
          </a:bodyPr>
          <a:lstStyle/>
          <a:p>
            <a:r>
              <a:rPr lang="en-US" sz="1000" dirty="0"/>
              <a:t>Slides prepared by Rayya </a:t>
            </a:r>
            <a:r>
              <a:rPr lang="en-US" sz="1000" dirty="0" err="1"/>
              <a:t>Ghul</a:t>
            </a:r>
            <a:r>
              <a:rPr lang="en-US" sz="1000" dirty="0"/>
              <a:t>, University of Edinburgh, 2022.  Please do not remove attribution if shared or printed</a:t>
            </a:r>
          </a:p>
        </p:txBody>
      </p:sp>
      <p:pic>
        <p:nvPicPr>
          <p:cNvPr id="3" name="Picture 2" descr="Creative Commons Licence">
            <a:hlinkClick r:id="rId12"/>
            <a:extLst>
              <a:ext uri="{FF2B5EF4-FFF2-40B4-BE49-F238E27FC236}">
                <a16:creationId xmlns:a16="http://schemas.microsoft.com/office/drawing/2014/main" id="{D17380CC-AC6C-7465-5867-8819F7A5570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529824" y="6240163"/>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0573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3B5AB5FF-9C2D-7A49-8D67-CE559395FD14}"/>
              </a:ext>
            </a:extLst>
          </p:cNvPr>
          <p:cNvGraphicFramePr/>
          <p:nvPr>
            <p:extLst>
              <p:ext uri="{D42A27DB-BD31-4B8C-83A1-F6EECF244321}">
                <p14:modId xmlns:p14="http://schemas.microsoft.com/office/powerpoint/2010/main" val="3380106501"/>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D0751970-B2F8-6E42-A771-F0813608756A}"/>
              </a:ext>
            </a:extLst>
          </p:cNvPr>
          <p:cNvSpPr txBox="1"/>
          <p:nvPr/>
        </p:nvSpPr>
        <p:spPr>
          <a:xfrm>
            <a:off x="156117" y="6378498"/>
            <a:ext cx="7850459" cy="246221"/>
          </a:xfrm>
          <a:prstGeom prst="rect">
            <a:avLst/>
          </a:prstGeom>
          <a:noFill/>
        </p:spPr>
        <p:txBody>
          <a:bodyPr wrap="square" rtlCol="0">
            <a:spAutoFit/>
          </a:bodyPr>
          <a:lstStyle/>
          <a:p>
            <a:r>
              <a:rPr lang="en-US" sz="1000" dirty="0"/>
              <a:t>Slides prepared by Rayya </a:t>
            </a:r>
            <a:r>
              <a:rPr lang="en-US" sz="1000" dirty="0" err="1"/>
              <a:t>Ghul</a:t>
            </a:r>
            <a:r>
              <a:rPr lang="en-US" sz="1000" dirty="0"/>
              <a:t>, University of Edinburgh, 2022.  Please do not remove attribution if shared or printed</a:t>
            </a:r>
          </a:p>
        </p:txBody>
      </p:sp>
      <p:pic>
        <p:nvPicPr>
          <p:cNvPr id="2" name="Picture 2" descr="Creative Commons Licence">
            <a:hlinkClick r:id="rId8"/>
            <a:extLst>
              <a:ext uri="{FF2B5EF4-FFF2-40B4-BE49-F238E27FC236}">
                <a16:creationId xmlns:a16="http://schemas.microsoft.com/office/drawing/2014/main" id="{3AEBEF58-C51B-6640-7AF3-8106DA79A1D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29824" y="6240163"/>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833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3B5AB5FF-9C2D-7A49-8D67-CE559395FD14}"/>
              </a:ext>
            </a:extLst>
          </p:cNvPr>
          <p:cNvGraphicFramePr/>
          <p:nvPr>
            <p:extLst>
              <p:ext uri="{D42A27DB-BD31-4B8C-83A1-F6EECF244321}">
                <p14:modId xmlns:p14="http://schemas.microsoft.com/office/powerpoint/2010/main" val="3397018387"/>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25FE1654-1FD4-2341-B188-FED736AB21A1}"/>
              </a:ext>
            </a:extLst>
          </p:cNvPr>
          <p:cNvSpPr txBox="1"/>
          <p:nvPr/>
        </p:nvSpPr>
        <p:spPr>
          <a:xfrm>
            <a:off x="8019393" y="2123090"/>
            <a:ext cx="3205655" cy="369332"/>
          </a:xfrm>
          <a:prstGeom prst="rect">
            <a:avLst/>
          </a:prstGeom>
          <a:noFill/>
        </p:spPr>
        <p:txBody>
          <a:bodyPr wrap="square" rtlCol="0">
            <a:spAutoFit/>
          </a:bodyPr>
          <a:lstStyle/>
          <a:p>
            <a:r>
              <a:rPr lang="en-US" dirty="0"/>
              <a:t>What might this look like?</a:t>
            </a:r>
          </a:p>
        </p:txBody>
      </p:sp>
      <p:sp>
        <p:nvSpPr>
          <p:cNvPr id="3" name="TextBox 2">
            <a:extLst>
              <a:ext uri="{FF2B5EF4-FFF2-40B4-BE49-F238E27FC236}">
                <a16:creationId xmlns:a16="http://schemas.microsoft.com/office/drawing/2014/main" id="{ACB1CE04-4DA2-444D-BE8E-E035225BF6B5}"/>
              </a:ext>
            </a:extLst>
          </p:cNvPr>
          <p:cNvSpPr txBox="1"/>
          <p:nvPr/>
        </p:nvSpPr>
        <p:spPr>
          <a:xfrm>
            <a:off x="788277" y="1755228"/>
            <a:ext cx="3384331" cy="646331"/>
          </a:xfrm>
          <a:prstGeom prst="rect">
            <a:avLst/>
          </a:prstGeom>
          <a:noFill/>
        </p:spPr>
        <p:txBody>
          <a:bodyPr wrap="square" rtlCol="0">
            <a:spAutoFit/>
          </a:bodyPr>
          <a:lstStyle/>
          <a:p>
            <a:r>
              <a:rPr lang="en-US" dirty="0"/>
              <a:t>What would be happening in the intersections?</a:t>
            </a:r>
          </a:p>
        </p:txBody>
      </p:sp>
      <p:cxnSp>
        <p:nvCxnSpPr>
          <p:cNvPr id="6" name="Straight Arrow Connector 5">
            <a:extLst>
              <a:ext uri="{FF2B5EF4-FFF2-40B4-BE49-F238E27FC236}">
                <a16:creationId xmlns:a16="http://schemas.microsoft.com/office/drawing/2014/main" id="{B2542BB8-CC4B-694F-8A64-532AA1C87845}"/>
              </a:ext>
            </a:extLst>
          </p:cNvPr>
          <p:cNvCxnSpPr>
            <a:cxnSpLocks/>
          </p:cNvCxnSpPr>
          <p:nvPr/>
        </p:nvCxnSpPr>
        <p:spPr>
          <a:xfrm>
            <a:off x="2459420" y="2401559"/>
            <a:ext cx="2879836" cy="98415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7" name="Straight Arrow Connector 6">
            <a:extLst>
              <a:ext uri="{FF2B5EF4-FFF2-40B4-BE49-F238E27FC236}">
                <a16:creationId xmlns:a16="http://schemas.microsoft.com/office/drawing/2014/main" id="{EDCAC0AF-84BE-F048-ACF3-34A53338E421}"/>
              </a:ext>
            </a:extLst>
          </p:cNvPr>
          <p:cNvCxnSpPr>
            <a:cxnSpLocks/>
          </p:cNvCxnSpPr>
          <p:nvPr/>
        </p:nvCxnSpPr>
        <p:spPr>
          <a:xfrm>
            <a:off x="2459419" y="2307756"/>
            <a:ext cx="4123560" cy="107795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9" name="Straight Arrow Connector 8">
            <a:extLst>
              <a:ext uri="{FF2B5EF4-FFF2-40B4-BE49-F238E27FC236}">
                <a16:creationId xmlns:a16="http://schemas.microsoft.com/office/drawing/2014/main" id="{3631FBF1-7DF0-D348-9F7B-CC2116489E24}"/>
              </a:ext>
            </a:extLst>
          </p:cNvPr>
          <p:cNvCxnSpPr>
            <a:cxnSpLocks/>
          </p:cNvCxnSpPr>
          <p:nvPr/>
        </p:nvCxnSpPr>
        <p:spPr>
          <a:xfrm>
            <a:off x="2459418" y="2497860"/>
            <a:ext cx="3510458" cy="223282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3" name="Straight Arrow Connector 12">
            <a:extLst>
              <a:ext uri="{FF2B5EF4-FFF2-40B4-BE49-F238E27FC236}">
                <a16:creationId xmlns:a16="http://schemas.microsoft.com/office/drawing/2014/main" id="{6E09B86B-6B0E-BE40-AC4A-5F2E649DD2EF}"/>
              </a:ext>
            </a:extLst>
          </p:cNvPr>
          <p:cNvCxnSpPr>
            <a:cxnSpLocks/>
          </p:cNvCxnSpPr>
          <p:nvPr/>
        </p:nvCxnSpPr>
        <p:spPr>
          <a:xfrm flipH="1">
            <a:off x="6148552" y="2575034"/>
            <a:ext cx="2186151" cy="1187669"/>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0" name="TextBox 9">
            <a:extLst>
              <a:ext uri="{FF2B5EF4-FFF2-40B4-BE49-F238E27FC236}">
                <a16:creationId xmlns:a16="http://schemas.microsoft.com/office/drawing/2014/main" id="{D1D68E2B-3E13-AB41-820D-4AC3E7A0E505}"/>
              </a:ext>
            </a:extLst>
          </p:cNvPr>
          <p:cNvSpPr txBox="1"/>
          <p:nvPr/>
        </p:nvSpPr>
        <p:spPr>
          <a:xfrm>
            <a:off x="156117" y="6378498"/>
            <a:ext cx="7850459" cy="246221"/>
          </a:xfrm>
          <a:prstGeom prst="rect">
            <a:avLst/>
          </a:prstGeom>
          <a:noFill/>
        </p:spPr>
        <p:txBody>
          <a:bodyPr wrap="square" rtlCol="0">
            <a:spAutoFit/>
          </a:bodyPr>
          <a:lstStyle/>
          <a:p>
            <a:r>
              <a:rPr lang="en-US" sz="1000" dirty="0"/>
              <a:t>Slides prepared by Rayya </a:t>
            </a:r>
            <a:r>
              <a:rPr lang="en-US" sz="1000" dirty="0" err="1"/>
              <a:t>Ghul</a:t>
            </a:r>
            <a:r>
              <a:rPr lang="en-US" sz="1000" dirty="0"/>
              <a:t>, University of Edinburgh, 2022.  Please do not remove attribution if shared or printed</a:t>
            </a:r>
          </a:p>
        </p:txBody>
      </p:sp>
      <p:pic>
        <p:nvPicPr>
          <p:cNvPr id="5" name="Picture 2" descr="Creative Commons Licence">
            <a:hlinkClick r:id="rId8"/>
            <a:extLst>
              <a:ext uri="{FF2B5EF4-FFF2-40B4-BE49-F238E27FC236}">
                <a16:creationId xmlns:a16="http://schemas.microsoft.com/office/drawing/2014/main" id="{08049FF5-70FB-928E-DC33-79DE1FCF562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29824" y="6240163"/>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55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Why, specifically, universities?</a:t>
            </a:r>
          </a:p>
        </p:txBody>
      </p:sp>
      <p:graphicFrame>
        <p:nvGraphicFramePr>
          <p:cNvPr id="5" name="Diagram 4"/>
          <p:cNvGraphicFramePr/>
          <p:nvPr>
            <p:extLst>
              <p:ext uri="{D42A27DB-BD31-4B8C-83A1-F6EECF244321}">
                <p14:modId xmlns:p14="http://schemas.microsoft.com/office/powerpoint/2010/main" val="347966240"/>
              </p:ext>
            </p:extLst>
          </p:nvPr>
        </p:nvGraphicFramePr>
        <p:xfrm>
          <a:off x="838200" y="1487642"/>
          <a:ext cx="10515600" cy="5373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8C42F384-B0AA-4894-5D74-F5F47E7FEB59}"/>
              </a:ext>
            </a:extLst>
          </p:cNvPr>
          <p:cNvSpPr txBox="1"/>
          <p:nvPr/>
        </p:nvSpPr>
        <p:spPr>
          <a:xfrm>
            <a:off x="156117" y="6492875"/>
            <a:ext cx="7850459" cy="246221"/>
          </a:xfrm>
          <a:prstGeom prst="rect">
            <a:avLst/>
          </a:prstGeom>
          <a:noFill/>
        </p:spPr>
        <p:txBody>
          <a:bodyPr wrap="square" rtlCol="0">
            <a:spAutoFit/>
          </a:bodyPr>
          <a:lstStyle/>
          <a:p>
            <a:r>
              <a:rPr lang="en-US" sz="1000" dirty="0"/>
              <a:t>Slides prepared by Rayya </a:t>
            </a:r>
            <a:r>
              <a:rPr lang="en-US" sz="1000" dirty="0" err="1"/>
              <a:t>Ghul</a:t>
            </a:r>
            <a:r>
              <a:rPr lang="en-US" sz="1000" dirty="0"/>
              <a:t>, University of Edinburgh, 2022.  Please do not remove attribution if shared or printed</a:t>
            </a:r>
          </a:p>
        </p:txBody>
      </p:sp>
    </p:spTree>
    <p:extLst>
      <p:ext uri="{BB962C8B-B14F-4D97-AF65-F5344CB8AC3E}">
        <p14:creationId xmlns:p14="http://schemas.microsoft.com/office/powerpoint/2010/main" val="432895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Western Ontologies</a:t>
            </a:r>
          </a:p>
        </p:txBody>
      </p:sp>
      <p:sp>
        <p:nvSpPr>
          <p:cNvPr id="3" name="Content Placeholder 2"/>
          <p:cNvSpPr>
            <a:spLocks noGrp="1"/>
          </p:cNvSpPr>
          <p:nvPr>
            <p:ph idx="1"/>
          </p:nvPr>
        </p:nvSpPr>
        <p:spPr/>
        <p:txBody>
          <a:bodyPr/>
          <a:lstStyle/>
          <a:p>
            <a:r>
              <a:rPr lang="en-GB" dirty="0"/>
              <a:t>Johann Friedrich Blumenbach (1752–1840) divided the human species into five races (though no difference in innate abilities)</a:t>
            </a:r>
          </a:p>
          <a:p>
            <a:r>
              <a:rPr lang="en-GB" dirty="0"/>
              <a:t>Louis Agassiz (1807–1873) – ‘</a:t>
            </a:r>
            <a:r>
              <a:rPr lang="en-GB" dirty="0" err="1"/>
              <a:t>polygenism</a:t>
            </a:r>
            <a:r>
              <a:rPr lang="en-GB" dirty="0"/>
              <a:t>’ – humans descended from different ancestors (used to justify slavery)</a:t>
            </a:r>
          </a:p>
          <a:p>
            <a:r>
              <a:rPr lang="en-GB" dirty="0"/>
              <a:t>Arthur de </a:t>
            </a:r>
            <a:r>
              <a:rPr lang="en-GB" dirty="0" err="1"/>
              <a:t>Gobineau</a:t>
            </a:r>
            <a:r>
              <a:rPr lang="en-GB" dirty="0"/>
              <a:t> (1816–1882) – superiority of white (Aryan) race and culture (opposed colonisation because of miscegenation)</a:t>
            </a:r>
          </a:p>
          <a:p>
            <a:r>
              <a:rPr lang="en-GB" dirty="0"/>
              <a:t>Thomas Huxley (1825 –1895) – Darwinist but proposed a hierarchy of abilities to do with racial features</a:t>
            </a:r>
          </a:p>
          <a:p>
            <a:pPr marL="0" indent="0">
              <a:buNone/>
            </a:pPr>
            <a:endParaRPr lang="en-GB" dirty="0"/>
          </a:p>
          <a:p>
            <a:endParaRPr lang="en-GB" dirty="0"/>
          </a:p>
          <a:p>
            <a:endParaRPr lang="en-GB" dirty="0"/>
          </a:p>
        </p:txBody>
      </p:sp>
      <p:sp>
        <p:nvSpPr>
          <p:cNvPr id="4" name="TextBox 3">
            <a:extLst>
              <a:ext uri="{FF2B5EF4-FFF2-40B4-BE49-F238E27FC236}">
                <a16:creationId xmlns:a16="http://schemas.microsoft.com/office/drawing/2014/main" id="{CCD869E9-4192-B6BA-BD6B-BE3AD9130145}"/>
              </a:ext>
            </a:extLst>
          </p:cNvPr>
          <p:cNvSpPr txBox="1"/>
          <p:nvPr/>
        </p:nvSpPr>
        <p:spPr>
          <a:xfrm>
            <a:off x="156117" y="6378498"/>
            <a:ext cx="7850459" cy="246221"/>
          </a:xfrm>
          <a:prstGeom prst="rect">
            <a:avLst/>
          </a:prstGeom>
          <a:noFill/>
        </p:spPr>
        <p:txBody>
          <a:bodyPr wrap="square" rtlCol="0">
            <a:spAutoFit/>
          </a:bodyPr>
          <a:lstStyle/>
          <a:p>
            <a:r>
              <a:rPr lang="en-US" sz="1000" dirty="0"/>
              <a:t>Slides prepared by Rayya </a:t>
            </a:r>
            <a:r>
              <a:rPr lang="en-US" sz="1000" dirty="0" err="1"/>
              <a:t>Ghul</a:t>
            </a:r>
            <a:r>
              <a:rPr lang="en-US" sz="1000" dirty="0"/>
              <a:t>, University of Edinburgh, 2022.  Please do not remove attribution if shared or printed</a:t>
            </a:r>
          </a:p>
        </p:txBody>
      </p:sp>
    </p:spTree>
    <p:extLst>
      <p:ext uri="{BB962C8B-B14F-4D97-AF65-F5344CB8AC3E}">
        <p14:creationId xmlns:p14="http://schemas.microsoft.com/office/powerpoint/2010/main" val="2689161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Relationship to Knowledge and its production</a:t>
            </a:r>
          </a:p>
        </p:txBody>
      </p:sp>
      <p:sp>
        <p:nvSpPr>
          <p:cNvPr id="3" name="Content Placeholder 2"/>
          <p:cNvSpPr>
            <a:spLocks noGrp="1"/>
          </p:cNvSpPr>
          <p:nvPr>
            <p:ph idx="1"/>
          </p:nvPr>
        </p:nvSpPr>
        <p:spPr/>
        <p:txBody>
          <a:bodyPr/>
          <a:lstStyle/>
          <a:p>
            <a:r>
              <a:rPr lang="en-GB" dirty="0"/>
              <a:t>Western ‘Enlightenment’ thought constructed as being in opposition to ‘</a:t>
            </a:r>
            <a:r>
              <a:rPr lang="en-GB" dirty="0" err="1"/>
              <a:t>orientals</a:t>
            </a:r>
            <a:r>
              <a:rPr lang="en-GB" dirty="0"/>
              <a:t>’ (Said, 1978)</a:t>
            </a:r>
          </a:p>
          <a:p>
            <a:r>
              <a:rPr lang="en-GB" dirty="0"/>
              <a:t>Europeans produce logic and reason while all others produce myths and superstition (ibid) </a:t>
            </a:r>
            <a:r>
              <a:rPr lang="en-GB" sz="1400" dirty="0"/>
              <a:t>(Said, E. (1978) </a:t>
            </a:r>
            <a:r>
              <a:rPr lang="en-GB" sz="1400" i="1" dirty="0"/>
              <a:t>Orientalism</a:t>
            </a:r>
            <a:r>
              <a:rPr lang="en-GB" sz="1400" dirty="0"/>
              <a:t>. New York: Vintage)</a:t>
            </a:r>
          </a:p>
          <a:p>
            <a:endParaRPr lang="en-GB" dirty="0"/>
          </a:p>
          <a:p>
            <a:r>
              <a:rPr lang="en-GB" dirty="0"/>
              <a:t>-&gt; determined what people and whose societies were allowed to produce legitimate scientific knowledge.</a:t>
            </a:r>
          </a:p>
          <a:p>
            <a:r>
              <a:rPr lang="en-GB" dirty="0"/>
              <a:t>-&gt; what is ‘</a:t>
            </a:r>
            <a:r>
              <a:rPr lang="en-GB" dirty="0" err="1"/>
              <a:t>unthought</a:t>
            </a:r>
            <a:r>
              <a:rPr lang="en-GB" dirty="0"/>
              <a:t>’ and ‘undone research’? i.e. all the thinking and research that doesn’t get published or funded?</a:t>
            </a:r>
          </a:p>
          <a:p>
            <a:endParaRPr lang="en-GB" dirty="0"/>
          </a:p>
        </p:txBody>
      </p:sp>
      <p:sp>
        <p:nvSpPr>
          <p:cNvPr id="4" name="TextBox 3">
            <a:extLst>
              <a:ext uri="{FF2B5EF4-FFF2-40B4-BE49-F238E27FC236}">
                <a16:creationId xmlns:a16="http://schemas.microsoft.com/office/drawing/2014/main" id="{7E842022-70EC-21CB-1801-19EF46223C9E}"/>
              </a:ext>
            </a:extLst>
          </p:cNvPr>
          <p:cNvSpPr txBox="1"/>
          <p:nvPr/>
        </p:nvSpPr>
        <p:spPr>
          <a:xfrm>
            <a:off x="156117" y="6378498"/>
            <a:ext cx="7850459" cy="246221"/>
          </a:xfrm>
          <a:prstGeom prst="rect">
            <a:avLst/>
          </a:prstGeom>
          <a:noFill/>
        </p:spPr>
        <p:txBody>
          <a:bodyPr wrap="square" rtlCol="0">
            <a:spAutoFit/>
          </a:bodyPr>
          <a:lstStyle/>
          <a:p>
            <a:r>
              <a:rPr lang="en-US" sz="1000" dirty="0"/>
              <a:t>Slides prepared by Rayya </a:t>
            </a:r>
            <a:r>
              <a:rPr lang="en-US" sz="1000" dirty="0" err="1"/>
              <a:t>Ghul</a:t>
            </a:r>
            <a:r>
              <a:rPr lang="en-US" sz="1000" dirty="0"/>
              <a:t>, University of Edinburgh, 2022.  Please do not remove attribution if shared or printed</a:t>
            </a:r>
          </a:p>
        </p:txBody>
      </p:sp>
    </p:spTree>
    <p:extLst>
      <p:ext uri="{BB962C8B-B14F-4D97-AF65-F5344CB8AC3E}">
        <p14:creationId xmlns:p14="http://schemas.microsoft.com/office/powerpoint/2010/main" val="2759068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7AAF2-B70E-2944-B4A0-7304332E6D54}"/>
              </a:ext>
            </a:extLst>
          </p:cNvPr>
          <p:cNvSpPr>
            <a:spLocks noGrp="1"/>
          </p:cNvSpPr>
          <p:nvPr>
            <p:ph type="title"/>
          </p:nvPr>
        </p:nvSpPr>
        <p:spPr/>
        <p:txBody>
          <a:bodyPr/>
          <a:lstStyle/>
          <a:p>
            <a:r>
              <a:rPr lang="en-US" dirty="0" err="1"/>
              <a:t>Decolonising</a:t>
            </a:r>
            <a:r>
              <a:rPr lang="en-US" dirty="0"/>
              <a:t> the Curriculum Collaborative Cluster</a:t>
            </a:r>
          </a:p>
        </p:txBody>
      </p:sp>
      <p:sp>
        <p:nvSpPr>
          <p:cNvPr id="3" name="Content Placeholder 2">
            <a:extLst>
              <a:ext uri="{FF2B5EF4-FFF2-40B4-BE49-F238E27FC236}">
                <a16:creationId xmlns:a16="http://schemas.microsoft.com/office/drawing/2014/main" id="{3F49911A-1128-1041-A12C-63907AE5F428}"/>
              </a:ext>
            </a:extLst>
          </p:cNvPr>
          <p:cNvSpPr>
            <a:spLocks noGrp="1"/>
          </p:cNvSpPr>
          <p:nvPr>
            <p:ph idx="1"/>
          </p:nvPr>
        </p:nvSpPr>
        <p:spPr/>
        <p:txBody>
          <a:bodyPr/>
          <a:lstStyle/>
          <a:p>
            <a:r>
              <a:rPr lang="en-US" dirty="0">
                <a:hlinkClick r:id="rId3"/>
              </a:rPr>
              <a:t>https://www.enhancementthemes.ac.uk/resilient-learning-communities/completed-projects/decolonising</a:t>
            </a:r>
            <a:r>
              <a:rPr lang="en-US">
                <a:hlinkClick r:id="rId3"/>
              </a:rPr>
              <a:t>-the-curriculum-in-the-time-of-pandemic</a:t>
            </a:r>
            <a:endParaRPr lang="en-US"/>
          </a:p>
          <a:p>
            <a:endParaRPr lang="en-US"/>
          </a:p>
        </p:txBody>
      </p:sp>
      <p:sp>
        <p:nvSpPr>
          <p:cNvPr id="4" name="TextBox 3">
            <a:extLst>
              <a:ext uri="{FF2B5EF4-FFF2-40B4-BE49-F238E27FC236}">
                <a16:creationId xmlns:a16="http://schemas.microsoft.com/office/drawing/2014/main" id="{2DF86BEB-CDD3-B1B3-BC8D-0CDCDED21CBA}"/>
              </a:ext>
            </a:extLst>
          </p:cNvPr>
          <p:cNvSpPr txBox="1"/>
          <p:nvPr/>
        </p:nvSpPr>
        <p:spPr>
          <a:xfrm>
            <a:off x="156117" y="6378498"/>
            <a:ext cx="7850459" cy="246221"/>
          </a:xfrm>
          <a:prstGeom prst="rect">
            <a:avLst/>
          </a:prstGeom>
          <a:noFill/>
        </p:spPr>
        <p:txBody>
          <a:bodyPr wrap="square" rtlCol="0">
            <a:spAutoFit/>
          </a:bodyPr>
          <a:lstStyle/>
          <a:p>
            <a:r>
              <a:rPr lang="en-US" sz="1000" dirty="0"/>
              <a:t>Slides prepared by Rayya </a:t>
            </a:r>
            <a:r>
              <a:rPr lang="en-US" sz="1000" dirty="0" err="1"/>
              <a:t>Ghul</a:t>
            </a:r>
            <a:r>
              <a:rPr lang="en-US" sz="1000" dirty="0"/>
              <a:t>, University of Edinburgh, 2022.  Please do not remove attribution if shared or printed</a:t>
            </a:r>
          </a:p>
        </p:txBody>
      </p:sp>
    </p:spTree>
    <p:extLst>
      <p:ext uri="{BB962C8B-B14F-4D97-AF65-F5344CB8AC3E}">
        <p14:creationId xmlns:p14="http://schemas.microsoft.com/office/powerpoint/2010/main" val="1156958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02B5F-01B9-B54A-B8FA-BC0BE924208C}"/>
              </a:ext>
            </a:extLst>
          </p:cNvPr>
          <p:cNvSpPr>
            <a:spLocks noGrp="1"/>
          </p:cNvSpPr>
          <p:nvPr>
            <p:ph type="title"/>
          </p:nvPr>
        </p:nvSpPr>
        <p:spPr/>
        <p:txBody>
          <a:bodyPr/>
          <a:lstStyle/>
          <a:p>
            <a:r>
              <a:rPr lang="en-US" dirty="0" err="1"/>
              <a:t>Decolonising</a:t>
            </a:r>
            <a:r>
              <a:rPr lang="en-US" dirty="0"/>
              <a:t> the Curriculum @</a:t>
            </a:r>
            <a:r>
              <a:rPr lang="en-US" dirty="0" err="1"/>
              <a:t>UoE</a:t>
            </a:r>
            <a:endParaRPr lang="en-US" dirty="0"/>
          </a:p>
        </p:txBody>
      </p:sp>
      <p:pic>
        <p:nvPicPr>
          <p:cNvPr id="5" name="Content Placeholder 4">
            <a:hlinkClick r:id="rId3"/>
            <a:extLst>
              <a:ext uri="{FF2B5EF4-FFF2-40B4-BE49-F238E27FC236}">
                <a16:creationId xmlns:a16="http://schemas.microsoft.com/office/drawing/2014/main" id="{D6475D64-CCAE-C444-A4E8-72DC64FFDD37}"/>
              </a:ext>
            </a:extLst>
          </p:cNvPr>
          <p:cNvPicPr>
            <a:picLocks noGrp="1" noChangeAspect="1"/>
          </p:cNvPicPr>
          <p:nvPr>
            <p:ph idx="1"/>
          </p:nvPr>
        </p:nvPicPr>
        <p:blipFill>
          <a:blip r:embed="rId4"/>
          <a:stretch>
            <a:fillRect/>
          </a:stretch>
        </p:blipFill>
        <p:spPr>
          <a:xfrm>
            <a:off x="1714500" y="1867694"/>
            <a:ext cx="8763000" cy="4267200"/>
          </a:xfrm>
        </p:spPr>
      </p:pic>
    </p:spTree>
    <p:extLst>
      <p:ext uri="{BB962C8B-B14F-4D97-AF65-F5344CB8AC3E}">
        <p14:creationId xmlns:p14="http://schemas.microsoft.com/office/powerpoint/2010/main" val="865455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C2C0FE7-0FA0-E0C0-18AE-C5F12A21FA8F}"/>
              </a:ext>
            </a:extLst>
          </p:cNvPr>
          <p:cNvSpPr txBox="1"/>
          <p:nvPr/>
        </p:nvSpPr>
        <p:spPr>
          <a:xfrm>
            <a:off x="1018822" y="673089"/>
            <a:ext cx="10154356" cy="4378635"/>
          </a:xfrm>
          <a:prstGeom prst="rect">
            <a:avLst/>
          </a:prstGeom>
          <a:noFill/>
        </p:spPr>
        <p:txBody>
          <a:bodyPr wrap="square">
            <a:spAutoFit/>
          </a:bodyPr>
          <a:lstStyle/>
          <a:p>
            <a:pPr>
              <a:spcAft>
                <a:spcPts val="1680"/>
              </a:spcAft>
            </a:pPr>
            <a:r>
              <a:rPr lang="en-GB" sz="2400" b="1" dirty="0">
                <a:solidFill>
                  <a:srgbClr val="993E0C"/>
                </a:solidFill>
                <a:effectLst/>
                <a:latin typeface="Calibri" panose="020F0502020204030204" pitchFamily="34" charset="0"/>
                <a:ea typeface="Times New Roman" panose="02020603050405020304" pitchFamily="18" charset="0"/>
                <a:cs typeface="Calibri" panose="020F0502020204030204" pitchFamily="34" charset="0"/>
              </a:rPr>
              <a:t>What is 'decolonising the curriculum'?</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680"/>
              </a:lnSpc>
              <a:spcAft>
                <a:spcPts val="1680"/>
              </a:spcAft>
            </a:pPr>
            <a:r>
              <a:rPr lang="en-GB" sz="1400" dirty="0">
                <a:solidFill>
                  <a:srgbClr val="CA5010"/>
                </a:solidFill>
                <a:effectLst/>
                <a:latin typeface="Calibri" panose="020F0502020204030204" pitchFamily="34" charset="0"/>
                <a:ea typeface="Times New Roman" panose="02020603050405020304" pitchFamily="18" charset="0"/>
                <a:cs typeface="Calibri" panose="020F0502020204030204" pitchFamily="34" charset="0"/>
                <a:hlinkClick r:id="rId2" tooltip="https://www.ed.ac.uk/profile/rowena-arshad"/>
              </a:rPr>
              <a:t>Professor Rowena Arshad</a:t>
            </a:r>
            <a:r>
              <a:rPr lang="en-GB" sz="1400"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 writes, "there are different definitions of what decolonisation means but drawing from the range of definitions, I have made sense of decolonisation as an approach:</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680"/>
              </a:lnSpc>
              <a:spcAft>
                <a:spcPts val="1680"/>
              </a:spcAft>
            </a:pPr>
            <a:r>
              <a:rPr lang="en-GB" sz="1400" i="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…involving a critical analysis of how colonial forms of knowledge, pedagogical strategies and research methodologies… have shaped what we know, what we recognise and how we reward such knowledge accordingly.</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680"/>
              </a:lnSpc>
              <a:spcAft>
                <a:spcPts val="1680"/>
              </a:spcAft>
            </a:pPr>
            <a:r>
              <a:rPr lang="en-GB" sz="1400"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To decolonise is not about deleting knowledge or histories that have been developed in the West or colonial nations, rather it is to situate the histories and knowledges that do not originate from the West against the context of imperialism and power and to consider why these have been marginalised and de-</a:t>
            </a:r>
            <a:r>
              <a:rPr lang="en-GB" sz="1400" dirty="0" err="1">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centered</a:t>
            </a:r>
            <a:r>
              <a:rPr lang="en-GB" sz="1400"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 </a:t>
            </a:r>
            <a:r>
              <a:rPr lang="en-GB" sz="1400" dirty="0" err="1">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Keval</a:t>
            </a:r>
            <a:r>
              <a:rPr lang="en-GB" sz="1400"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 talks about repositioning ‘who and what gets to occupy the centre and the margins of ideas and society’ and to rebalance that power (</a:t>
            </a:r>
            <a:r>
              <a:rPr lang="en-GB" sz="1400" dirty="0">
                <a:solidFill>
                  <a:srgbClr val="CA5010"/>
                </a:solidFill>
                <a:effectLst/>
                <a:latin typeface="Calibri" panose="020F0502020204030204" pitchFamily="34" charset="0"/>
                <a:ea typeface="Times New Roman" panose="02020603050405020304" pitchFamily="18" charset="0"/>
                <a:cs typeface="Calibri" panose="020F0502020204030204" pitchFamily="34" charset="0"/>
                <a:hlinkClick r:id="rId3" tooltip="https://archive.discoversociety.org/2019/02/06/navigating-the-decolonising-process-avoiding-pitfalls-and-some-dos-and-donts/"/>
              </a:rPr>
              <a:t>Keval, 2019</a:t>
            </a:r>
            <a:r>
              <a:rPr lang="en-GB" sz="1400"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680"/>
              </a:lnSpc>
            </a:pPr>
            <a:r>
              <a:rPr lang="en-GB" sz="1400"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As a </a:t>
            </a:r>
            <a:r>
              <a:rPr lang="en-GB" sz="1400" dirty="0">
                <a:solidFill>
                  <a:srgbClr val="CA5010"/>
                </a:solidFill>
                <a:effectLst/>
                <a:latin typeface="Calibri" panose="020F0502020204030204" pitchFamily="34" charset="0"/>
                <a:ea typeface="Times New Roman" panose="02020603050405020304" pitchFamily="18" charset="0"/>
                <a:cs typeface="Calibri" panose="020F0502020204030204" pitchFamily="34" charset="0"/>
                <a:hlinkClick r:id="rId4" tooltip="https://www.ed.ac.uk/about/strategy-2030/our-vision-purpose-and-values"/>
              </a:rPr>
              <a:t>'world-leading, research-intensive university [...] with a values-led approach to teaching'</a:t>
            </a:r>
            <a:r>
              <a:rPr lang="en-GB" sz="1400"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 the University of Edinburgh attracts students and staff from around the world.  Amongst our community are those whose heritage and culture will have been influenced by colonialism - either by association with colonial powers or as members of post-colonial communities.  Looking forwards, the challenges we face cannot be addressed through a narrow lens of privileged knowledges and practices, nor can we ignore past wrongs.  Decolonising the curriculum, as an ongoing project, should help expand our horizons and repair fractured relationships to enable cooperative and co-constructed solutions to the wicked problems that we face.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DEBFFEBF-0CC2-1FF5-CE16-B6E6DB3FB2EB}"/>
              </a:ext>
            </a:extLst>
          </p:cNvPr>
          <p:cNvSpPr txBox="1"/>
          <p:nvPr/>
        </p:nvSpPr>
        <p:spPr>
          <a:xfrm>
            <a:off x="156117" y="6378498"/>
            <a:ext cx="7850459" cy="246221"/>
          </a:xfrm>
          <a:prstGeom prst="rect">
            <a:avLst/>
          </a:prstGeom>
          <a:noFill/>
        </p:spPr>
        <p:txBody>
          <a:bodyPr wrap="square" rtlCol="0">
            <a:spAutoFit/>
          </a:bodyPr>
          <a:lstStyle/>
          <a:p>
            <a:r>
              <a:rPr lang="en-US" sz="1000" dirty="0"/>
              <a:t>Slides prepared by Rayya </a:t>
            </a:r>
            <a:r>
              <a:rPr lang="en-US" sz="1000" dirty="0" err="1"/>
              <a:t>Ghul</a:t>
            </a:r>
            <a:r>
              <a:rPr lang="en-US" sz="1000" dirty="0"/>
              <a:t>, University of Edinburgh, 2022.  Please do not remove attribution if shared or printed</a:t>
            </a:r>
          </a:p>
        </p:txBody>
      </p:sp>
      <p:pic>
        <p:nvPicPr>
          <p:cNvPr id="15" name="Picture 2" descr="Creative Commons Licence">
            <a:hlinkClick r:id="rId5"/>
            <a:extLst>
              <a:ext uri="{FF2B5EF4-FFF2-40B4-BE49-F238E27FC236}">
                <a16:creationId xmlns:a16="http://schemas.microsoft.com/office/drawing/2014/main" id="{8EB10B36-52FB-5495-AF0C-CC04C70391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29824" y="6240163"/>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9046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1571E-BD23-0247-8389-F92CAF37EDEA}"/>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1DE47E5-A6B3-B442-8B46-0CA2A4E717FF}"/>
              </a:ext>
            </a:extLst>
          </p:cNvPr>
          <p:cNvSpPr>
            <a:spLocks noGrp="1"/>
          </p:cNvSpPr>
          <p:nvPr>
            <p:ph idx="1"/>
          </p:nvPr>
        </p:nvSpPr>
        <p:spPr>
          <a:xfrm>
            <a:off x="838200" y="2000551"/>
            <a:ext cx="10515600" cy="4667250"/>
          </a:xfrm>
        </p:spPr>
        <p:txBody>
          <a:bodyPr>
            <a:normAutofit fontScale="47500" lnSpcReduction="20000"/>
          </a:bodyPr>
          <a:lstStyle/>
          <a:p>
            <a:pPr>
              <a:lnSpc>
                <a:spcPct val="140000"/>
              </a:lnSpc>
              <a:spcAft>
                <a:spcPts val="600"/>
              </a:spcAft>
            </a:pPr>
            <a:r>
              <a:rPr lang="en-GB" sz="4500" b="1" dirty="0">
                <a:cs typeface="Arial" panose="020B0604020202020204" pitchFamily="34" charset="0"/>
              </a:rPr>
              <a:t>A note of caution</a:t>
            </a:r>
            <a:r>
              <a:rPr lang="en-GB" sz="4500" dirty="0">
                <a:cs typeface="Arial" panose="020B0604020202020204" pitchFamily="34" charset="0"/>
              </a:rPr>
              <a:t>:  We all have a relationship with colonisation.  If asked, most of us would like to play a part in creating a fairer and more just world.  However, being asked to consider issues, such as whether you are involuntarily complicit in injustice and the perpetuation of coloniality, or to consider the effects of it directly on your lived experience as a person with a colonised heritage, can be uncomfortable and even distressing.  Common responses can include anxiety, ambivalence, avoidance or rejection.</a:t>
            </a:r>
          </a:p>
          <a:p>
            <a:pPr>
              <a:lnSpc>
                <a:spcPct val="140000"/>
              </a:lnSpc>
              <a:spcAft>
                <a:spcPts val="600"/>
              </a:spcAft>
            </a:pPr>
            <a:r>
              <a:rPr lang="en-GB" sz="4500" dirty="0">
                <a:cs typeface="Arial" panose="020B0604020202020204" pitchFamily="34" charset="0"/>
              </a:rPr>
              <a:t>Your greatest tool in beginning engagement with decolonisation is </a:t>
            </a:r>
            <a:r>
              <a:rPr lang="en-GB" sz="4500" b="1" dirty="0">
                <a:cs typeface="Arial" panose="020B0604020202020204" pitchFamily="34" charset="0"/>
              </a:rPr>
              <a:t>kindness</a:t>
            </a:r>
            <a:r>
              <a:rPr lang="en-GB" sz="4500" dirty="0">
                <a:cs typeface="Arial" panose="020B0604020202020204" pitchFamily="34" charset="0"/>
              </a:rPr>
              <a:t>; towards yourself and towards others.  We all have a part to play, but what we (can) do will vary according to our relationship with colonisation.  There is no tried and tested way to decolonise the curriculum.  We will make mistakes.  This is an opportunity to develop a learning community about decolonising our curriculum.</a:t>
            </a:r>
            <a:endParaRPr lang="en-GB" sz="4500" dirty="0"/>
          </a:p>
        </p:txBody>
      </p:sp>
      <p:pic>
        <p:nvPicPr>
          <p:cNvPr id="5" name="Picture 4">
            <a:extLst>
              <a:ext uri="{FF2B5EF4-FFF2-40B4-BE49-F238E27FC236}">
                <a16:creationId xmlns:a16="http://schemas.microsoft.com/office/drawing/2014/main" id="{9CDFF395-87B2-F541-8A99-F7380FD87F5E}"/>
              </a:ext>
            </a:extLst>
          </p:cNvPr>
          <p:cNvPicPr>
            <a:picLocks noChangeAspect="1"/>
          </p:cNvPicPr>
          <p:nvPr/>
        </p:nvPicPr>
        <p:blipFill rotWithShape="1">
          <a:blip r:embed="rId3"/>
          <a:srcRect t="23252" r="2642" b="33496"/>
          <a:stretch/>
        </p:blipFill>
        <p:spPr>
          <a:xfrm>
            <a:off x="3230138" y="135561"/>
            <a:ext cx="5356302" cy="1784689"/>
          </a:xfrm>
          <a:prstGeom prst="rect">
            <a:avLst/>
          </a:prstGeom>
        </p:spPr>
      </p:pic>
    </p:spTree>
    <p:extLst>
      <p:ext uri="{BB962C8B-B14F-4D97-AF65-F5344CB8AC3E}">
        <p14:creationId xmlns:p14="http://schemas.microsoft.com/office/powerpoint/2010/main" val="3336371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191344" y="198884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551383" y="404664"/>
            <a:ext cx="11146631" cy="646331"/>
          </a:xfrm>
          <a:prstGeom prst="rect">
            <a:avLst/>
          </a:prstGeom>
          <a:noFill/>
        </p:spPr>
        <p:txBody>
          <a:bodyPr wrap="square" rtlCol="0">
            <a:spAutoFit/>
          </a:bodyPr>
          <a:lstStyle/>
          <a:p>
            <a:r>
              <a:rPr lang="en-GB" sz="3600" dirty="0"/>
              <a:t>Opportunities to consider Decolonising the Curriculum</a:t>
            </a:r>
          </a:p>
        </p:txBody>
      </p:sp>
      <p:sp>
        <p:nvSpPr>
          <p:cNvPr id="7" name="TextBox 6"/>
          <p:cNvSpPr txBox="1"/>
          <p:nvPr/>
        </p:nvSpPr>
        <p:spPr>
          <a:xfrm>
            <a:off x="5722346" y="1071801"/>
            <a:ext cx="6264696" cy="5786199"/>
          </a:xfrm>
          <a:prstGeom prst="rect">
            <a:avLst/>
          </a:prstGeom>
          <a:noFill/>
        </p:spPr>
        <p:txBody>
          <a:bodyPr wrap="square" rtlCol="0">
            <a:spAutoFit/>
          </a:bodyPr>
          <a:lstStyle/>
          <a:p>
            <a:pPr marL="285750" indent="-285750">
              <a:buFont typeface="Arial" panose="020B0604020202020204" pitchFamily="34" charset="0"/>
              <a:buChar char="•"/>
            </a:pPr>
            <a:r>
              <a:rPr lang="en-GB" sz="1600" dirty="0"/>
              <a:t>Does my discipline privilege Euro-centric knowledge and research?  Is there scope for including knowledge from the Global Majority (people who are Black, Asian, Brown, dual-heritage, indigenous to the global south, and or have been racialised as 'ethnic minorities’). Do I only draw on Western definitions of concepts central to my discipline?</a:t>
            </a:r>
          </a:p>
          <a:p>
            <a:pPr marL="285750" indent="-285750">
              <a:buFont typeface="Arial" panose="020B0604020202020204" pitchFamily="34" charset="0"/>
              <a:buChar char="•"/>
            </a:pPr>
            <a:r>
              <a:rPr lang="en-GB" sz="1600" dirty="0"/>
              <a:t>Are the outcomes of learning relevant to living and working in a diverse, global world? Do they reduce or contribute to maintaining global injustice related to former colonial activity and/or ongoing coloniality?</a:t>
            </a:r>
          </a:p>
          <a:p>
            <a:pPr marL="285750" indent="-285750">
              <a:buFont typeface="Arial" panose="020B0604020202020204" pitchFamily="34" charset="0"/>
              <a:buChar char="•"/>
            </a:pPr>
            <a:r>
              <a:rPr lang="en-GB" sz="1600" dirty="0"/>
              <a:t>Are we sure that what we do in the classroom allows everyone to participate equally and feel able to contribute to their and others’ learning?​​​​​​​  Is there an opportunity to reflect on power imbalances between people with different relationships to colonisation due to their heritage?</a:t>
            </a:r>
          </a:p>
          <a:p>
            <a:pPr marL="285750" indent="-285750">
              <a:buFont typeface="Arial" panose="020B0604020202020204" pitchFamily="34" charset="0"/>
              <a:buChar char="•"/>
            </a:pPr>
            <a:r>
              <a:rPr lang="en-GB" sz="1600" dirty="0"/>
              <a:t>Do assessments focus exclusively on the replication of Euro-centric modes of knowledge representation? Are there opportunities for students to explore alternatives, or draw on their own lived experience?</a:t>
            </a:r>
          </a:p>
          <a:p>
            <a:pPr marL="285750" indent="-285750">
              <a:buFont typeface="Arial" panose="020B0604020202020204" pitchFamily="34" charset="0"/>
              <a:buChar char="•"/>
            </a:pPr>
            <a:r>
              <a:rPr lang="en-GB" sz="1600" dirty="0"/>
              <a:t>Do the learning materials and the way they are organised represent a diverse, global world?</a:t>
            </a:r>
          </a:p>
          <a:p>
            <a:pPr marL="285750" indent="-285750">
              <a:buFont typeface="Arial" panose="020B0604020202020204" pitchFamily="34" charset="0"/>
              <a:buChar char="•"/>
            </a:pPr>
            <a:r>
              <a:rPr lang="en-GB" sz="1600" dirty="0"/>
              <a:t>Are there adequate resources and opportunities to support a diverse, global curriculum and can all students access them?</a:t>
            </a:r>
          </a:p>
          <a:p>
            <a:pPr marL="285750" indent="-285750">
              <a:buFont typeface="Arial" panose="020B0604020202020204" pitchFamily="34" charset="0"/>
              <a:buChar char="•"/>
            </a:pPr>
            <a:endParaRPr lang="en-GB" dirty="0"/>
          </a:p>
        </p:txBody>
      </p:sp>
      <p:sp>
        <p:nvSpPr>
          <p:cNvPr id="23" name="TextBox 22"/>
          <p:cNvSpPr txBox="1"/>
          <p:nvPr/>
        </p:nvSpPr>
        <p:spPr>
          <a:xfrm>
            <a:off x="191344" y="5349894"/>
            <a:ext cx="2715760" cy="1384995"/>
          </a:xfrm>
          <a:prstGeom prst="rect">
            <a:avLst/>
          </a:prstGeom>
          <a:noFill/>
        </p:spPr>
        <p:txBody>
          <a:bodyPr wrap="square" rtlCol="0">
            <a:spAutoFit/>
          </a:bodyPr>
          <a:lstStyle/>
          <a:p>
            <a:r>
              <a:rPr lang="en-GB" sz="1400" dirty="0"/>
              <a:t>Based on:</a:t>
            </a:r>
          </a:p>
          <a:p>
            <a:r>
              <a:rPr lang="en-GB" sz="1400" dirty="0" err="1"/>
              <a:t>Toohey</a:t>
            </a:r>
            <a:r>
              <a:rPr lang="en-GB" sz="1400" dirty="0"/>
              <a:t>, S. (1999) </a:t>
            </a:r>
            <a:r>
              <a:rPr lang="en-GB" sz="1400" i="1" dirty="0"/>
              <a:t>Designing Courses for Higher Education</a:t>
            </a:r>
            <a:r>
              <a:rPr lang="en-GB" sz="1400" dirty="0"/>
              <a:t>. Buckingham: Open University Press.</a:t>
            </a:r>
          </a:p>
          <a:p>
            <a:endParaRPr lang="en-GB" sz="1400" dirty="0"/>
          </a:p>
        </p:txBody>
      </p:sp>
      <p:sp>
        <p:nvSpPr>
          <p:cNvPr id="8" name="TextBox 7">
            <a:extLst>
              <a:ext uri="{FF2B5EF4-FFF2-40B4-BE49-F238E27FC236}">
                <a16:creationId xmlns:a16="http://schemas.microsoft.com/office/drawing/2014/main" id="{D26AB842-7FEE-1C40-8A2C-F7D2B9925610}"/>
              </a:ext>
            </a:extLst>
          </p:cNvPr>
          <p:cNvSpPr txBox="1"/>
          <p:nvPr/>
        </p:nvSpPr>
        <p:spPr>
          <a:xfrm>
            <a:off x="191344" y="6509474"/>
            <a:ext cx="7850459" cy="246221"/>
          </a:xfrm>
          <a:prstGeom prst="rect">
            <a:avLst/>
          </a:prstGeom>
          <a:noFill/>
        </p:spPr>
        <p:txBody>
          <a:bodyPr wrap="square" rtlCol="0">
            <a:spAutoFit/>
          </a:bodyPr>
          <a:lstStyle/>
          <a:p>
            <a:r>
              <a:rPr lang="en-US" sz="1000" dirty="0"/>
              <a:t>Slides prepared by Rayya </a:t>
            </a:r>
            <a:r>
              <a:rPr lang="en-US" sz="1000" dirty="0" err="1"/>
              <a:t>Ghul</a:t>
            </a:r>
            <a:r>
              <a:rPr lang="en-US" sz="1000" dirty="0"/>
              <a:t>, University of Edinburgh, 2022.  Please do not remove attribution if shared or printed</a:t>
            </a:r>
          </a:p>
        </p:txBody>
      </p:sp>
    </p:spTree>
    <p:extLst>
      <p:ext uri="{BB962C8B-B14F-4D97-AF65-F5344CB8AC3E}">
        <p14:creationId xmlns:p14="http://schemas.microsoft.com/office/powerpoint/2010/main" val="2537698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5554B2B-0F20-B216-F23B-5EC1FFEA2579}"/>
              </a:ext>
            </a:extLst>
          </p:cNvPr>
          <p:cNvSpPr txBox="1"/>
          <p:nvPr/>
        </p:nvSpPr>
        <p:spPr>
          <a:xfrm>
            <a:off x="1061155" y="506405"/>
            <a:ext cx="10069689" cy="6063198"/>
          </a:xfrm>
          <a:prstGeom prst="rect">
            <a:avLst/>
          </a:prstGeom>
          <a:noFill/>
        </p:spPr>
        <p:txBody>
          <a:bodyPr wrap="square">
            <a:spAutoFit/>
          </a:bodyPr>
          <a:lstStyle/>
          <a:p>
            <a:pPr>
              <a:spcAft>
                <a:spcPts val="1680"/>
              </a:spcAft>
            </a:pPr>
            <a:r>
              <a:rPr lang="en-GB" sz="2400" b="1" dirty="0">
                <a:solidFill>
                  <a:srgbClr val="993E0C"/>
                </a:solidFill>
                <a:effectLst/>
                <a:latin typeface="Calibri" panose="020F0502020204030204" pitchFamily="34" charset="0"/>
                <a:ea typeface="Times New Roman" panose="02020603050405020304" pitchFamily="18" charset="0"/>
                <a:cs typeface="Calibri" panose="020F0502020204030204" pitchFamily="34" charset="0"/>
              </a:rPr>
              <a:t>Understanding Coloniality</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680"/>
              </a:lnSpc>
              <a:spcAft>
                <a:spcPts val="1680"/>
              </a:spcAft>
            </a:pPr>
            <a:r>
              <a:rPr lang="en-GB" sz="1400"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If you are new to the idea of decolonisation, it could be helpful to explore the concept of 'coloniality', or the persistence of colonial power and influence, particularly characterised by the reproduction of colonial patterns of racial domination, hierarchisation, and marginalisation.  Because colonial activities involve/d the appropriation of land and resources from indigenous peoples and usually involved their exploitation, subjugation and even eradication, the colonisers needed to possess a certain way of thinking to justify their practices.  'Knowledge' about indigenous people that suggested they were of inferior intelligence, barbaric, subhuman or in need of saving, for example, was supported by theories, such as those about 'race' developed by European scholars.  It is suggested that this way of thinking and the structures of power developed to sustain colonialism are still pervasive, largely unexamined and still a major influence on Western thought (and practice).  Decolonisation, therefore, challenges the ways that Western Euro-centric knowledge is constructed, tested and applied.  This is why Higher Education is being called upon to decolonise the curriculum.</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680"/>
              </a:spcAft>
            </a:pPr>
            <a:r>
              <a:rPr lang="en-GB" sz="2400" b="1" dirty="0">
                <a:solidFill>
                  <a:srgbClr val="993E0C"/>
                </a:solidFill>
                <a:effectLst/>
                <a:latin typeface="Calibri" panose="020F0502020204030204" pitchFamily="34" charset="0"/>
                <a:ea typeface="Times New Roman" panose="02020603050405020304" pitchFamily="18" charset="0"/>
                <a:cs typeface="Calibri" panose="020F0502020204030204" pitchFamily="34" charset="0"/>
              </a:rPr>
              <a:t>Useful reading</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680"/>
              </a:lnSpc>
              <a:spcAft>
                <a:spcPts val="1680"/>
              </a:spcAft>
              <a:buFont typeface="Symbol" pitchFamily="2" charset="2"/>
              <a:buChar char=""/>
            </a:pP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Ndlovu, M. (2018). Coloniality of Knowledge and the Challenge of Creating African Futures. </a:t>
            </a:r>
            <a:r>
              <a:rPr lang="en-GB" sz="1200" i="1" dirty="0" err="1">
                <a:effectLst/>
                <a:latin typeface="Calibri" panose="020F0502020204030204" pitchFamily="34" charset="0"/>
                <a:ea typeface="Calibri" panose="020F0502020204030204" pitchFamily="34" charset="0"/>
                <a:cs typeface="Times New Roman" panose="02020603050405020304" pitchFamily="18" charset="0"/>
              </a:rPr>
              <a:t>Ufahamu</a:t>
            </a:r>
            <a:r>
              <a:rPr lang="en-GB" sz="1200" i="1" dirty="0">
                <a:effectLst/>
                <a:latin typeface="Calibri" panose="020F0502020204030204" pitchFamily="34" charset="0"/>
                <a:ea typeface="Calibri" panose="020F0502020204030204" pitchFamily="34" charset="0"/>
                <a:cs typeface="Times New Roman" panose="02020603050405020304" pitchFamily="18" charset="0"/>
              </a:rPr>
              <a:t>: A Journal of African Studies</a:t>
            </a:r>
            <a:r>
              <a:rPr lang="en-GB" sz="1200" dirty="0">
                <a:effectLst/>
                <a:latin typeface="Calibri" panose="020F0502020204030204" pitchFamily="34" charset="0"/>
                <a:ea typeface="Calibri" panose="020F0502020204030204" pitchFamily="34" charset="0"/>
                <a:cs typeface="Times New Roman" panose="02020603050405020304" pitchFamily="18" charset="0"/>
              </a:rPr>
              <a:t>, 40(2). </a:t>
            </a:r>
            <a:r>
              <a:rPr lang="en-GB"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http://dx.doi.org/10.5070/F7402040944</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680"/>
              </a:lnSpc>
              <a:spcAft>
                <a:spcPts val="1680"/>
              </a:spcAft>
              <a:buFont typeface="Symbol" pitchFamily="2" charset="2"/>
              <a:buChar char=""/>
            </a:pPr>
            <a:r>
              <a:rPr lang="en-GB" sz="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Mignolo</a:t>
            </a: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W. (2017) Coloniality is Far from Over, and So Must Be Decoloniality. </a:t>
            </a:r>
            <a:r>
              <a:rPr lang="en-GB" sz="12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Afterall,</a:t>
            </a: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(43) </a:t>
            </a:r>
            <a:r>
              <a:rPr lang="en-GB" sz="12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3"/>
              </a:rPr>
              <a:t>https://www.journals.uchicago.edu/doi/full/10.1086/692552</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680"/>
              </a:lnSpc>
              <a:spcAft>
                <a:spcPts val="1680"/>
              </a:spcAft>
              <a:buFont typeface="Symbol" pitchFamily="2" charset="2"/>
              <a:buChar char=""/>
            </a:pP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Tuck, E. and Yang, K. W. (2012). Decolonization is not a metaphor. </a:t>
            </a:r>
            <a:r>
              <a:rPr lang="en-GB" sz="1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Decolonization: Indigeneity, Education &amp; Society,</a:t>
            </a: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1 (1), pp. 1-40. </a:t>
            </a:r>
            <a:r>
              <a:rPr lang="en-GB" sz="120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4"/>
              </a:rPr>
              <a:t>https://jps.library.utoronto.ca/index.php/des/article/view/18630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680"/>
              </a:lnSpc>
              <a:spcAft>
                <a:spcPts val="1680"/>
              </a:spcAft>
              <a:buFont typeface="Symbol" pitchFamily="2" charset="2"/>
              <a:buChar char=""/>
            </a:pP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 Oliveira, V. et al (2012) Mapping Interpretations of Decolonization in the Context of Higher Education. </a:t>
            </a:r>
            <a:r>
              <a:rPr lang="en-GB" sz="1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Decolonization: Indigeneity, Education &amp; Society</a:t>
            </a: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Vol. 4(1) </a:t>
            </a:r>
            <a:r>
              <a:rPr lang="en-GB" sz="120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5"/>
              </a:rPr>
              <a:t>https://jps.library.utoronto.ca/index.php/des/article/view/22168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ts val="1680"/>
              </a:lnSpc>
              <a:spcAft>
                <a:spcPts val="168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D59C58B2-4E97-0225-73BA-8389F72809FB}"/>
              </a:ext>
            </a:extLst>
          </p:cNvPr>
          <p:cNvSpPr txBox="1"/>
          <p:nvPr/>
        </p:nvSpPr>
        <p:spPr>
          <a:xfrm>
            <a:off x="156117" y="6378498"/>
            <a:ext cx="7850459" cy="246221"/>
          </a:xfrm>
          <a:prstGeom prst="rect">
            <a:avLst/>
          </a:prstGeom>
          <a:noFill/>
        </p:spPr>
        <p:txBody>
          <a:bodyPr wrap="square" rtlCol="0">
            <a:spAutoFit/>
          </a:bodyPr>
          <a:lstStyle/>
          <a:p>
            <a:r>
              <a:rPr lang="en-US" sz="1000" dirty="0"/>
              <a:t>Slides prepared by Rayya </a:t>
            </a:r>
            <a:r>
              <a:rPr lang="en-US" sz="1000" dirty="0" err="1"/>
              <a:t>Ghul</a:t>
            </a:r>
            <a:r>
              <a:rPr lang="en-US" sz="1000" dirty="0"/>
              <a:t>, University of Edinburgh, 2022.  Please do not remove attribution if shared or printed</a:t>
            </a:r>
          </a:p>
        </p:txBody>
      </p:sp>
      <p:pic>
        <p:nvPicPr>
          <p:cNvPr id="5" name="Picture 2" descr="Creative Commons Licence">
            <a:hlinkClick r:id="rId6"/>
            <a:extLst>
              <a:ext uri="{FF2B5EF4-FFF2-40B4-BE49-F238E27FC236}">
                <a16:creationId xmlns:a16="http://schemas.microsoft.com/office/drawing/2014/main" id="{2CE48AFE-25CC-2CD0-54E0-45A06902A60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29824" y="6240163"/>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4828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63F8706-AFC7-E69A-4929-B4A9FE6CE860}"/>
              </a:ext>
            </a:extLst>
          </p:cNvPr>
          <p:cNvSpPr>
            <a:spLocks noChangeArrowheads="1"/>
          </p:cNvSpPr>
          <p:nvPr/>
        </p:nvSpPr>
        <p:spPr bwMode="auto">
          <a:xfrm>
            <a:off x="2788356" y="22701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6">
            <a:extLst>
              <a:ext uri="{FF2B5EF4-FFF2-40B4-BE49-F238E27FC236}">
                <a16:creationId xmlns:a16="http://schemas.microsoft.com/office/drawing/2014/main" id="{E473BE20-7311-A883-9CFE-802C231B9C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9631" y="1524000"/>
            <a:ext cx="2413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43D11049-0904-7F90-AC33-6BA968AAADDA}"/>
              </a:ext>
            </a:extLst>
          </p:cNvPr>
          <p:cNvSpPr>
            <a:spLocks noChangeArrowheads="1"/>
          </p:cNvSpPr>
          <p:nvPr/>
        </p:nvSpPr>
        <p:spPr bwMode="auto">
          <a:xfrm>
            <a:off x="1049868" y="1413063"/>
            <a:ext cx="7834488" cy="403187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993E0C"/>
                </a:solidFill>
                <a:effectLst/>
                <a:latin typeface="Calibri" panose="020F0502020204030204" pitchFamily="34" charset="0"/>
                <a:ea typeface="Times New Roman" panose="02020603050405020304" pitchFamily="18" charset="0"/>
                <a:cs typeface="Calibri" panose="020F0502020204030204" pitchFamily="34" charset="0"/>
              </a:rPr>
              <a:t>Making a Start with </a:t>
            </a:r>
            <a:r>
              <a:rPr kumimoji="0" lang="en-US" altLang="en-US" sz="1800" b="1" i="0" u="none" strike="noStrike" cap="none" normalizeH="0" baseline="0" dirty="0" err="1">
                <a:ln>
                  <a:noFill/>
                </a:ln>
                <a:solidFill>
                  <a:srgbClr val="993E0C"/>
                </a:solidFill>
                <a:effectLst/>
                <a:latin typeface="Calibri" panose="020F0502020204030204" pitchFamily="34" charset="0"/>
                <a:ea typeface="Times New Roman" panose="02020603050405020304" pitchFamily="18" charset="0"/>
                <a:cs typeface="Calibri" panose="020F0502020204030204" pitchFamily="34" charset="0"/>
              </a:rPr>
              <a:t>Decolonising</a:t>
            </a:r>
            <a:r>
              <a:rPr kumimoji="0" lang="en-US" altLang="en-US" sz="1800" b="1" i="0" u="none" strike="noStrike" cap="none" normalizeH="0" baseline="0" dirty="0">
                <a:ln>
                  <a:noFill/>
                </a:ln>
                <a:solidFill>
                  <a:srgbClr val="993E0C"/>
                </a:solidFill>
                <a:effectLst/>
                <a:latin typeface="Calibri" panose="020F0502020204030204" pitchFamily="34" charset="0"/>
                <a:ea typeface="Times New Roman" panose="02020603050405020304" pitchFamily="18" charset="0"/>
                <a:cs typeface="Calibri" panose="020F0502020204030204" pitchFamily="34" charset="0"/>
              </a:rPr>
              <a:t> the Curriculum</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32313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a:t>
            </a:r>
            <a:r>
              <a:rPr kumimoji="0" lang="en-US" altLang="en-US" sz="1400" b="0" i="0" u="none" strike="noStrike" cap="none" normalizeH="0" baseline="0" dirty="0" err="1">
                <a:ln>
                  <a:noFill/>
                </a:ln>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Decolonising</a:t>
            </a:r>
            <a:r>
              <a:rPr kumimoji="0" lang="en-US" altLang="en-US" sz="1400" b="0" i="0" u="none" strike="noStrike" cap="none" normalizeH="0" baseline="0" dirty="0">
                <a:ln>
                  <a:noFill/>
                </a:ln>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 the Curriculum' can feel like an overwhelming task, especially when terms like '</a:t>
            </a:r>
            <a:r>
              <a:rPr kumimoji="0" lang="en-US" altLang="en-US" sz="1400" b="0" i="0" u="none" strike="noStrike" cap="none" normalizeH="0" baseline="0" dirty="0" err="1">
                <a:ln>
                  <a:noFill/>
                </a:ln>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decolonisation</a:t>
            </a:r>
            <a:r>
              <a:rPr kumimoji="0" lang="en-US" altLang="en-US" sz="1400" b="0" i="0" u="none" strike="noStrike" cap="none" normalizeH="0" baseline="0" dirty="0">
                <a:ln>
                  <a:noFill/>
                </a:ln>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 'coloniality', and even 'curriculum', are such broad concepts, often contested, and frequently understood to mean different things to different people.  Where to start?</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993E0C"/>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993E0C"/>
                </a:solidFill>
                <a:effectLst/>
                <a:latin typeface="Calibri" panose="020F0502020204030204" pitchFamily="34" charset="0"/>
                <a:ea typeface="Times New Roman" panose="02020603050405020304" pitchFamily="18" charset="0"/>
                <a:cs typeface="Calibri" panose="020F0502020204030204" pitchFamily="34" charset="0"/>
              </a:rPr>
              <a:t>This section intends to provide some ideas and guidance for beginning </a:t>
            </a:r>
            <a:r>
              <a:rPr kumimoji="0" lang="en-US" altLang="en-US" sz="1400" b="0" i="0" u="none" strike="noStrike" cap="none" normalizeH="0" baseline="0" dirty="0" err="1">
                <a:ln>
                  <a:noFill/>
                </a:ln>
                <a:solidFill>
                  <a:srgbClr val="993E0C"/>
                </a:solidFill>
                <a:effectLst/>
                <a:latin typeface="Calibri" panose="020F0502020204030204" pitchFamily="34" charset="0"/>
                <a:ea typeface="Times New Roman" panose="02020603050405020304" pitchFamily="18" charset="0"/>
                <a:cs typeface="Calibri" panose="020F0502020204030204" pitchFamily="34" charset="0"/>
              </a:rPr>
              <a:t>decolonising</a:t>
            </a:r>
            <a:r>
              <a:rPr kumimoji="0" lang="en-US" altLang="en-US" sz="1400" b="0" i="0" u="none" strike="noStrike" cap="none" normalizeH="0" baseline="0" dirty="0">
                <a:ln>
                  <a:noFill/>
                </a:ln>
                <a:solidFill>
                  <a:srgbClr val="993E0C"/>
                </a:solidFill>
                <a:effectLst/>
                <a:latin typeface="Calibri" panose="020F0502020204030204" pitchFamily="34" charset="0"/>
                <a:ea typeface="Times New Roman" panose="02020603050405020304" pitchFamily="18" charset="0"/>
                <a:cs typeface="Calibri" panose="020F0502020204030204" pitchFamily="34" charset="0"/>
              </a:rPr>
              <a:t> and, in particular, doing this in relation to your own engagement within the curriculum.</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32313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A note of caution</a:t>
            </a:r>
            <a:r>
              <a:rPr kumimoji="0" lang="en-US" altLang="en-US" sz="1400" b="0" i="0" u="none" strike="noStrike" cap="none" normalizeH="0" baseline="0" dirty="0">
                <a:ln>
                  <a:noFill/>
                </a:ln>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  We all have a relationship with </a:t>
            </a:r>
            <a:r>
              <a:rPr kumimoji="0" lang="en-US" altLang="en-US" sz="1400" b="0" i="0" u="none" strike="noStrike" cap="none" normalizeH="0" baseline="0" dirty="0" err="1">
                <a:ln>
                  <a:noFill/>
                </a:ln>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colonisation</a:t>
            </a:r>
            <a:r>
              <a:rPr kumimoji="0" lang="en-US" altLang="en-US" sz="1400" b="0" i="0" u="none" strike="noStrike" cap="none" normalizeH="0" baseline="0" dirty="0">
                <a:ln>
                  <a:noFill/>
                </a:ln>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  If asked, most of us would like to play a part in creating a fairer and more just world.  However, being asked to consider issues, such as whether you are involuntarily complicit in injustice and the perpetuation of coloniality, or to consider the effects of it directly on your lived experience as a person with a </a:t>
            </a:r>
            <a:r>
              <a:rPr kumimoji="0" lang="en-US" altLang="en-US" sz="1400" b="0" i="0" u="none" strike="noStrike" cap="none" normalizeH="0" baseline="0" dirty="0" err="1">
                <a:ln>
                  <a:noFill/>
                </a:ln>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colonised</a:t>
            </a:r>
            <a:r>
              <a:rPr kumimoji="0" lang="en-US" altLang="en-US" sz="1400" b="0" i="0" u="none" strike="noStrike" cap="none" normalizeH="0" baseline="0" dirty="0">
                <a:ln>
                  <a:noFill/>
                </a:ln>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 heritage, can be uncomfortable and even distressing.  Common responses can include anxiety, ambivalence, avoidance or rejection.</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Your greatest tool in beginning engagement with </a:t>
            </a:r>
            <a:r>
              <a:rPr kumimoji="0" lang="en-US" altLang="en-US" sz="1400" b="0" i="0" u="none" strike="noStrike" cap="none" normalizeH="0" baseline="0" dirty="0" err="1">
                <a:ln>
                  <a:noFill/>
                </a:ln>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decolonisation</a:t>
            </a:r>
            <a:r>
              <a:rPr kumimoji="0" lang="en-US" altLang="en-US" sz="1400" b="0" i="0" u="none" strike="noStrike" cap="none" normalizeH="0" baseline="0" dirty="0">
                <a:ln>
                  <a:noFill/>
                </a:ln>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 is </a:t>
            </a:r>
            <a:r>
              <a:rPr kumimoji="0" lang="en-US" altLang="en-US" sz="1400" b="1" i="0" u="none" strike="noStrike" cap="none" normalizeH="0" baseline="0" dirty="0">
                <a:ln>
                  <a:noFill/>
                </a:ln>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kindness</a:t>
            </a:r>
            <a:r>
              <a:rPr kumimoji="0" lang="en-US" altLang="en-US" sz="1400" b="0" i="0" u="none" strike="noStrike" cap="none" normalizeH="0" baseline="0" dirty="0">
                <a:ln>
                  <a:noFill/>
                </a:ln>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 towards yourself and towards others.  We all have a part to play, but what we (can) do will vary according to our relationship with </a:t>
            </a:r>
            <a:r>
              <a:rPr kumimoji="0" lang="en-US" altLang="en-US" sz="1400" b="0" i="0" u="none" strike="noStrike" cap="none" normalizeH="0" baseline="0" dirty="0" err="1">
                <a:ln>
                  <a:noFill/>
                </a:ln>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colonisation</a:t>
            </a:r>
            <a:r>
              <a:rPr kumimoji="0" lang="en-US" altLang="en-US" sz="1400" b="0" i="0" u="none" strike="noStrike" cap="none" normalizeH="0" baseline="0" dirty="0">
                <a:ln>
                  <a:noFill/>
                </a:ln>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  There is no tried and tested way to </a:t>
            </a:r>
            <a:r>
              <a:rPr kumimoji="0" lang="en-US" altLang="en-US" sz="1400" b="0" i="0" u="none" strike="noStrike" cap="none" normalizeH="0" baseline="0" dirty="0" err="1">
                <a:ln>
                  <a:noFill/>
                </a:ln>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decolonise</a:t>
            </a:r>
            <a:r>
              <a:rPr kumimoji="0" lang="en-US" altLang="en-US" sz="1400" b="0" i="0" u="none" strike="noStrike" cap="none" normalizeH="0" baseline="0" dirty="0">
                <a:ln>
                  <a:noFill/>
                </a:ln>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 the curriculum.  We will make mistakes.  This is an opportunity to develop a learning community about </a:t>
            </a:r>
            <a:r>
              <a:rPr kumimoji="0" lang="en-US" altLang="en-US" sz="1400" b="0" i="0" u="none" strike="noStrike" cap="none" normalizeH="0" baseline="0" dirty="0" err="1">
                <a:ln>
                  <a:noFill/>
                </a:ln>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decolonising</a:t>
            </a:r>
            <a:r>
              <a:rPr kumimoji="0" lang="en-US" altLang="en-US" sz="1400" b="0" i="0" u="none" strike="noStrike" cap="none" normalizeH="0" baseline="0" dirty="0">
                <a:ln>
                  <a:noFill/>
                </a:ln>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 our curriculum.</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D416C3C4-7FF7-52BE-FABD-5A23651ADBD5}"/>
              </a:ext>
            </a:extLst>
          </p:cNvPr>
          <p:cNvSpPr txBox="1"/>
          <p:nvPr/>
        </p:nvSpPr>
        <p:spPr>
          <a:xfrm>
            <a:off x="156117" y="6378498"/>
            <a:ext cx="7850459" cy="246221"/>
          </a:xfrm>
          <a:prstGeom prst="rect">
            <a:avLst/>
          </a:prstGeom>
          <a:noFill/>
        </p:spPr>
        <p:txBody>
          <a:bodyPr wrap="square" rtlCol="0">
            <a:spAutoFit/>
          </a:bodyPr>
          <a:lstStyle/>
          <a:p>
            <a:r>
              <a:rPr lang="en-US" sz="1000" dirty="0"/>
              <a:t>Slides prepared by Rayya </a:t>
            </a:r>
            <a:r>
              <a:rPr lang="en-US" sz="1000" dirty="0" err="1"/>
              <a:t>Ghul</a:t>
            </a:r>
            <a:r>
              <a:rPr lang="en-US" sz="1000" dirty="0"/>
              <a:t>, University of Edinburgh, 2022.  Please do not remove attribution if shared or printed</a:t>
            </a:r>
          </a:p>
        </p:txBody>
      </p:sp>
      <p:pic>
        <p:nvPicPr>
          <p:cNvPr id="5" name="Picture 2" descr="Creative Commons Licence">
            <a:hlinkClick r:id="rId3"/>
            <a:extLst>
              <a:ext uri="{FF2B5EF4-FFF2-40B4-BE49-F238E27FC236}">
                <a16:creationId xmlns:a16="http://schemas.microsoft.com/office/drawing/2014/main" id="{17DC45E0-D49C-E1D9-FDEB-F56FAE87BA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29824" y="6240163"/>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593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D76A62-9D00-40F0-275E-4ADE4B6314C7}"/>
              </a:ext>
            </a:extLst>
          </p:cNvPr>
          <p:cNvSpPr txBox="1"/>
          <p:nvPr/>
        </p:nvSpPr>
        <p:spPr>
          <a:xfrm>
            <a:off x="587022" y="649211"/>
            <a:ext cx="10239022" cy="2701252"/>
          </a:xfrm>
          <a:prstGeom prst="rect">
            <a:avLst/>
          </a:prstGeom>
          <a:noFill/>
        </p:spPr>
        <p:txBody>
          <a:bodyPr wrap="square">
            <a:spAutoFit/>
          </a:bodyPr>
          <a:lstStyle/>
          <a:p>
            <a:pPr>
              <a:lnSpc>
                <a:spcPts val="1680"/>
              </a:lnSpc>
            </a:pPr>
            <a:r>
              <a:rPr lang="en-GB" sz="2000" b="1" dirty="0">
                <a:solidFill>
                  <a:srgbClr val="712D09"/>
                </a:solidFill>
                <a:effectLst/>
                <a:latin typeface="Calibri" panose="020F0502020204030204" pitchFamily="34" charset="0"/>
                <a:ea typeface="Times New Roman" panose="02020603050405020304" pitchFamily="18" charset="0"/>
                <a:cs typeface="Calibri" panose="020F0502020204030204" pitchFamily="34" charset="0"/>
              </a:rPr>
              <a:t>What is the curriculum?</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680"/>
              </a:lnSpc>
              <a:spcAft>
                <a:spcPts val="1680"/>
              </a:spcAft>
            </a:pPr>
            <a:r>
              <a:rPr lang="en-GB" sz="1800"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680"/>
              </a:lnSpc>
              <a:spcAft>
                <a:spcPts val="1680"/>
              </a:spcAft>
            </a:pPr>
            <a:r>
              <a:rPr lang="en-GB" sz="1400"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For the purposes of the ongoing </a:t>
            </a:r>
            <a:r>
              <a:rPr lang="en-GB" sz="1400" dirty="0">
                <a:solidFill>
                  <a:srgbClr val="CA5010"/>
                </a:solidFill>
                <a:effectLst/>
                <a:latin typeface="Calibri" panose="020F0502020204030204" pitchFamily="34" charset="0"/>
                <a:ea typeface="Times New Roman" panose="02020603050405020304" pitchFamily="18" charset="0"/>
                <a:cs typeface="Calibri" panose="020F0502020204030204" pitchFamily="34" charset="0"/>
                <a:hlinkClick r:id="rId2" tooltip="https://uoe.sharepoint.com/sites/CurriculumTransformation"/>
              </a:rPr>
              <a:t>Curriculum Transformation Project</a:t>
            </a:r>
            <a:r>
              <a:rPr lang="en-GB" sz="1400"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 The University defines curriculum as "an active and emergent process involving student and staff interaction and negotiation of the whole experience of learning</a:t>
            </a:r>
            <a:r>
              <a:rPr lang="en-GB" sz="1400" i="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680"/>
              </a:lnSpc>
              <a:spcAft>
                <a:spcPts val="1680"/>
              </a:spcAft>
            </a:pPr>
            <a:r>
              <a:rPr lang="en-GB" sz="1400" i="1"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Below are some of the common aspects of the curriculum.  As you can see it is much broader than the syllabus or course content.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680"/>
              </a:lnSpc>
            </a:pPr>
            <a:r>
              <a:rPr lang="en-GB" sz="1400" dirty="0">
                <a:solidFill>
                  <a:srgbClr val="323130"/>
                </a:solidFill>
                <a:effectLst/>
                <a:latin typeface="Calibri" panose="020F0502020204030204" pitchFamily="34" charset="0"/>
                <a:ea typeface="Times New Roman" panose="02020603050405020304" pitchFamily="18" charset="0"/>
                <a:cs typeface="Calibri" panose="020F0502020204030204" pitchFamily="34" charset="0"/>
              </a:rPr>
              <a:t>Looking back at the University's statement, it's evident that curriculum is a dynamic, interactive process from which learning is co-created.  The decisions that shape each part of that process and the inputs, both from staff and students, will shape the learning that takes place.  Within this process, there are multiple opportunities to question whether your curriculum contributes to maintaining or reducing the negative effects of coloniality in our past, present and future.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Diagram 3">
            <a:extLst>
              <a:ext uri="{FF2B5EF4-FFF2-40B4-BE49-F238E27FC236}">
                <a16:creationId xmlns:a16="http://schemas.microsoft.com/office/drawing/2014/main" id="{8C64E67E-5190-A178-4B46-0C5889563D73}"/>
              </a:ext>
            </a:extLst>
          </p:cNvPr>
          <p:cNvGraphicFramePr/>
          <p:nvPr>
            <p:extLst>
              <p:ext uri="{D42A27DB-BD31-4B8C-83A1-F6EECF244321}">
                <p14:modId xmlns:p14="http://schemas.microsoft.com/office/powerpoint/2010/main" val="1948345457"/>
              </p:ext>
            </p:extLst>
          </p:nvPr>
        </p:nvGraphicFramePr>
        <p:xfrm>
          <a:off x="5706533" y="3685681"/>
          <a:ext cx="3957955" cy="23088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Box 3">
            <a:extLst>
              <a:ext uri="{FF2B5EF4-FFF2-40B4-BE49-F238E27FC236}">
                <a16:creationId xmlns:a16="http://schemas.microsoft.com/office/drawing/2014/main" id="{A02AE835-99B3-A99C-5D76-1F1095F3EB66}"/>
              </a:ext>
            </a:extLst>
          </p:cNvPr>
          <p:cNvSpPr txBox="1"/>
          <p:nvPr/>
        </p:nvSpPr>
        <p:spPr>
          <a:xfrm>
            <a:off x="2760239" y="4620083"/>
            <a:ext cx="2472055" cy="440055"/>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ts val="1680"/>
              </a:lnSpc>
            </a:pPr>
            <a:r>
              <a:rPr lang="en-GB" sz="1400" b="1">
                <a:solidFill>
                  <a:srgbClr val="C55A11"/>
                </a:solidFill>
                <a:effectLst/>
                <a:ea typeface="Times New Roman" panose="02020603050405020304" pitchFamily="18" charset="0"/>
                <a:cs typeface="Calibri" panose="020F0502020204030204" pitchFamily="34" charset="0"/>
              </a:rPr>
              <a:t>Common curriculum decisions</a:t>
            </a:r>
            <a:endParaRPr lang="en-GB" sz="1200">
              <a:effectLst/>
              <a:ea typeface="Calibri" panose="020F0502020204030204" pitchFamily="34" charset="0"/>
              <a:cs typeface="Times New Roman" panose="02020603050405020304" pitchFamily="18" charset="0"/>
            </a:endParaRPr>
          </a:p>
          <a:p>
            <a:pPr marL="457200">
              <a:lnSpc>
                <a:spcPts val="1680"/>
              </a:lnSpc>
            </a:pPr>
            <a:r>
              <a:rPr lang="en-GB" sz="1350">
                <a:solidFill>
                  <a:srgbClr val="323130"/>
                </a:solidFill>
                <a:effectLst/>
                <a:latin typeface="Segoe UI" panose="020B0502040204020203" pitchFamily="34" charset="0"/>
                <a:ea typeface="Times New Roman" panose="02020603050405020304" pitchFamily="18" charset="0"/>
                <a:cs typeface="Times New Roman" panose="02020603050405020304" pitchFamily="18" charset="0"/>
              </a:rPr>
              <a:t> </a:t>
            </a:r>
            <a:endParaRPr lang="en-GB" sz="1200">
              <a:effectLst/>
              <a:ea typeface="Calibri" panose="020F0502020204030204" pitchFamily="34" charset="0"/>
              <a:cs typeface="Times New Roman" panose="02020603050405020304" pitchFamily="18" charset="0"/>
            </a:endParaRPr>
          </a:p>
          <a:p>
            <a:r>
              <a:rPr lang="en-GB" sz="1200">
                <a:effectLst/>
                <a:ea typeface="Calibri" panose="020F0502020204030204" pitchFamily="34" charset="0"/>
                <a:cs typeface="Times New Roman" panose="02020603050405020304" pitchFamily="18" charset="0"/>
              </a:rPr>
              <a:t> </a:t>
            </a:r>
          </a:p>
        </p:txBody>
      </p:sp>
      <p:sp>
        <p:nvSpPr>
          <p:cNvPr id="6" name="TextBox 5">
            <a:extLst>
              <a:ext uri="{FF2B5EF4-FFF2-40B4-BE49-F238E27FC236}">
                <a16:creationId xmlns:a16="http://schemas.microsoft.com/office/drawing/2014/main" id="{A97A817A-5E3A-019C-D99A-914FEF3F44E5}"/>
              </a:ext>
            </a:extLst>
          </p:cNvPr>
          <p:cNvSpPr txBox="1"/>
          <p:nvPr/>
        </p:nvSpPr>
        <p:spPr>
          <a:xfrm>
            <a:off x="156117" y="6378498"/>
            <a:ext cx="7850459" cy="246221"/>
          </a:xfrm>
          <a:prstGeom prst="rect">
            <a:avLst/>
          </a:prstGeom>
          <a:noFill/>
        </p:spPr>
        <p:txBody>
          <a:bodyPr wrap="square" rtlCol="0">
            <a:spAutoFit/>
          </a:bodyPr>
          <a:lstStyle/>
          <a:p>
            <a:r>
              <a:rPr lang="en-US" sz="1000" dirty="0"/>
              <a:t>Slides prepared by Rayya </a:t>
            </a:r>
            <a:r>
              <a:rPr lang="en-US" sz="1000" dirty="0" err="1"/>
              <a:t>Ghul</a:t>
            </a:r>
            <a:r>
              <a:rPr lang="en-US" sz="1000" dirty="0"/>
              <a:t>, University of Edinburgh, 2022.  Please do not remove attribution if shared or printed</a:t>
            </a:r>
          </a:p>
        </p:txBody>
      </p:sp>
      <p:pic>
        <p:nvPicPr>
          <p:cNvPr id="7" name="Picture 2" descr="Creative Commons Licence">
            <a:hlinkClick r:id="rId8"/>
            <a:extLst>
              <a:ext uri="{FF2B5EF4-FFF2-40B4-BE49-F238E27FC236}">
                <a16:creationId xmlns:a16="http://schemas.microsoft.com/office/drawing/2014/main" id="{70FDFA7C-6A51-9385-C644-196B7251BA5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29824" y="6240163"/>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322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928499-4A94-8A9D-D9D0-6CE4732BE8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221" y="1045845"/>
            <a:ext cx="5046980" cy="4766310"/>
          </a:xfrm>
          <a:prstGeom prst="rect">
            <a:avLst/>
          </a:prstGeom>
        </p:spPr>
      </p:pic>
      <p:sp>
        <p:nvSpPr>
          <p:cNvPr id="4" name="TextBox 3">
            <a:extLst>
              <a:ext uri="{FF2B5EF4-FFF2-40B4-BE49-F238E27FC236}">
                <a16:creationId xmlns:a16="http://schemas.microsoft.com/office/drawing/2014/main" id="{911096AF-615B-2017-786C-F00B9B611545}"/>
              </a:ext>
            </a:extLst>
          </p:cNvPr>
          <p:cNvSpPr txBox="1"/>
          <p:nvPr/>
        </p:nvSpPr>
        <p:spPr>
          <a:xfrm>
            <a:off x="5560201" y="1749778"/>
            <a:ext cx="5559355" cy="3344249"/>
          </a:xfrm>
          <a:prstGeom prst="rect">
            <a:avLst/>
          </a:prstGeom>
          <a:noFill/>
        </p:spPr>
        <p:txBody>
          <a:bodyPr wrap="square">
            <a:spAutoFit/>
          </a:bodyPr>
          <a:lstStyle/>
          <a:p>
            <a:pPr>
              <a:lnSpc>
                <a:spcPts val="1680"/>
              </a:lnSpc>
              <a:spcAft>
                <a:spcPts val="1680"/>
              </a:spcAft>
            </a:pPr>
            <a:r>
              <a:rPr lang="en-GB" sz="1400" dirty="0">
                <a:solidFill>
                  <a:srgbClr val="323130"/>
                </a:solidFill>
                <a:effectLst/>
                <a:ea typeface="Times New Roman" panose="02020603050405020304" pitchFamily="18" charset="0"/>
              </a:rPr>
              <a:t>Susan Toohey’s curriculum design model (1999) reminds us that all curricula in Higher Education start from the subject (or professional) discipline. This ‘flavours’ the whole curriculum because, in Higher Education, we are not simply teaching harder material, rather we are inducting the students into a way of thinking about knowledge; what it is (in our discipline), how it is created, evaluated, and applied.  We teach them how to think like a sociologist, view people as a psychologist, experiment like a scientist or create like an artist.  This outcome is then translated into the goals and process of learning, determines the dynamic between teacher and learner, shapes the purpose and methods of assessment, which in turn influence the choice and organisation of the course content, and directs us to consider the resources and infrastructure required to deliver the curriculum.​​​​​​​</a:t>
            </a:r>
            <a:endParaRPr lang="en-GB" sz="1400" dirty="0">
              <a:effectLst/>
              <a:ea typeface="Times New Roman" panose="02020603050405020304" pitchFamily="18" charset="0"/>
            </a:endParaRPr>
          </a:p>
          <a:p>
            <a:pPr>
              <a:lnSpc>
                <a:spcPts val="1680"/>
              </a:lnSpc>
            </a:pPr>
            <a:r>
              <a:rPr lang="en-GB" sz="1100" dirty="0">
                <a:solidFill>
                  <a:srgbClr val="323130"/>
                </a:solidFill>
                <a:effectLst/>
                <a:latin typeface="Calibri" panose="020F0502020204030204" pitchFamily="34" charset="0"/>
                <a:ea typeface="Times New Roman" panose="02020603050405020304" pitchFamily="18" charset="0"/>
              </a:rPr>
              <a:t>Toohey, S. (1999) Designing Courses for Higher Education. Buckingham: Open University Press.</a:t>
            </a:r>
            <a:endParaRPr lang="en-GB" sz="18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68CC7839-684B-6530-E7EB-E627193A7F1D}"/>
              </a:ext>
            </a:extLst>
          </p:cNvPr>
          <p:cNvSpPr txBox="1"/>
          <p:nvPr/>
        </p:nvSpPr>
        <p:spPr>
          <a:xfrm>
            <a:off x="156117" y="6378498"/>
            <a:ext cx="7850459" cy="246221"/>
          </a:xfrm>
          <a:prstGeom prst="rect">
            <a:avLst/>
          </a:prstGeom>
          <a:noFill/>
        </p:spPr>
        <p:txBody>
          <a:bodyPr wrap="square" rtlCol="0">
            <a:spAutoFit/>
          </a:bodyPr>
          <a:lstStyle/>
          <a:p>
            <a:r>
              <a:rPr lang="en-US" sz="1000" dirty="0"/>
              <a:t>Slides prepared by Rayya </a:t>
            </a:r>
            <a:r>
              <a:rPr lang="en-US" sz="1000" dirty="0" err="1"/>
              <a:t>Ghul</a:t>
            </a:r>
            <a:r>
              <a:rPr lang="en-US" sz="1000" dirty="0"/>
              <a:t>, University of Edinburgh, 2022.  Please do not remove attribution if shared or printed</a:t>
            </a:r>
          </a:p>
        </p:txBody>
      </p:sp>
      <p:pic>
        <p:nvPicPr>
          <p:cNvPr id="6" name="Picture 2" descr="Creative Commons Licence">
            <a:hlinkClick r:id="rId3"/>
            <a:extLst>
              <a:ext uri="{FF2B5EF4-FFF2-40B4-BE49-F238E27FC236}">
                <a16:creationId xmlns:a16="http://schemas.microsoft.com/office/drawing/2014/main" id="{93DD88AD-41C8-650F-A6AA-33E6D34C8E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29824" y="6240163"/>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877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38A727-A4F7-E30D-0640-8449CDE55111}"/>
              </a:ext>
            </a:extLst>
          </p:cNvPr>
          <p:cNvSpPr txBox="1"/>
          <p:nvPr/>
        </p:nvSpPr>
        <p:spPr>
          <a:xfrm>
            <a:off x="722489" y="627902"/>
            <a:ext cx="10747022" cy="3359894"/>
          </a:xfrm>
          <a:prstGeom prst="rect">
            <a:avLst/>
          </a:prstGeom>
          <a:noFill/>
        </p:spPr>
        <p:txBody>
          <a:bodyPr wrap="square">
            <a:spAutoFit/>
          </a:bodyPr>
          <a:lstStyle/>
          <a:p>
            <a:pPr>
              <a:lnSpc>
                <a:spcPts val="1680"/>
              </a:lnSpc>
              <a:spcAft>
                <a:spcPts val="1680"/>
              </a:spcAft>
            </a:pPr>
            <a:r>
              <a:rPr lang="en-GB" sz="1400" dirty="0">
                <a:solidFill>
                  <a:srgbClr val="323130"/>
                </a:solidFill>
                <a:effectLst/>
                <a:ea typeface="Times New Roman" panose="02020603050405020304" pitchFamily="18" charset="0"/>
                <a:cs typeface="Times New Roman" panose="02020603050405020304" pitchFamily="18" charset="0"/>
              </a:rPr>
              <a:t>Using this tool, the following questions can help us to make small steps to decolonise the curriculum:</a:t>
            </a:r>
            <a:endParaRPr lang="en-GB" sz="1400" dirty="0">
              <a:effectLst/>
              <a:ea typeface="Calibri" panose="020F0502020204030204" pitchFamily="34" charset="0"/>
              <a:cs typeface="Times New Roman" panose="02020603050405020304" pitchFamily="18" charset="0"/>
            </a:endParaRPr>
          </a:p>
          <a:p>
            <a:pPr marL="342900" lvl="0" indent="-342900">
              <a:lnSpc>
                <a:spcPts val="1680"/>
              </a:lnSpc>
              <a:buSzPts val="1000"/>
              <a:buFont typeface="Symbol" pitchFamily="2" charset="2"/>
              <a:buChar char=""/>
              <a:tabLst>
                <a:tab pos="457200" algn="l"/>
              </a:tabLst>
            </a:pPr>
            <a:r>
              <a:rPr lang="en-GB" sz="1400" dirty="0">
                <a:solidFill>
                  <a:srgbClr val="323130"/>
                </a:solidFill>
                <a:effectLst/>
                <a:ea typeface="Times New Roman" panose="02020603050405020304" pitchFamily="18" charset="0"/>
                <a:cs typeface="Times New Roman" panose="02020603050405020304" pitchFamily="18" charset="0"/>
              </a:rPr>
              <a:t>Does my discipline privilege Euro-centric knowledge and research?  Is there scope for including knowledge from the Global Majority (people who are Black, Asian, Brown, dual-heritage, indigenous to the global south, and or have been racialised as 'ethnic minorities'). Do I only draw on Western definitions of concepts central to my discipline?</a:t>
            </a:r>
            <a:endParaRPr lang="en-GB" sz="1400" dirty="0">
              <a:solidFill>
                <a:srgbClr val="323130"/>
              </a:solidFill>
              <a:effectLst/>
              <a:ea typeface="Calibri" panose="020F0502020204030204" pitchFamily="34" charset="0"/>
              <a:cs typeface="Times New Roman" panose="02020603050405020304" pitchFamily="18" charset="0"/>
            </a:endParaRPr>
          </a:p>
          <a:p>
            <a:pPr marL="342900" lvl="0" indent="-342900">
              <a:lnSpc>
                <a:spcPts val="1680"/>
              </a:lnSpc>
              <a:buSzPts val="1000"/>
              <a:buFont typeface="Symbol" pitchFamily="2" charset="2"/>
              <a:buChar char=""/>
              <a:tabLst>
                <a:tab pos="457200" algn="l"/>
              </a:tabLst>
            </a:pPr>
            <a:r>
              <a:rPr lang="en-GB" sz="1400" dirty="0">
                <a:solidFill>
                  <a:srgbClr val="323130"/>
                </a:solidFill>
                <a:effectLst/>
                <a:ea typeface="Times New Roman" panose="02020603050405020304" pitchFamily="18" charset="0"/>
                <a:cs typeface="Times New Roman" panose="02020603050405020304" pitchFamily="18" charset="0"/>
              </a:rPr>
              <a:t>Are the outcomes of learning relevant to living and working in a diverse, global world? Do they reduce or contribute to maintaining global injustice related to former colonial activity and/or ongoing coloniality?</a:t>
            </a:r>
            <a:endParaRPr lang="en-GB" sz="1400" dirty="0">
              <a:solidFill>
                <a:srgbClr val="323130"/>
              </a:solidFill>
              <a:effectLst/>
              <a:ea typeface="Calibri" panose="020F0502020204030204" pitchFamily="34" charset="0"/>
              <a:cs typeface="Times New Roman" panose="02020603050405020304" pitchFamily="18" charset="0"/>
            </a:endParaRPr>
          </a:p>
          <a:p>
            <a:pPr marL="342900" lvl="0" indent="-342900">
              <a:lnSpc>
                <a:spcPts val="1680"/>
              </a:lnSpc>
              <a:buSzPts val="1000"/>
              <a:buFont typeface="Symbol" pitchFamily="2" charset="2"/>
              <a:buChar char=""/>
              <a:tabLst>
                <a:tab pos="457200" algn="l"/>
              </a:tabLst>
            </a:pPr>
            <a:r>
              <a:rPr lang="en-GB" sz="1400" dirty="0">
                <a:solidFill>
                  <a:srgbClr val="323130"/>
                </a:solidFill>
                <a:effectLst/>
                <a:ea typeface="Times New Roman" panose="02020603050405020304" pitchFamily="18" charset="0"/>
                <a:cs typeface="Times New Roman" panose="02020603050405020304" pitchFamily="18" charset="0"/>
              </a:rPr>
              <a:t>Are we sure that what we do in the classroom allows everyone to participate equally and feel able to contribute to their and others’ learning?​​​​​​​ Is there an opportunity to reflect on power imbalances between people with different relationships to colonisation due to their heritage?</a:t>
            </a:r>
            <a:endParaRPr lang="en-GB" sz="1400" dirty="0">
              <a:solidFill>
                <a:srgbClr val="323130"/>
              </a:solidFill>
              <a:effectLst/>
              <a:ea typeface="Calibri" panose="020F0502020204030204" pitchFamily="34" charset="0"/>
              <a:cs typeface="Times New Roman" panose="02020603050405020304" pitchFamily="18" charset="0"/>
            </a:endParaRPr>
          </a:p>
          <a:p>
            <a:pPr marL="342900" lvl="0" indent="-342900">
              <a:lnSpc>
                <a:spcPts val="1680"/>
              </a:lnSpc>
              <a:buSzPts val="1000"/>
              <a:buFont typeface="Symbol" pitchFamily="2" charset="2"/>
              <a:buChar char=""/>
              <a:tabLst>
                <a:tab pos="457200" algn="l"/>
              </a:tabLst>
            </a:pPr>
            <a:r>
              <a:rPr lang="en-GB" sz="1400" dirty="0">
                <a:solidFill>
                  <a:srgbClr val="323130"/>
                </a:solidFill>
                <a:effectLst/>
                <a:ea typeface="Times New Roman" panose="02020603050405020304" pitchFamily="18" charset="0"/>
                <a:cs typeface="Times New Roman" panose="02020603050405020304" pitchFamily="18" charset="0"/>
              </a:rPr>
              <a:t>Do assessments focus exclusively on the replication of Euro-centric modes of knowledge representation? Are there opportunities for students to explore alternatives, or draw on their own lived experience?</a:t>
            </a:r>
            <a:endParaRPr lang="en-GB" sz="1400" dirty="0">
              <a:solidFill>
                <a:srgbClr val="323130"/>
              </a:solidFill>
              <a:effectLst/>
              <a:ea typeface="Calibri" panose="020F0502020204030204" pitchFamily="34" charset="0"/>
              <a:cs typeface="Times New Roman" panose="02020603050405020304" pitchFamily="18" charset="0"/>
            </a:endParaRPr>
          </a:p>
          <a:p>
            <a:pPr marL="342900" lvl="0" indent="-342900">
              <a:lnSpc>
                <a:spcPts val="1680"/>
              </a:lnSpc>
              <a:buSzPts val="1000"/>
              <a:buFont typeface="Symbol" pitchFamily="2" charset="2"/>
              <a:buChar char=""/>
              <a:tabLst>
                <a:tab pos="457200" algn="l"/>
              </a:tabLst>
            </a:pPr>
            <a:r>
              <a:rPr lang="en-GB" sz="1400" dirty="0">
                <a:solidFill>
                  <a:srgbClr val="323130"/>
                </a:solidFill>
                <a:effectLst/>
                <a:ea typeface="Times New Roman" panose="02020603050405020304" pitchFamily="18" charset="0"/>
                <a:cs typeface="Times New Roman" panose="02020603050405020304" pitchFamily="18" charset="0"/>
              </a:rPr>
              <a:t>Do the learning materials and the way they are organised represent a diverse, global world?</a:t>
            </a:r>
            <a:endParaRPr lang="en-GB" sz="1400" dirty="0">
              <a:solidFill>
                <a:srgbClr val="323130"/>
              </a:solidFill>
              <a:effectLst/>
              <a:ea typeface="Calibri" panose="020F0502020204030204" pitchFamily="34" charset="0"/>
              <a:cs typeface="Times New Roman" panose="02020603050405020304" pitchFamily="18" charset="0"/>
            </a:endParaRPr>
          </a:p>
          <a:p>
            <a:pPr marL="342900" lvl="0" indent="-342900">
              <a:lnSpc>
                <a:spcPts val="1680"/>
              </a:lnSpc>
              <a:buSzPts val="1000"/>
              <a:buFont typeface="Symbol" pitchFamily="2" charset="2"/>
              <a:buChar char=""/>
              <a:tabLst>
                <a:tab pos="457200" algn="l"/>
              </a:tabLst>
            </a:pPr>
            <a:r>
              <a:rPr lang="en-GB" sz="1400" dirty="0">
                <a:solidFill>
                  <a:srgbClr val="323130"/>
                </a:solidFill>
                <a:effectLst/>
                <a:ea typeface="Times New Roman" panose="02020603050405020304" pitchFamily="18" charset="0"/>
                <a:cs typeface="Times New Roman" panose="02020603050405020304" pitchFamily="18" charset="0"/>
              </a:rPr>
              <a:t>Are there adequate resources and opportunities to support a diverse, global curriculum and can all students access them?</a:t>
            </a:r>
            <a:endParaRPr lang="en-GB" sz="1400" dirty="0">
              <a:solidFill>
                <a:srgbClr val="323130"/>
              </a:solidFill>
              <a:effectLst/>
              <a:ea typeface="Calibri" panose="020F0502020204030204" pitchFamily="34" charset="0"/>
              <a:cs typeface="Times New Roman" panose="02020603050405020304" pitchFamily="18" charset="0"/>
            </a:endParaRPr>
          </a:p>
          <a:p>
            <a:r>
              <a:rPr lang="en-GB" sz="1400" dirty="0">
                <a:effectLst/>
                <a:ea typeface="Calibri" panose="020F0502020204030204" pitchFamily="34" charset="0"/>
                <a:cs typeface="Calibri" panose="020F0502020204030204" pitchFamily="34" charset="0"/>
              </a:rPr>
              <a:t> </a:t>
            </a:r>
            <a:endParaRPr lang="en-GB" sz="1400" dirty="0">
              <a:effectLst/>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BAA123D9-B0B4-D734-4686-A339025BEF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9807" y="3800588"/>
            <a:ext cx="2572385" cy="2429510"/>
          </a:xfrm>
          <a:prstGeom prst="rect">
            <a:avLst/>
          </a:prstGeom>
        </p:spPr>
      </p:pic>
      <p:sp>
        <p:nvSpPr>
          <p:cNvPr id="5" name="TextBox 4">
            <a:extLst>
              <a:ext uri="{FF2B5EF4-FFF2-40B4-BE49-F238E27FC236}">
                <a16:creationId xmlns:a16="http://schemas.microsoft.com/office/drawing/2014/main" id="{BBBC1EE1-1BE1-E2DD-7B77-B1EA7BD0B9D2}"/>
              </a:ext>
            </a:extLst>
          </p:cNvPr>
          <p:cNvSpPr txBox="1"/>
          <p:nvPr/>
        </p:nvSpPr>
        <p:spPr>
          <a:xfrm>
            <a:off x="156117" y="6378498"/>
            <a:ext cx="7850459" cy="246221"/>
          </a:xfrm>
          <a:prstGeom prst="rect">
            <a:avLst/>
          </a:prstGeom>
          <a:noFill/>
        </p:spPr>
        <p:txBody>
          <a:bodyPr wrap="square" rtlCol="0">
            <a:spAutoFit/>
          </a:bodyPr>
          <a:lstStyle/>
          <a:p>
            <a:r>
              <a:rPr lang="en-US" sz="1000" dirty="0"/>
              <a:t>Slides prepared by Rayya </a:t>
            </a:r>
            <a:r>
              <a:rPr lang="en-US" sz="1000" dirty="0" err="1"/>
              <a:t>Ghul</a:t>
            </a:r>
            <a:r>
              <a:rPr lang="en-US" sz="1000" dirty="0"/>
              <a:t>, University of Edinburgh, 2022.  Please do not remove attribution if shared or printed</a:t>
            </a:r>
          </a:p>
        </p:txBody>
      </p:sp>
      <p:pic>
        <p:nvPicPr>
          <p:cNvPr id="6" name="Picture 2" descr="Creative Commons Licence">
            <a:hlinkClick r:id="rId3"/>
            <a:extLst>
              <a:ext uri="{FF2B5EF4-FFF2-40B4-BE49-F238E27FC236}">
                <a16:creationId xmlns:a16="http://schemas.microsoft.com/office/drawing/2014/main" id="{F5C8A64B-5C49-5F4D-603E-990AD2A30B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29824" y="6240163"/>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539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56F07-8783-AD45-A77D-8F6952F085BE}"/>
              </a:ext>
            </a:extLst>
          </p:cNvPr>
          <p:cNvSpPr>
            <a:spLocks noGrp="1"/>
          </p:cNvSpPr>
          <p:nvPr>
            <p:ph type="ctrTitle"/>
          </p:nvPr>
        </p:nvSpPr>
        <p:spPr/>
        <p:txBody>
          <a:bodyPr/>
          <a:lstStyle/>
          <a:p>
            <a:r>
              <a:rPr lang="en-US" dirty="0" err="1"/>
              <a:t>Decolonising</a:t>
            </a:r>
            <a:r>
              <a:rPr lang="en-US" dirty="0"/>
              <a:t> the Curriculum</a:t>
            </a:r>
            <a:br>
              <a:rPr lang="en-US" dirty="0"/>
            </a:br>
            <a:r>
              <a:rPr lang="en-US" dirty="0"/>
              <a:t>Workshop Resources</a:t>
            </a:r>
          </a:p>
        </p:txBody>
      </p:sp>
      <p:sp>
        <p:nvSpPr>
          <p:cNvPr id="3" name="Subtitle 2">
            <a:extLst>
              <a:ext uri="{FF2B5EF4-FFF2-40B4-BE49-F238E27FC236}">
                <a16:creationId xmlns:a16="http://schemas.microsoft.com/office/drawing/2014/main" id="{0E2246AD-BA5B-B847-871D-D93BD3EC1F1A}"/>
              </a:ext>
            </a:extLst>
          </p:cNvPr>
          <p:cNvSpPr>
            <a:spLocks noGrp="1"/>
          </p:cNvSpPr>
          <p:nvPr>
            <p:ph type="subTitle" idx="1"/>
          </p:nvPr>
        </p:nvSpPr>
        <p:spPr/>
        <p:txBody>
          <a:bodyPr/>
          <a:lstStyle/>
          <a:p>
            <a:r>
              <a:rPr lang="en-US" dirty="0"/>
              <a:t>Rayya </a:t>
            </a:r>
            <a:r>
              <a:rPr lang="en-US" dirty="0" err="1"/>
              <a:t>Ghul</a:t>
            </a:r>
            <a:r>
              <a:rPr lang="en-US" dirty="0"/>
              <a:t>, Academic Lead, Edinburgh Teaching Award</a:t>
            </a:r>
          </a:p>
          <a:p>
            <a:r>
              <a:rPr lang="en-US" dirty="0"/>
              <a:t>University of Edinburgh.</a:t>
            </a:r>
          </a:p>
        </p:txBody>
      </p:sp>
      <p:sp>
        <p:nvSpPr>
          <p:cNvPr id="4" name="TextBox 3">
            <a:extLst>
              <a:ext uri="{FF2B5EF4-FFF2-40B4-BE49-F238E27FC236}">
                <a16:creationId xmlns:a16="http://schemas.microsoft.com/office/drawing/2014/main" id="{0B2668AF-65E9-D715-81C6-8728A3640DFA}"/>
              </a:ext>
            </a:extLst>
          </p:cNvPr>
          <p:cNvSpPr txBox="1"/>
          <p:nvPr/>
        </p:nvSpPr>
        <p:spPr>
          <a:xfrm>
            <a:off x="156117" y="6378498"/>
            <a:ext cx="7850459" cy="246221"/>
          </a:xfrm>
          <a:prstGeom prst="rect">
            <a:avLst/>
          </a:prstGeom>
          <a:noFill/>
        </p:spPr>
        <p:txBody>
          <a:bodyPr wrap="square" rtlCol="0">
            <a:spAutoFit/>
          </a:bodyPr>
          <a:lstStyle/>
          <a:p>
            <a:r>
              <a:rPr lang="en-US" sz="1000" dirty="0"/>
              <a:t>Slides prepared by Rayya </a:t>
            </a:r>
            <a:r>
              <a:rPr lang="en-US" sz="1000" dirty="0" err="1"/>
              <a:t>Ghul</a:t>
            </a:r>
            <a:r>
              <a:rPr lang="en-US" sz="1000" dirty="0"/>
              <a:t>, University of Edinburgh, 2022.  Please do not remove attribution if shared or printed</a:t>
            </a:r>
          </a:p>
        </p:txBody>
      </p:sp>
      <p:pic>
        <p:nvPicPr>
          <p:cNvPr id="1026" name="Picture 2" descr="Creative Commons Licence">
            <a:hlinkClick r:id="rId3"/>
            <a:extLst>
              <a:ext uri="{FF2B5EF4-FFF2-40B4-BE49-F238E27FC236}">
                <a16:creationId xmlns:a16="http://schemas.microsoft.com/office/drawing/2014/main" id="{B676498B-D45E-E7AC-09DF-76FE777A50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29824" y="6240163"/>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876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5C369-B5FB-E70C-2D64-E12668F003E7}"/>
              </a:ext>
            </a:extLst>
          </p:cNvPr>
          <p:cNvSpPr>
            <a:spLocks noGrp="1"/>
          </p:cNvSpPr>
          <p:nvPr>
            <p:ph type="title"/>
          </p:nvPr>
        </p:nvSpPr>
        <p:spPr/>
        <p:txBody>
          <a:bodyPr/>
          <a:lstStyle/>
          <a:p>
            <a:r>
              <a:rPr lang="en-US" dirty="0"/>
              <a:t>Coloniality </a:t>
            </a:r>
            <a:r>
              <a:rPr lang="en-US" sz="2800" dirty="0"/>
              <a:t>(Walter </a:t>
            </a:r>
            <a:r>
              <a:rPr lang="en-US" sz="2800" dirty="0" err="1"/>
              <a:t>Mignolo</a:t>
            </a:r>
            <a:r>
              <a:rPr lang="en-US" sz="2800" dirty="0"/>
              <a:t>)</a:t>
            </a:r>
          </a:p>
        </p:txBody>
      </p:sp>
      <p:sp>
        <p:nvSpPr>
          <p:cNvPr id="3" name="Content Placeholder 2">
            <a:extLst>
              <a:ext uri="{FF2B5EF4-FFF2-40B4-BE49-F238E27FC236}">
                <a16:creationId xmlns:a16="http://schemas.microsoft.com/office/drawing/2014/main" id="{C0606AE7-A52D-4FAE-292D-7E93C2604F89}"/>
              </a:ext>
            </a:extLst>
          </p:cNvPr>
          <p:cNvSpPr>
            <a:spLocks noGrp="1"/>
          </p:cNvSpPr>
          <p:nvPr>
            <p:ph idx="1"/>
          </p:nvPr>
        </p:nvSpPr>
        <p:spPr/>
        <p:txBody>
          <a:bodyPr>
            <a:normAutofit/>
          </a:bodyPr>
          <a:lstStyle/>
          <a:p>
            <a:pPr marL="0" indent="0">
              <a:buNone/>
            </a:pPr>
            <a:r>
              <a:rPr lang="en-US" dirty="0">
                <a:solidFill>
                  <a:schemeClr val="bg2">
                    <a:lumMod val="50000"/>
                  </a:schemeClr>
                </a:solidFill>
              </a:rPr>
              <a:t>Coloniality is the continued manifestation of colonial structures, practices and thinking in the present</a:t>
            </a:r>
          </a:p>
          <a:p>
            <a:r>
              <a:rPr lang="en-US" dirty="0"/>
              <a:t>Ideas of ‘superiority’ (White Western European) </a:t>
            </a:r>
          </a:p>
          <a:p>
            <a:r>
              <a:rPr lang="en-US" dirty="0"/>
              <a:t>Territoriality and Displacement (or erasure)</a:t>
            </a:r>
          </a:p>
          <a:p>
            <a:pPr lvl="1"/>
            <a:r>
              <a:rPr lang="en-US" dirty="0"/>
              <a:t>of communities</a:t>
            </a:r>
          </a:p>
          <a:p>
            <a:pPr lvl="1"/>
            <a:r>
              <a:rPr lang="en-US" dirty="0"/>
              <a:t>of knowledge</a:t>
            </a:r>
          </a:p>
          <a:p>
            <a:r>
              <a:rPr lang="en-US" dirty="0"/>
              <a:t>Naming and mapping -&gt; control, dominance, extracting, exploiting</a:t>
            </a:r>
          </a:p>
          <a:p>
            <a:r>
              <a:rPr lang="en-US" dirty="0"/>
              <a:t>Unequal power/power imbalance -&gt; dominance of ‘our way is best’</a:t>
            </a:r>
          </a:p>
          <a:p>
            <a:r>
              <a:rPr lang="en-US" dirty="0"/>
              <a:t>Dominance of practices -&gt; </a:t>
            </a:r>
            <a:r>
              <a:rPr lang="en-US" dirty="0" err="1"/>
              <a:t>unquestion</a:t>
            </a:r>
            <a:r>
              <a:rPr lang="en-US" dirty="0"/>
              <a:t>-ed/able ways of doing things</a:t>
            </a:r>
          </a:p>
          <a:p>
            <a:endParaRPr lang="en-US" dirty="0"/>
          </a:p>
          <a:p>
            <a:pPr lvl="1"/>
            <a:endParaRPr lang="en-US" dirty="0"/>
          </a:p>
        </p:txBody>
      </p:sp>
      <p:pic>
        <p:nvPicPr>
          <p:cNvPr id="4" name="Picture 2" descr="Creative Commons Licence">
            <a:hlinkClick r:id="rId3"/>
            <a:extLst>
              <a:ext uri="{FF2B5EF4-FFF2-40B4-BE49-F238E27FC236}">
                <a16:creationId xmlns:a16="http://schemas.microsoft.com/office/drawing/2014/main" id="{FBB3248B-363E-811B-7D34-E8E639005C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29824" y="6240163"/>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958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dissolve">
                                      <p:cBhvr>
                                        <p:cTn id="20" dur="500"/>
                                        <p:tgtEl>
                                          <p:spTgt spid="3">
                                            <p:txEl>
                                              <p:pRg st="3" end="3"/>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dissolv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dissolv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dissolve">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dissolve">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dissolve">
                                      <p:cBhvr>
                                        <p:cTn id="4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534</TotalTime>
  <Words>4737</Words>
  <Application>Microsoft Office PowerPoint</Application>
  <PresentationFormat>Widescreen</PresentationFormat>
  <Paragraphs>247</Paragraphs>
  <Slides>21</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Segoe UI</vt:lpstr>
      <vt:lpstr>Symbol</vt:lpstr>
      <vt:lpstr>Times New Roman</vt:lpstr>
      <vt:lpstr>Office Theme</vt:lpstr>
      <vt:lpstr>Decolonising the Curriculum</vt:lpstr>
      <vt:lpstr>PowerPoint Presentation</vt:lpstr>
      <vt:lpstr>PowerPoint Presentation</vt:lpstr>
      <vt:lpstr>PowerPoint Presentation</vt:lpstr>
      <vt:lpstr>PowerPoint Presentation</vt:lpstr>
      <vt:lpstr>PowerPoint Presentation</vt:lpstr>
      <vt:lpstr>PowerPoint Presentation</vt:lpstr>
      <vt:lpstr>Decolonising the Curriculum Workshop Resources</vt:lpstr>
      <vt:lpstr>Coloniality (Walter Mignolo)</vt:lpstr>
      <vt:lpstr>What does ‘decolonising’ mean to you?</vt:lpstr>
      <vt:lpstr>PowerPoint Presentation</vt:lpstr>
      <vt:lpstr>PowerPoint Presentation</vt:lpstr>
      <vt:lpstr>PowerPoint Presentation</vt:lpstr>
      <vt:lpstr>PowerPoint Presentation</vt:lpstr>
      <vt:lpstr>Why, specifically, universities?</vt:lpstr>
      <vt:lpstr>Western Ontologies</vt:lpstr>
      <vt:lpstr>Relationship to Knowledge and its production</vt:lpstr>
      <vt:lpstr>Decolonising the Curriculum Collaborative Cluster</vt:lpstr>
      <vt:lpstr>Decolonising the Curriculum @UoE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Decolonising the Curriculum</dc:title>
  <dc:creator>GHUL Rayya</dc:creator>
  <cp:lastPrinted>2022-10-10T12:59:31Z</cp:lastPrinted>
  <dcterms:created xsi:type="dcterms:W3CDTF">2022-04-05T12:50:02Z</dcterms:created>
  <dcterms:modified xsi:type="dcterms:W3CDTF">2022-11-22T11:40:21Z</dcterms:modified>
</cp:coreProperties>
</file>