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0"/>
  </p:notesMasterIdLst>
  <p:handoutMasterIdLst>
    <p:handoutMasterId r:id="rId21"/>
  </p:handoutMasterIdLst>
  <p:sldIdLst>
    <p:sldId id="256" r:id="rId5"/>
    <p:sldId id="300" r:id="rId6"/>
    <p:sldId id="286" r:id="rId7"/>
    <p:sldId id="296" r:id="rId8"/>
    <p:sldId id="298" r:id="rId9"/>
    <p:sldId id="294" r:id="rId10"/>
    <p:sldId id="302" r:id="rId11"/>
    <p:sldId id="309" r:id="rId12"/>
    <p:sldId id="310" r:id="rId13"/>
    <p:sldId id="303" r:id="rId14"/>
    <p:sldId id="304" r:id="rId15"/>
    <p:sldId id="305" r:id="rId16"/>
    <p:sldId id="306" r:id="rId17"/>
    <p:sldId id="307" r:id="rId18"/>
    <p:sldId id="308" r:id="rId19"/>
  </p:sldIdLst>
  <p:sldSz cx="9144000" cy="6858000" type="screen4x3"/>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77" userDrawn="1">
          <p15:clr>
            <a:srgbClr val="A4A3A4"/>
          </p15:clr>
        </p15:guide>
        <p15:guide id="2" pos="385" userDrawn="1">
          <p15:clr>
            <a:srgbClr val="A4A3A4"/>
          </p15:clr>
        </p15:guide>
      </p15:sldGuideLst>
    </p:ext>
    <p:ext uri="{2D200454-40CA-4A62-9FC3-DE9A4176ACB9}">
      <p15:notesGuideLst xmlns:p15="http://schemas.microsoft.com/office/powerpoint/2012/main">
        <p15:guide id="1" orient="horz" pos="3072"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ABA4"/>
    <a:srgbClr val="3EA7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08"/>
    <p:restoredTop sz="66252" autoAdjust="0"/>
  </p:normalViewPr>
  <p:slideViewPr>
    <p:cSldViewPr snapToGrid="0" snapToObjects="1">
      <p:cViewPr varScale="1">
        <p:scale>
          <a:sx n="88" d="100"/>
          <a:sy n="88" d="100"/>
        </p:scale>
        <p:origin x="1512" y="66"/>
      </p:cViewPr>
      <p:guideLst>
        <p:guide orient="horz" pos="777"/>
        <p:guide pos="385"/>
      </p:guideLst>
    </p:cSldViewPr>
  </p:slid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69" d="100"/>
          <a:sy n="69" d="100"/>
        </p:scale>
        <p:origin x="-3300" y="-108"/>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a:t>Survey Participation</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dPt>
            <c:idx val="0"/>
            <c:bubble3D val="0"/>
            <c:spPr>
              <a:solidFill>
                <a:srgbClr val="F5C30B"/>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2F86-4C3D-847B-26B7E543C47B}"/>
              </c:ext>
            </c:extLst>
          </c:dPt>
          <c:dPt>
            <c:idx val="1"/>
            <c:bubble3D val="0"/>
            <c:spPr>
              <a:solidFill>
                <a:schemeClr val="tx1">
                  <a:lumMod val="50000"/>
                  <a:lumOff val="5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2F86-4C3D-847B-26B7E543C47B}"/>
              </c:ext>
            </c:extLst>
          </c:dPt>
          <c:dLbls>
            <c:dLbl>
              <c:idx val="0"/>
              <c:tx>
                <c:rich>
                  <a:bodyPr/>
                  <a:lstStyle/>
                  <a:p>
                    <a:r>
                      <a:rPr lang="en-US"/>
                      <a:t>53.4%</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2F86-4C3D-847B-26B7E543C47B}"/>
                </c:ext>
              </c:extLst>
            </c:dLbl>
            <c:dLbl>
              <c:idx val="1"/>
              <c:tx>
                <c:rich>
                  <a:bodyPr/>
                  <a:lstStyle/>
                  <a:p>
                    <a:r>
                      <a:rPr lang="en-US"/>
                      <a:t>46.6%</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F86-4C3D-847B-26B7E543C47B}"/>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Participated</c:v>
                </c:pt>
                <c:pt idx="1">
                  <c:v>Did not participate</c:v>
                </c:pt>
              </c:strCache>
            </c:strRef>
          </c:cat>
          <c:val>
            <c:numRef>
              <c:f>Sheet1!$B$2:$B$3</c:f>
              <c:numCache>
                <c:formatCode>General</c:formatCode>
                <c:ptCount val="2"/>
                <c:pt idx="0">
                  <c:v>28</c:v>
                </c:pt>
                <c:pt idx="1">
                  <c:v>21</c:v>
                </c:pt>
              </c:numCache>
            </c:numRef>
          </c:val>
          <c:extLst>
            <c:ext xmlns:c16="http://schemas.microsoft.com/office/drawing/2014/chart" uri="{C3380CC4-5D6E-409C-BE32-E72D297353CC}">
              <c16:uniqueId val="{00000000-2F86-4C3D-847B-26B7E543C47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568" cy="489502"/>
          </a:xfrm>
          <a:prstGeom prst="rect">
            <a:avLst/>
          </a:prstGeom>
        </p:spPr>
        <p:txBody>
          <a:bodyPr vert="horz" lIns="91010" tIns="45505" rIns="91010" bIns="45505" rtlCol="0"/>
          <a:lstStyle>
            <a:lvl1pPr algn="l">
              <a:defRPr sz="1200"/>
            </a:lvl1pPr>
          </a:lstStyle>
          <a:p>
            <a:endParaRPr lang="en-GB"/>
          </a:p>
        </p:txBody>
      </p:sp>
      <p:sp>
        <p:nvSpPr>
          <p:cNvPr id="3" name="Date Placeholder 2"/>
          <p:cNvSpPr>
            <a:spLocks noGrp="1"/>
          </p:cNvSpPr>
          <p:nvPr>
            <p:ph type="dt" sz="quarter" idx="1"/>
          </p:nvPr>
        </p:nvSpPr>
        <p:spPr>
          <a:xfrm>
            <a:off x="3776946" y="0"/>
            <a:ext cx="2890568" cy="489502"/>
          </a:xfrm>
          <a:prstGeom prst="rect">
            <a:avLst/>
          </a:prstGeom>
        </p:spPr>
        <p:txBody>
          <a:bodyPr vert="horz" lIns="91010" tIns="45505" rIns="91010" bIns="45505" rtlCol="0"/>
          <a:lstStyle>
            <a:lvl1pPr algn="r">
              <a:defRPr sz="1200"/>
            </a:lvl1pPr>
          </a:lstStyle>
          <a:p>
            <a:fld id="{EAB10150-91B8-7449-887D-FB0A5823FD24}" type="datetimeFigureOut">
              <a:rPr lang="en-GB" smtClean="0"/>
              <a:t>16/11/2018</a:t>
            </a:fld>
            <a:endParaRPr lang="en-GB"/>
          </a:p>
        </p:txBody>
      </p:sp>
      <p:sp>
        <p:nvSpPr>
          <p:cNvPr id="4" name="Footer Placeholder 3"/>
          <p:cNvSpPr>
            <a:spLocks noGrp="1"/>
          </p:cNvSpPr>
          <p:nvPr>
            <p:ph type="ftr" sz="quarter" idx="2"/>
          </p:nvPr>
        </p:nvSpPr>
        <p:spPr>
          <a:xfrm>
            <a:off x="0" y="9264098"/>
            <a:ext cx="2890568" cy="489502"/>
          </a:xfrm>
          <a:prstGeom prst="rect">
            <a:avLst/>
          </a:prstGeom>
        </p:spPr>
        <p:txBody>
          <a:bodyPr vert="horz" lIns="91010" tIns="45505" rIns="91010" bIns="45505" rtlCol="0" anchor="b"/>
          <a:lstStyle>
            <a:lvl1pPr algn="l">
              <a:defRPr sz="1200"/>
            </a:lvl1pPr>
          </a:lstStyle>
          <a:p>
            <a:endParaRPr lang="en-GB"/>
          </a:p>
        </p:txBody>
      </p:sp>
      <p:sp>
        <p:nvSpPr>
          <p:cNvPr id="5" name="Slide Number Placeholder 4"/>
          <p:cNvSpPr>
            <a:spLocks noGrp="1"/>
          </p:cNvSpPr>
          <p:nvPr>
            <p:ph type="sldNum" sz="quarter" idx="3"/>
          </p:nvPr>
        </p:nvSpPr>
        <p:spPr>
          <a:xfrm>
            <a:off x="3776946" y="9264098"/>
            <a:ext cx="2890568" cy="489502"/>
          </a:xfrm>
          <a:prstGeom prst="rect">
            <a:avLst/>
          </a:prstGeom>
        </p:spPr>
        <p:txBody>
          <a:bodyPr vert="horz" lIns="91010" tIns="45505" rIns="91010" bIns="45505" rtlCol="0" anchor="b"/>
          <a:lstStyle>
            <a:lvl1pPr algn="r">
              <a:defRPr sz="1200"/>
            </a:lvl1pPr>
          </a:lstStyle>
          <a:p>
            <a:fld id="{91C6A53E-6E30-D34E-9FBE-EE7D81BA8092}" type="slidenum">
              <a:rPr lang="en-GB" smtClean="0"/>
              <a:t>‹#›</a:t>
            </a:fld>
            <a:endParaRPr lang="en-GB"/>
          </a:p>
        </p:txBody>
      </p:sp>
    </p:spTree>
    <p:extLst>
      <p:ext uri="{BB962C8B-B14F-4D97-AF65-F5344CB8AC3E}">
        <p14:creationId xmlns:p14="http://schemas.microsoft.com/office/powerpoint/2010/main" val="1816244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568" cy="489502"/>
          </a:xfrm>
          <a:prstGeom prst="rect">
            <a:avLst/>
          </a:prstGeom>
        </p:spPr>
        <p:txBody>
          <a:bodyPr vert="horz" lIns="91010" tIns="45505" rIns="91010" bIns="45505" rtlCol="0"/>
          <a:lstStyle>
            <a:lvl1pPr algn="l">
              <a:defRPr sz="1200"/>
            </a:lvl1pPr>
          </a:lstStyle>
          <a:p>
            <a:endParaRPr lang="en-GB"/>
          </a:p>
        </p:txBody>
      </p:sp>
      <p:sp>
        <p:nvSpPr>
          <p:cNvPr id="3" name="Date Placeholder 2"/>
          <p:cNvSpPr>
            <a:spLocks noGrp="1"/>
          </p:cNvSpPr>
          <p:nvPr>
            <p:ph type="dt" idx="1"/>
          </p:nvPr>
        </p:nvSpPr>
        <p:spPr>
          <a:xfrm>
            <a:off x="3776946" y="0"/>
            <a:ext cx="2890568" cy="489502"/>
          </a:xfrm>
          <a:prstGeom prst="rect">
            <a:avLst/>
          </a:prstGeom>
        </p:spPr>
        <p:txBody>
          <a:bodyPr vert="horz" lIns="91010" tIns="45505" rIns="91010" bIns="45505" rtlCol="0"/>
          <a:lstStyle>
            <a:lvl1pPr algn="r">
              <a:defRPr sz="1200"/>
            </a:lvl1pPr>
          </a:lstStyle>
          <a:p>
            <a:fld id="{B1EAA5EE-97B9-4AB6-9074-F8E1E85C3D7A}" type="datetimeFigureOut">
              <a:rPr lang="en-GB" smtClean="0"/>
              <a:t>16/11/2018</a:t>
            </a:fld>
            <a:endParaRPr lang="en-GB"/>
          </a:p>
        </p:txBody>
      </p:sp>
      <p:sp>
        <p:nvSpPr>
          <p:cNvPr id="4" name="Slide Image Placeholder 3"/>
          <p:cNvSpPr>
            <a:spLocks noGrp="1" noRot="1" noChangeAspect="1"/>
          </p:cNvSpPr>
          <p:nvPr>
            <p:ph type="sldImg" idx="2"/>
          </p:nvPr>
        </p:nvSpPr>
        <p:spPr>
          <a:xfrm>
            <a:off x="1139825" y="1219200"/>
            <a:ext cx="4389438" cy="3292475"/>
          </a:xfrm>
          <a:prstGeom prst="rect">
            <a:avLst/>
          </a:prstGeom>
          <a:noFill/>
          <a:ln w="12700">
            <a:solidFill>
              <a:prstClr val="black"/>
            </a:solidFill>
          </a:ln>
        </p:spPr>
        <p:txBody>
          <a:bodyPr vert="horz" lIns="91010" tIns="45505" rIns="91010" bIns="45505" rtlCol="0" anchor="ctr"/>
          <a:lstStyle/>
          <a:p>
            <a:endParaRPr lang="en-GB"/>
          </a:p>
        </p:txBody>
      </p:sp>
      <p:sp>
        <p:nvSpPr>
          <p:cNvPr id="5" name="Notes Placeholder 4"/>
          <p:cNvSpPr>
            <a:spLocks noGrp="1"/>
          </p:cNvSpPr>
          <p:nvPr>
            <p:ph type="body" sz="quarter" idx="3"/>
          </p:nvPr>
        </p:nvSpPr>
        <p:spPr>
          <a:xfrm>
            <a:off x="667539" y="4693831"/>
            <a:ext cx="5334011" cy="3839975"/>
          </a:xfrm>
          <a:prstGeom prst="rect">
            <a:avLst/>
          </a:prstGeom>
        </p:spPr>
        <p:txBody>
          <a:bodyPr vert="horz" lIns="91010" tIns="45505" rIns="91010" bIns="4550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64098"/>
            <a:ext cx="2890568" cy="489502"/>
          </a:xfrm>
          <a:prstGeom prst="rect">
            <a:avLst/>
          </a:prstGeom>
        </p:spPr>
        <p:txBody>
          <a:bodyPr vert="horz" lIns="91010" tIns="45505" rIns="91010" bIns="45505" rtlCol="0" anchor="b"/>
          <a:lstStyle>
            <a:lvl1pPr algn="l">
              <a:defRPr sz="1200"/>
            </a:lvl1pPr>
          </a:lstStyle>
          <a:p>
            <a:endParaRPr lang="en-GB"/>
          </a:p>
        </p:txBody>
      </p:sp>
      <p:sp>
        <p:nvSpPr>
          <p:cNvPr id="7" name="Slide Number Placeholder 6"/>
          <p:cNvSpPr>
            <a:spLocks noGrp="1"/>
          </p:cNvSpPr>
          <p:nvPr>
            <p:ph type="sldNum" sz="quarter" idx="5"/>
          </p:nvPr>
        </p:nvSpPr>
        <p:spPr>
          <a:xfrm>
            <a:off x="3776946" y="9264098"/>
            <a:ext cx="2890568" cy="489502"/>
          </a:xfrm>
          <a:prstGeom prst="rect">
            <a:avLst/>
          </a:prstGeom>
        </p:spPr>
        <p:txBody>
          <a:bodyPr vert="horz" lIns="91010" tIns="45505" rIns="91010" bIns="45505" rtlCol="0" anchor="b"/>
          <a:lstStyle>
            <a:lvl1pPr algn="r">
              <a:defRPr sz="1200"/>
            </a:lvl1pPr>
          </a:lstStyle>
          <a:p>
            <a:fld id="{E1189F22-B449-4A2C-90AE-E2634BC7BFE6}" type="slidenum">
              <a:rPr lang="en-GB" smtClean="0"/>
              <a:t>‹#›</a:t>
            </a:fld>
            <a:endParaRPr lang="en-GB"/>
          </a:p>
        </p:txBody>
      </p:sp>
    </p:spTree>
    <p:extLst>
      <p:ext uri="{BB962C8B-B14F-4D97-AF65-F5344CB8AC3E}">
        <p14:creationId xmlns:p14="http://schemas.microsoft.com/office/powerpoint/2010/main" val="182160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89F22-B449-4A2C-90AE-E2634BC7BFE6}" type="slidenum">
              <a:rPr lang="en-GB" smtClean="0"/>
              <a:t>1</a:t>
            </a:fld>
            <a:endParaRPr lang="en-GB"/>
          </a:p>
        </p:txBody>
      </p:sp>
    </p:spTree>
    <p:extLst>
      <p:ext uri="{BB962C8B-B14F-4D97-AF65-F5344CB8AC3E}">
        <p14:creationId xmlns:p14="http://schemas.microsoft.com/office/powerpoint/2010/main" val="530510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895350" y="731838"/>
            <a:ext cx="4878388" cy="36576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66909" y="4632960"/>
            <a:ext cx="5335270" cy="4389120"/>
          </a:xfrm>
          <a:prstGeom prst="rect">
            <a:avLst/>
          </a:prstGeom>
        </p:spPr>
        <p:txBody>
          <a:bodyPr wrap="square" lIns="90995" tIns="90995" rIns="90995" bIns="9099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896938" y="731838"/>
            <a:ext cx="4875212" cy="36576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66909" y="4632960"/>
            <a:ext cx="5335270" cy="4389120"/>
          </a:xfrm>
          <a:prstGeom prst="rect">
            <a:avLst/>
          </a:prstGeom>
        </p:spPr>
        <p:txBody>
          <a:bodyPr wrap="square" lIns="90995" tIns="90995" rIns="90995" bIns="9099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896938" y="731838"/>
            <a:ext cx="4875212" cy="36576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66909" y="4632960"/>
            <a:ext cx="5335270" cy="4389120"/>
          </a:xfrm>
          <a:prstGeom prst="rect">
            <a:avLst/>
          </a:prstGeom>
        </p:spPr>
        <p:txBody>
          <a:bodyPr wrap="square" lIns="90995" tIns="90995" rIns="90995" bIns="9099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896938" y="731838"/>
            <a:ext cx="4875212" cy="36576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66909" y="4632960"/>
            <a:ext cx="5335270" cy="4389120"/>
          </a:xfrm>
          <a:prstGeom prst="rect">
            <a:avLst/>
          </a:prstGeom>
        </p:spPr>
        <p:txBody>
          <a:bodyPr wrap="square" lIns="90995" tIns="90995" rIns="90995" bIns="9099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895350" y="731838"/>
            <a:ext cx="4878388" cy="36576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66909" y="4632960"/>
            <a:ext cx="5335270" cy="4389120"/>
          </a:xfrm>
          <a:prstGeom prst="rect">
            <a:avLst/>
          </a:prstGeom>
        </p:spPr>
        <p:txBody>
          <a:bodyPr wrap="square" lIns="90995" tIns="90995" rIns="90995" bIns="90995" anchor="t" anchorCtr="0">
            <a:noAutofit/>
          </a:bodyPr>
          <a:lstStyle/>
          <a:p>
            <a:endParaRPr/>
          </a:p>
        </p:txBody>
      </p:sp>
    </p:spTree>
    <p:extLst>
      <p:ext uri="{BB962C8B-B14F-4D97-AF65-F5344CB8AC3E}">
        <p14:creationId xmlns:p14="http://schemas.microsoft.com/office/powerpoint/2010/main" val="575027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a:spLocks noGrp="1" noRot="1" noChangeAspect="1"/>
          </p:cNvSpPr>
          <p:nvPr>
            <p:ph type="sldImg" idx="2"/>
          </p:nvPr>
        </p:nvSpPr>
        <p:spPr>
          <a:xfrm>
            <a:off x="896938" y="731838"/>
            <a:ext cx="4875212" cy="36576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8" name="Shape 298"/>
          <p:cNvSpPr txBox="1">
            <a:spLocks noGrp="1"/>
          </p:cNvSpPr>
          <p:nvPr>
            <p:ph type="body" idx="1"/>
          </p:nvPr>
        </p:nvSpPr>
        <p:spPr>
          <a:xfrm>
            <a:off x="666909" y="4632960"/>
            <a:ext cx="5335270" cy="4389120"/>
          </a:xfrm>
          <a:prstGeom prst="rect">
            <a:avLst/>
          </a:prstGeom>
        </p:spPr>
        <p:txBody>
          <a:bodyPr wrap="square" lIns="90995" tIns="90995" rIns="90995" bIns="9099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0102"/>
            <a:r>
              <a:rPr lang="en-GB" i="1" dirty="0"/>
              <a:t>To provide an important mechanism for gathering valuable information on students’ learning experiences which can be used for both </a:t>
            </a:r>
            <a:r>
              <a:rPr lang="en-GB" i="1" u="sng" dirty="0"/>
              <a:t>enhancement</a:t>
            </a:r>
            <a:r>
              <a:rPr lang="en-GB" i="1" dirty="0"/>
              <a:t> and </a:t>
            </a:r>
            <a:r>
              <a:rPr lang="en-GB" i="1" u="sng" dirty="0"/>
              <a:t>assurance</a:t>
            </a:r>
            <a:r>
              <a:rPr lang="en-GB" i="1" dirty="0"/>
              <a:t> purposes.</a:t>
            </a:r>
            <a:endParaRPr lang="en-GB" dirty="0"/>
          </a:p>
          <a:p>
            <a:endParaRPr lang="en-GB" dirty="0"/>
          </a:p>
        </p:txBody>
      </p:sp>
      <p:sp>
        <p:nvSpPr>
          <p:cNvPr id="4" name="Slide Number Placeholder 3"/>
          <p:cNvSpPr>
            <a:spLocks noGrp="1"/>
          </p:cNvSpPr>
          <p:nvPr>
            <p:ph type="sldNum" sz="quarter" idx="10"/>
          </p:nvPr>
        </p:nvSpPr>
        <p:spPr/>
        <p:txBody>
          <a:bodyPr/>
          <a:lstStyle/>
          <a:p>
            <a:fld id="{E1189F22-B449-4A2C-90AE-E2634BC7BFE6}" type="slidenum">
              <a:rPr lang="en-GB" smtClean="0"/>
              <a:t>2</a:t>
            </a:fld>
            <a:endParaRPr lang="en-GB"/>
          </a:p>
        </p:txBody>
      </p:sp>
    </p:spTree>
    <p:extLst>
      <p:ext uri="{BB962C8B-B14F-4D97-AF65-F5344CB8AC3E}">
        <p14:creationId xmlns:p14="http://schemas.microsoft.com/office/powerpoint/2010/main" val="118586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189F22-B449-4A2C-90AE-E2634BC7BFE6}" type="slidenum">
              <a:rPr lang="en-GB" smtClean="0"/>
              <a:t>3</a:t>
            </a:fld>
            <a:endParaRPr lang="en-GB"/>
          </a:p>
        </p:txBody>
      </p:sp>
    </p:spTree>
    <p:extLst>
      <p:ext uri="{BB962C8B-B14F-4D97-AF65-F5344CB8AC3E}">
        <p14:creationId xmlns:p14="http://schemas.microsoft.com/office/powerpoint/2010/main" val="1737109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89F22-B449-4A2C-90AE-E2634BC7BFE6}" type="slidenum">
              <a:rPr lang="en-GB" smtClean="0"/>
              <a:t>4</a:t>
            </a:fld>
            <a:endParaRPr lang="en-GB"/>
          </a:p>
        </p:txBody>
      </p:sp>
    </p:spTree>
    <p:extLst>
      <p:ext uri="{BB962C8B-B14F-4D97-AF65-F5344CB8AC3E}">
        <p14:creationId xmlns:p14="http://schemas.microsoft.com/office/powerpoint/2010/main" val="1307959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1933" indent="-511933">
              <a:buAutoNum type="arabicPeriod"/>
            </a:pPr>
            <a:r>
              <a:rPr lang="en-GB" b="1" dirty="0"/>
              <a:t>Response rates </a:t>
            </a:r>
          </a:p>
          <a:p>
            <a:pPr marL="170644" indent="-170644">
              <a:buFont typeface="Arial" panose="020B0604020202020204" pitchFamily="34" charset="0"/>
              <a:buChar char="•"/>
            </a:pPr>
            <a:r>
              <a:rPr lang="en-GB" dirty="0"/>
              <a:t>Highly variable between modules</a:t>
            </a:r>
          </a:p>
          <a:p>
            <a:pPr marL="170644" indent="-170644">
              <a:buFont typeface="Arial" panose="020B0604020202020204" pitchFamily="34" charset="0"/>
              <a:buChar char="•"/>
            </a:pPr>
            <a:r>
              <a:rPr lang="en-GB" dirty="0"/>
              <a:t>Decline in response rates despite incentives in move to online</a:t>
            </a:r>
          </a:p>
          <a:p>
            <a:pPr marL="170644" indent="-170644">
              <a:buFont typeface="Arial" panose="020B0604020202020204" pitchFamily="34" charset="0"/>
              <a:buChar char="•"/>
            </a:pPr>
            <a:r>
              <a:rPr lang="en-GB" dirty="0"/>
              <a:t>2016/17 requirement for in-class completion (39% response rate overall)</a:t>
            </a:r>
          </a:p>
          <a:p>
            <a:r>
              <a:rPr lang="en-GB" b="0" dirty="0"/>
              <a:t>2.</a:t>
            </a:r>
            <a:r>
              <a:rPr lang="en-GB" b="0" baseline="0" dirty="0"/>
              <a:t> </a:t>
            </a:r>
            <a:r>
              <a:rPr lang="en-GB" b="1" dirty="0"/>
              <a:t>Programme-focussed class rep system</a:t>
            </a:r>
          </a:p>
          <a:p>
            <a:r>
              <a:rPr lang="en-GB" b="1" dirty="0"/>
              <a:t>3. Timing of surveys</a:t>
            </a:r>
          </a:p>
          <a:p>
            <a:r>
              <a:rPr lang="en-GB" dirty="0"/>
              <a:t>Mid term survey intended to serve both formative and summative purposes but, in effect neither as effectively</a:t>
            </a:r>
          </a:p>
          <a:p>
            <a:pPr defTabSz="910102">
              <a:defRPr/>
            </a:pPr>
            <a:r>
              <a:rPr lang="en-GB" dirty="0"/>
              <a:t>4. </a:t>
            </a:r>
            <a:r>
              <a:rPr lang="en-GB" b="1" dirty="0"/>
              <a:t>Closing the feedback loop</a:t>
            </a:r>
            <a:r>
              <a:rPr lang="en-GB" b="1" baseline="0" dirty="0"/>
              <a:t> </a:t>
            </a:r>
            <a:r>
              <a:rPr lang="en-GB" dirty="0"/>
              <a:t>Very variable. Disconnect in timings between </a:t>
            </a:r>
            <a:r>
              <a:rPr lang="en-GB" dirty="0" err="1"/>
              <a:t>Prog</a:t>
            </a:r>
            <a:r>
              <a:rPr lang="en-GB" dirty="0"/>
              <a:t> committees and surveys, lack of partnership working between class reps (</a:t>
            </a:r>
            <a:r>
              <a:rPr lang="en-GB" dirty="0" err="1"/>
              <a:t>prog</a:t>
            </a:r>
            <a:r>
              <a:rPr lang="en-GB" dirty="0"/>
              <a:t> focussed)</a:t>
            </a:r>
            <a:r>
              <a:rPr lang="en-GB" baseline="0" dirty="0"/>
              <a:t> and staff (module level)</a:t>
            </a:r>
          </a:p>
          <a:p>
            <a:pPr defTabSz="910102">
              <a:defRPr/>
            </a:pPr>
            <a:r>
              <a:rPr lang="en-GB" baseline="0" dirty="0"/>
              <a:t>6. </a:t>
            </a:r>
            <a:r>
              <a:rPr lang="en-GB" b="1" baseline="0" dirty="0"/>
              <a:t>Guidance</a:t>
            </a:r>
            <a:r>
              <a:rPr lang="en-GB" baseline="0" dirty="0"/>
              <a:t>- the importance of surveys, value of student feedback, the need to provide constructive, appropriate feedback.</a:t>
            </a:r>
            <a:endParaRPr lang="en-GB" dirty="0"/>
          </a:p>
          <a:p>
            <a:endParaRPr lang="en-GB" dirty="0"/>
          </a:p>
        </p:txBody>
      </p:sp>
      <p:sp>
        <p:nvSpPr>
          <p:cNvPr id="4" name="Slide Number Placeholder 3"/>
          <p:cNvSpPr>
            <a:spLocks noGrp="1"/>
          </p:cNvSpPr>
          <p:nvPr>
            <p:ph type="sldNum" sz="quarter" idx="10"/>
          </p:nvPr>
        </p:nvSpPr>
        <p:spPr/>
        <p:txBody>
          <a:bodyPr/>
          <a:lstStyle/>
          <a:p>
            <a:fld id="{E1189F22-B449-4A2C-90AE-E2634BC7BFE6}" type="slidenum">
              <a:rPr lang="en-GB" smtClean="0"/>
              <a:t>5</a:t>
            </a:fld>
            <a:endParaRPr lang="en-GB"/>
          </a:p>
        </p:txBody>
      </p:sp>
    </p:spTree>
    <p:extLst>
      <p:ext uri="{BB962C8B-B14F-4D97-AF65-F5344CB8AC3E}">
        <p14:creationId xmlns:p14="http://schemas.microsoft.com/office/powerpoint/2010/main" val="1737109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1189F22-B449-4A2C-90AE-E2634BC7BFE6}" type="slidenum">
              <a:rPr lang="en-GB" smtClean="0"/>
              <a:t>6</a:t>
            </a:fld>
            <a:endParaRPr lang="en-GB"/>
          </a:p>
        </p:txBody>
      </p:sp>
    </p:spTree>
    <p:extLst>
      <p:ext uri="{BB962C8B-B14F-4D97-AF65-F5344CB8AC3E}">
        <p14:creationId xmlns:p14="http://schemas.microsoft.com/office/powerpoint/2010/main" val="1737109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89F22-B449-4A2C-90AE-E2634BC7BFE6}" type="slidenum">
              <a:rPr lang="en-GB" smtClean="0"/>
              <a:t>7</a:t>
            </a:fld>
            <a:endParaRPr lang="en-GB"/>
          </a:p>
        </p:txBody>
      </p:sp>
    </p:spTree>
    <p:extLst>
      <p:ext uri="{BB962C8B-B14F-4D97-AF65-F5344CB8AC3E}">
        <p14:creationId xmlns:p14="http://schemas.microsoft.com/office/powerpoint/2010/main" val="4021527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89F22-B449-4A2C-90AE-E2634BC7BFE6}" type="slidenum">
              <a:rPr lang="en-GB" smtClean="0"/>
              <a:t>8</a:t>
            </a:fld>
            <a:endParaRPr lang="en-GB"/>
          </a:p>
        </p:txBody>
      </p:sp>
    </p:spTree>
    <p:extLst>
      <p:ext uri="{BB962C8B-B14F-4D97-AF65-F5344CB8AC3E}">
        <p14:creationId xmlns:p14="http://schemas.microsoft.com/office/powerpoint/2010/main" val="1113407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Bluepulse</a:t>
            </a:r>
            <a:r>
              <a:rPr lang="en-GB" dirty="0"/>
              <a:t>, Top Hat and </a:t>
            </a:r>
            <a:r>
              <a:rPr lang="en-GB" dirty="0" err="1"/>
              <a:t>TurningPoint</a:t>
            </a:r>
            <a:r>
              <a:rPr lang="en-GB" dirty="0"/>
              <a:t> </a:t>
            </a:r>
          </a:p>
          <a:p>
            <a:r>
              <a:rPr lang="en-GB" dirty="0" err="1"/>
              <a:t>Bluepulse</a:t>
            </a:r>
            <a:r>
              <a:rPr lang="en-GB" dirty="0"/>
              <a:t> useful for ingoing </a:t>
            </a:r>
            <a:r>
              <a:rPr lang="en-GB" dirty="0" err="1"/>
              <a:t>convo</a:t>
            </a:r>
            <a:r>
              <a:rPr lang="en-GB" dirty="0"/>
              <a:t> with students</a:t>
            </a:r>
          </a:p>
          <a:p>
            <a:r>
              <a:rPr lang="en-GB" dirty="0"/>
              <a:t>Staff need to feel in charge, can feel threatened by anonymous feedback – </a:t>
            </a:r>
            <a:r>
              <a:rPr lang="en-GB" dirty="0" err="1"/>
              <a:t>bluepulse</a:t>
            </a:r>
            <a:r>
              <a:rPr lang="en-GB" dirty="0"/>
              <a:t> not work because issues re what happened to data – worries about performance</a:t>
            </a:r>
            <a:r>
              <a:rPr lang="en-GB" baseline="0" dirty="0"/>
              <a:t> </a:t>
            </a:r>
            <a:r>
              <a:rPr lang="en-GB" dirty="0"/>
              <a:t>management</a:t>
            </a:r>
          </a:p>
          <a:p>
            <a:r>
              <a:rPr lang="en-GB" dirty="0"/>
              <a:t>Definitely info from it was useful but needs to be got in non-threatening manner which polling did</a:t>
            </a:r>
          </a:p>
          <a:p>
            <a:r>
              <a:rPr lang="en-GB" dirty="0"/>
              <a:t>Polling got over this and allowed academics to find out student prior knowledge and can promote discussion and debate</a:t>
            </a:r>
          </a:p>
          <a:p>
            <a:r>
              <a:rPr lang="en-GB" dirty="0"/>
              <a:t>Can use for midway evaluation of module</a:t>
            </a:r>
          </a:p>
          <a:p>
            <a:r>
              <a:rPr lang="en-GB" dirty="0"/>
              <a:t>On-going conversation is most useful thing and when staff become more sophisticated can do </a:t>
            </a:r>
            <a:r>
              <a:rPr lang="en-GB" dirty="0" err="1"/>
              <a:t>groupwork</a:t>
            </a:r>
            <a:r>
              <a:rPr lang="en-GB" dirty="0"/>
              <a:t>, establish base knowledge and getting feedback and making students feel OK with where they are and what they are doing.</a:t>
            </a:r>
          </a:p>
          <a:p>
            <a:r>
              <a:rPr lang="en-GB" dirty="0"/>
              <a:t>Turning Point Cloud – students can use own devices and clickers – can provide textual responses not just MCQs</a:t>
            </a:r>
          </a:p>
          <a:p>
            <a:r>
              <a:rPr lang="en-GB" dirty="0"/>
              <a:t>Students like anonymity</a:t>
            </a:r>
          </a:p>
          <a:p>
            <a:r>
              <a:rPr lang="en-GB" dirty="0"/>
              <a:t>Can use browser not app</a:t>
            </a:r>
          </a:p>
          <a:p>
            <a:r>
              <a:rPr lang="en-GB" dirty="0"/>
              <a:t>If want to store data, need to do an ethical approval thing</a:t>
            </a:r>
          </a:p>
          <a:p>
            <a:endParaRPr lang="en-GB" dirty="0"/>
          </a:p>
          <a:p>
            <a:endParaRPr lang="en-GB" dirty="0"/>
          </a:p>
        </p:txBody>
      </p:sp>
      <p:sp>
        <p:nvSpPr>
          <p:cNvPr id="4" name="Slide Number Placeholder 3"/>
          <p:cNvSpPr>
            <a:spLocks noGrp="1"/>
          </p:cNvSpPr>
          <p:nvPr>
            <p:ph type="sldNum" sz="quarter" idx="10"/>
          </p:nvPr>
        </p:nvSpPr>
        <p:spPr/>
        <p:txBody>
          <a:bodyPr/>
          <a:lstStyle/>
          <a:p>
            <a:fld id="{E1189F22-B449-4A2C-90AE-E2634BC7BFE6}" type="slidenum">
              <a:rPr lang="en-GB" smtClean="0"/>
              <a:t>9</a:t>
            </a:fld>
            <a:endParaRPr lang="en-GB"/>
          </a:p>
        </p:txBody>
      </p:sp>
    </p:spTree>
    <p:extLst>
      <p:ext uri="{BB962C8B-B14F-4D97-AF65-F5344CB8AC3E}">
        <p14:creationId xmlns:p14="http://schemas.microsoft.com/office/powerpoint/2010/main" val="23019121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102356"/>
            <a:ext cx="2057400" cy="365125"/>
          </a:xfrm>
        </p:spPr>
        <p:txBody>
          <a:bodyPr/>
          <a:lstStyle/>
          <a:p>
            <a:fld id="{262774B5-19E6-A645-80D9-203E468D7FB8}" type="datetimeFigureOut">
              <a:rPr lang="en-US" smtClean="0"/>
              <a:t>11/16/2018</a:t>
            </a:fld>
            <a:endParaRPr lang="en-US"/>
          </a:p>
        </p:txBody>
      </p:sp>
      <p:sp>
        <p:nvSpPr>
          <p:cNvPr id="5" name="Footer Placeholder 4"/>
          <p:cNvSpPr>
            <a:spLocks noGrp="1"/>
          </p:cNvSpPr>
          <p:nvPr>
            <p:ph type="ftr" sz="quarter" idx="11"/>
          </p:nvPr>
        </p:nvSpPr>
        <p:spPr>
          <a:xfrm>
            <a:off x="3028950" y="6102356"/>
            <a:ext cx="3086100" cy="365125"/>
          </a:xfrm>
        </p:spPr>
        <p:txBody>
          <a:bodyPr/>
          <a:lstStyle/>
          <a:p>
            <a:endParaRPr lang="en-US"/>
          </a:p>
        </p:txBody>
      </p:sp>
      <p:sp>
        <p:nvSpPr>
          <p:cNvPr id="6" name="Slide Number Placeholder 5"/>
          <p:cNvSpPr>
            <a:spLocks noGrp="1"/>
          </p:cNvSpPr>
          <p:nvPr>
            <p:ph type="sldNum" sz="quarter" idx="12"/>
          </p:nvPr>
        </p:nvSpPr>
        <p:spPr>
          <a:xfrm>
            <a:off x="6457950" y="6102356"/>
            <a:ext cx="2057400" cy="365125"/>
          </a:xfrm>
        </p:spPr>
        <p:txBody>
          <a:bodyPr/>
          <a:lstStyle/>
          <a:p>
            <a:fld id="{6546AD9B-8563-5F4A-9D05-6AC5ED07DD4E}" type="slidenum">
              <a:rPr lang="en-US" smtClean="0"/>
              <a:t>‹#›</a:t>
            </a:fld>
            <a:endParaRPr lang="en-US"/>
          </a:p>
        </p:txBody>
      </p:sp>
      <p:sp>
        <p:nvSpPr>
          <p:cNvPr id="7" name="Rectangle 6"/>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0" name="TextBox 9"/>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99312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8950" y="365127"/>
            <a:ext cx="5486400" cy="583986"/>
          </a:xfrm>
        </p:spPr>
        <p:txBody>
          <a:bodyPr/>
          <a:lstStyle/>
          <a:p>
            <a:r>
              <a:rPr lang="en-US"/>
              <a:t>Master </a:t>
            </a:r>
            <a:r>
              <a:rPr lang="en-US" dirty="0"/>
              <a:t>title style</a:t>
            </a:r>
          </a:p>
        </p:txBody>
      </p:sp>
      <p:sp>
        <p:nvSpPr>
          <p:cNvPr id="3" name="Vertical Text Placeholder 2"/>
          <p:cNvSpPr>
            <a:spLocks noGrp="1"/>
          </p:cNvSpPr>
          <p:nvPr>
            <p:ph type="body" orient="vert" idx="1"/>
          </p:nvPr>
        </p:nvSpPr>
        <p:spPr>
          <a:xfrm>
            <a:off x="628650" y="1537757"/>
            <a:ext cx="78867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068483"/>
            <a:ext cx="2057400" cy="365125"/>
          </a:xfrm>
        </p:spPr>
        <p:txBody>
          <a:bodyPr/>
          <a:lstStyle/>
          <a:p>
            <a:fld id="{262774B5-19E6-A645-80D9-203E468D7FB8}" type="datetimeFigureOut">
              <a:rPr lang="en-US" smtClean="0"/>
              <a:t>11/16/2018</a:t>
            </a:fld>
            <a:endParaRPr lang="en-US"/>
          </a:p>
        </p:txBody>
      </p:sp>
      <p:sp>
        <p:nvSpPr>
          <p:cNvPr id="5" name="Footer Placeholder 4"/>
          <p:cNvSpPr>
            <a:spLocks noGrp="1"/>
          </p:cNvSpPr>
          <p:nvPr>
            <p:ph type="ftr" sz="quarter" idx="11"/>
          </p:nvPr>
        </p:nvSpPr>
        <p:spPr>
          <a:xfrm>
            <a:off x="3028950" y="6068483"/>
            <a:ext cx="3086100" cy="365125"/>
          </a:xfrm>
        </p:spPr>
        <p:txBody>
          <a:bodyPr/>
          <a:lstStyle/>
          <a:p>
            <a:endParaRPr lang="en-US"/>
          </a:p>
        </p:txBody>
      </p:sp>
      <p:sp>
        <p:nvSpPr>
          <p:cNvPr id="6" name="Slide Number Placeholder 5"/>
          <p:cNvSpPr>
            <a:spLocks noGrp="1"/>
          </p:cNvSpPr>
          <p:nvPr>
            <p:ph type="sldNum" sz="quarter" idx="12"/>
          </p:nvPr>
        </p:nvSpPr>
        <p:spPr>
          <a:xfrm>
            <a:off x="6457950" y="6068483"/>
            <a:ext cx="2057400" cy="365125"/>
          </a:xfrm>
        </p:spPr>
        <p:txBody>
          <a:bodyPr/>
          <a:lstStyle/>
          <a:p>
            <a:fld id="{6546AD9B-8563-5F4A-9D05-6AC5ED07DD4E}" type="slidenum">
              <a:rPr lang="en-US" smtClean="0"/>
              <a:t>‹#›</a:t>
            </a:fld>
            <a:endParaRPr lang="en-US"/>
          </a:p>
        </p:txBody>
      </p:sp>
      <p:sp>
        <p:nvSpPr>
          <p:cNvPr id="7" name="Rectangle 6"/>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0" name="TextBox 9"/>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1334540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225431"/>
            <a:ext cx="1971675" cy="468060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1225431"/>
            <a:ext cx="5800725" cy="4680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085421"/>
            <a:ext cx="2057400" cy="365125"/>
          </a:xfrm>
        </p:spPr>
        <p:txBody>
          <a:bodyPr/>
          <a:lstStyle/>
          <a:p>
            <a:fld id="{262774B5-19E6-A645-80D9-203E468D7FB8}" type="datetimeFigureOut">
              <a:rPr lang="en-US" smtClean="0"/>
              <a:t>11/16/2018</a:t>
            </a:fld>
            <a:endParaRPr lang="en-US"/>
          </a:p>
        </p:txBody>
      </p:sp>
      <p:sp>
        <p:nvSpPr>
          <p:cNvPr id="5" name="Footer Placeholder 4"/>
          <p:cNvSpPr>
            <a:spLocks noGrp="1"/>
          </p:cNvSpPr>
          <p:nvPr>
            <p:ph type="ftr" sz="quarter" idx="11"/>
          </p:nvPr>
        </p:nvSpPr>
        <p:spPr>
          <a:xfrm>
            <a:off x="3028950" y="6085421"/>
            <a:ext cx="3086100" cy="365125"/>
          </a:xfrm>
        </p:spPr>
        <p:txBody>
          <a:bodyPr/>
          <a:lstStyle/>
          <a:p>
            <a:endParaRPr lang="en-US"/>
          </a:p>
        </p:txBody>
      </p:sp>
      <p:sp>
        <p:nvSpPr>
          <p:cNvPr id="6" name="Slide Number Placeholder 5"/>
          <p:cNvSpPr>
            <a:spLocks noGrp="1"/>
          </p:cNvSpPr>
          <p:nvPr>
            <p:ph type="sldNum" sz="quarter" idx="12"/>
          </p:nvPr>
        </p:nvSpPr>
        <p:spPr>
          <a:xfrm>
            <a:off x="6457950" y="6085421"/>
            <a:ext cx="2057400" cy="365125"/>
          </a:xfrm>
        </p:spPr>
        <p:txBody>
          <a:bodyPr/>
          <a:lstStyle/>
          <a:p>
            <a:fld id="{6546AD9B-8563-5F4A-9D05-6AC5ED07DD4E}" type="slidenum">
              <a:rPr lang="en-US" smtClean="0"/>
              <a:t>‹#›</a:t>
            </a:fld>
            <a:endParaRPr lang="en-US"/>
          </a:p>
        </p:txBody>
      </p:sp>
      <p:sp>
        <p:nvSpPr>
          <p:cNvPr id="7" name="Rectangle 6"/>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0" name="TextBox 9"/>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1301478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solidFill>
          <a:srgbClr val="FFB600"/>
        </a:solidFill>
        <a:effectLst/>
      </p:bgPr>
    </p:bg>
    <p:spTree>
      <p:nvGrpSpPr>
        <p:cNvPr id="1" name="Shape 9"/>
        <p:cNvGrpSpPr/>
        <p:nvPr/>
      </p:nvGrpSpPr>
      <p:grpSpPr>
        <a:xfrm>
          <a:off x="0" y="0"/>
          <a:ext cx="0" cy="0"/>
          <a:chOff x="0" y="0"/>
          <a:chExt cx="0" cy="0"/>
        </a:xfrm>
      </p:grpSpPr>
      <p:sp>
        <p:nvSpPr>
          <p:cNvPr id="10" name="Shape 10"/>
          <p:cNvSpPr/>
          <p:nvPr/>
        </p:nvSpPr>
        <p:spPr>
          <a:xfrm>
            <a:off x="390736" y="506503"/>
            <a:ext cx="8362529" cy="5844995"/>
          </a:xfrm>
          <a:custGeom>
            <a:avLst/>
            <a:gdLst/>
            <a:ahLst/>
            <a:cxnLst/>
            <a:rect l="0" t="0" r="0" b="0"/>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FFFF"/>
            </a:solidFill>
            <a:prstDash val="dot"/>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685800" y="4382951"/>
            <a:ext cx="7772400" cy="1546400"/>
          </a:xfrm>
          <a:prstGeom prst="rect">
            <a:avLst/>
          </a:prstGeom>
        </p:spPr>
        <p:txBody>
          <a:bodyPr wrap="square" lIns="91425" tIns="91425" rIns="91425" bIns="91425" anchor="b" anchorCtr="0"/>
          <a:lstStyle>
            <a:lvl1pPr lvl="0">
              <a:spcBef>
                <a:spcPts val="0"/>
              </a:spcBef>
              <a:buClr>
                <a:srgbClr val="FFFFFF"/>
              </a:buClr>
              <a:buSzPct val="100000"/>
              <a:defRPr sz="6000">
                <a:solidFill>
                  <a:srgbClr val="FFFFFF"/>
                </a:solidFill>
              </a:defRPr>
            </a:lvl1pPr>
            <a:lvl2pPr lvl="1">
              <a:spcBef>
                <a:spcPts val="0"/>
              </a:spcBef>
              <a:buClr>
                <a:srgbClr val="FFFFFF"/>
              </a:buClr>
              <a:buSzPct val="100000"/>
              <a:defRPr sz="6000">
                <a:solidFill>
                  <a:srgbClr val="FFFFFF"/>
                </a:solidFill>
              </a:defRPr>
            </a:lvl2pPr>
            <a:lvl3pPr lvl="2">
              <a:spcBef>
                <a:spcPts val="0"/>
              </a:spcBef>
              <a:buClr>
                <a:srgbClr val="FFFFFF"/>
              </a:buClr>
              <a:buSzPct val="100000"/>
              <a:defRPr sz="6000">
                <a:solidFill>
                  <a:srgbClr val="FFFFFF"/>
                </a:solidFill>
              </a:defRPr>
            </a:lvl3pPr>
            <a:lvl4pPr lvl="3">
              <a:spcBef>
                <a:spcPts val="0"/>
              </a:spcBef>
              <a:buClr>
                <a:srgbClr val="FFFFFF"/>
              </a:buClr>
              <a:buSzPct val="100000"/>
              <a:defRPr sz="6000">
                <a:solidFill>
                  <a:srgbClr val="FFFFFF"/>
                </a:solidFill>
              </a:defRPr>
            </a:lvl4pPr>
            <a:lvl5pPr lvl="4">
              <a:spcBef>
                <a:spcPts val="0"/>
              </a:spcBef>
              <a:buClr>
                <a:srgbClr val="FFFFFF"/>
              </a:buClr>
              <a:buSzPct val="100000"/>
              <a:defRPr sz="6000">
                <a:solidFill>
                  <a:srgbClr val="FFFFFF"/>
                </a:solidFill>
              </a:defRPr>
            </a:lvl5pPr>
            <a:lvl6pPr lvl="5">
              <a:spcBef>
                <a:spcPts val="0"/>
              </a:spcBef>
              <a:buClr>
                <a:srgbClr val="FFFFFF"/>
              </a:buClr>
              <a:buSzPct val="100000"/>
              <a:defRPr sz="6000">
                <a:solidFill>
                  <a:srgbClr val="FFFFFF"/>
                </a:solidFill>
              </a:defRPr>
            </a:lvl6pPr>
            <a:lvl7pPr lvl="6">
              <a:spcBef>
                <a:spcPts val="0"/>
              </a:spcBef>
              <a:buClr>
                <a:srgbClr val="FFFFFF"/>
              </a:buClr>
              <a:buSzPct val="100000"/>
              <a:defRPr sz="6000">
                <a:solidFill>
                  <a:srgbClr val="FFFFFF"/>
                </a:solidFill>
              </a:defRPr>
            </a:lvl7pPr>
            <a:lvl8pPr lvl="7">
              <a:spcBef>
                <a:spcPts val="0"/>
              </a:spcBef>
              <a:buClr>
                <a:srgbClr val="FFFFFF"/>
              </a:buClr>
              <a:buSzPct val="100000"/>
              <a:defRPr sz="6000">
                <a:solidFill>
                  <a:srgbClr val="FFFFFF"/>
                </a:solidFill>
              </a:defRPr>
            </a:lvl8pPr>
            <a:lvl9pPr lvl="8">
              <a:spcBef>
                <a:spcPts val="0"/>
              </a:spcBef>
              <a:buClr>
                <a:srgbClr val="FFFFFF"/>
              </a:buClr>
              <a:buSzPct val="100000"/>
              <a:defRPr sz="6000">
                <a:solidFill>
                  <a:srgbClr val="FFFFFF"/>
                </a:solidFill>
              </a:defRPr>
            </a:lvl9pPr>
          </a:lstStyle>
          <a:p>
            <a:endParaRPr/>
          </a:p>
        </p:txBody>
      </p:sp>
    </p:spTree>
    <p:extLst>
      <p:ext uri="{BB962C8B-B14F-4D97-AF65-F5344CB8AC3E}">
        <p14:creationId xmlns:p14="http://schemas.microsoft.com/office/powerpoint/2010/main" val="2858276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p:nvPr/>
        </p:nvSpPr>
        <p:spPr>
          <a:xfrm>
            <a:off x="390736" y="506503"/>
            <a:ext cx="8362529" cy="5844995"/>
          </a:xfrm>
          <a:custGeom>
            <a:avLst/>
            <a:gdLst/>
            <a:ahLst/>
            <a:cxnLst/>
            <a:rect l="0" t="0" r="0" b="0"/>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B600"/>
            </a:solidFill>
            <a:prstDash val="dot"/>
            <a:round/>
            <a:headEnd type="none" w="med" len="med"/>
            <a:tailEnd type="none" w="med" len="med"/>
          </a:ln>
        </p:spPr>
        <p:txBody>
          <a:bodyPr wrap="square" lIns="91425" tIns="91425" rIns="91425" bIns="91425" anchor="ctr" anchorCtr="0">
            <a:noAutofit/>
          </a:bodyPr>
          <a:lstStyle/>
          <a:p>
            <a:pPr lvl="0" rtl="0">
              <a:spcBef>
                <a:spcPts val="0"/>
              </a:spcBef>
              <a:buNone/>
            </a:pPr>
            <a:endParaRPr/>
          </a:p>
        </p:txBody>
      </p:sp>
      <p:sp>
        <p:nvSpPr>
          <p:cNvPr id="28" name="Shape 28"/>
          <p:cNvSpPr txBox="1">
            <a:spLocks noGrp="1"/>
          </p:cNvSpPr>
          <p:nvPr>
            <p:ph type="title"/>
          </p:nvPr>
        </p:nvSpPr>
        <p:spPr>
          <a:xfrm>
            <a:off x="922000" y="1189033"/>
            <a:ext cx="6866100" cy="1143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1"/>
          </p:nvPr>
        </p:nvSpPr>
        <p:spPr>
          <a:xfrm>
            <a:off x="922000" y="2516504"/>
            <a:ext cx="3543300" cy="40368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2"/>
          </p:nvPr>
        </p:nvSpPr>
        <p:spPr>
          <a:xfrm>
            <a:off x="4678687" y="2516504"/>
            <a:ext cx="3543300" cy="40368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613634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32"/>
        <p:cNvGrpSpPr/>
        <p:nvPr/>
      </p:nvGrpSpPr>
      <p:grpSpPr>
        <a:xfrm>
          <a:off x="0" y="0"/>
          <a:ext cx="0" cy="0"/>
          <a:chOff x="0" y="0"/>
          <a:chExt cx="0" cy="0"/>
        </a:xfrm>
      </p:grpSpPr>
      <p:sp>
        <p:nvSpPr>
          <p:cNvPr id="33" name="Shape 33"/>
          <p:cNvSpPr/>
          <p:nvPr/>
        </p:nvSpPr>
        <p:spPr>
          <a:xfrm>
            <a:off x="390736" y="506503"/>
            <a:ext cx="8362529" cy="5844995"/>
          </a:xfrm>
          <a:custGeom>
            <a:avLst/>
            <a:gdLst/>
            <a:ahLst/>
            <a:cxnLst/>
            <a:rect l="0" t="0" r="0" b="0"/>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B600"/>
            </a:solidFill>
            <a:prstDash val="dot"/>
            <a:round/>
            <a:headEnd type="none" w="med" len="med"/>
            <a:tailEnd type="none" w="med" len="med"/>
          </a:ln>
        </p:spPr>
        <p:txBody>
          <a:bodyPr wrap="square" lIns="91425" tIns="91425" rIns="91425" bIns="91425" anchor="ctr" anchorCtr="0">
            <a:noAutofit/>
          </a:bodyPr>
          <a:lstStyle/>
          <a:p>
            <a:pPr lvl="0" rtl="0">
              <a:spcBef>
                <a:spcPts val="0"/>
              </a:spcBef>
              <a:buNone/>
            </a:pPr>
            <a:endParaRPr/>
          </a:p>
        </p:txBody>
      </p:sp>
      <p:sp>
        <p:nvSpPr>
          <p:cNvPr id="34" name="Shape 34"/>
          <p:cNvSpPr txBox="1">
            <a:spLocks noGrp="1"/>
          </p:cNvSpPr>
          <p:nvPr>
            <p:ph type="title"/>
          </p:nvPr>
        </p:nvSpPr>
        <p:spPr>
          <a:xfrm>
            <a:off x="922000" y="1189033"/>
            <a:ext cx="6866100" cy="11432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5" name="Shape 35"/>
          <p:cNvSpPr txBox="1">
            <a:spLocks noGrp="1"/>
          </p:cNvSpPr>
          <p:nvPr>
            <p:ph type="body" idx="1"/>
          </p:nvPr>
        </p:nvSpPr>
        <p:spPr>
          <a:xfrm>
            <a:off x="922000" y="2574000"/>
            <a:ext cx="2332200" cy="38920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6" name="Shape 36"/>
          <p:cNvSpPr txBox="1">
            <a:spLocks noGrp="1"/>
          </p:cNvSpPr>
          <p:nvPr>
            <p:ph type="body" idx="2"/>
          </p:nvPr>
        </p:nvSpPr>
        <p:spPr>
          <a:xfrm>
            <a:off x="3373778" y="2574000"/>
            <a:ext cx="2332200" cy="38920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7" name="Shape 37"/>
          <p:cNvSpPr txBox="1">
            <a:spLocks noGrp="1"/>
          </p:cNvSpPr>
          <p:nvPr>
            <p:ph type="body" idx="3"/>
          </p:nvPr>
        </p:nvSpPr>
        <p:spPr>
          <a:xfrm>
            <a:off x="5825557" y="2574000"/>
            <a:ext cx="2332200" cy="38920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endParaRPr/>
          </a:p>
        </p:txBody>
      </p:sp>
      <p:sp>
        <p:nvSpPr>
          <p:cNvPr id="38" name="Shape 38"/>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2088799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ubtitle">
    <p:bg>
      <p:bgPr>
        <a:solidFill>
          <a:srgbClr val="FFB600"/>
        </a:solidFill>
        <a:effectLst/>
      </p:bgPr>
    </p:bg>
    <p:spTree>
      <p:nvGrpSpPr>
        <p:cNvPr id="1" name="Shape 12"/>
        <p:cNvGrpSpPr/>
        <p:nvPr/>
      </p:nvGrpSpPr>
      <p:grpSpPr>
        <a:xfrm>
          <a:off x="0" y="0"/>
          <a:ext cx="0" cy="0"/>
          <a:chOff x="0" y="0"/>
          <a:chExt cx="0" cy="0"/>
        </a:xfrm>
      </p:grpSpPr>
      <p:sp>
        <p:nvSpPr>
          <p:cNvPr id="13" name="Shape 13"/>
          <p:cNvSpPr/>
          <p:nvPr/>
        </p:nvSpPr>
        <p:spPr>
          <a:xfrm>
            <a:off x="390736" y="506503"/>
            <a:ext cx="8362529" cy="5844995"/>
          </a:xfrm>
          <a:custGeom>
            <a:avLst/>
            <a:gdLst/>
            <a:ahLst/>
            <a:cxnLst/>
            <a:rect l="0" t="0" r="0" b="0"/>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434343"/>
            </a:solidFill>
            <a:prstDash val="dot"/>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 name="Shape 14"/>
          <p:cNvSpPr txBox="1">
            <a:spLocks noGrp="1"/>
          </p:cNvSpPr>
          <p:nvPr>
            <p:ph type="ctrTitle"/>
          </p:nvPr>
        </p:nvSpPr>
        <p:spPr>
          <a:xfrm>
            <a:off x="685800" y="3635123"/>
            <a:ext cx="7772400" cy="1546400"/>
          </a:xfrm>
          <a:prstGeom prst="rect">
            <a:avLst/>
          </a:prstGeom>
        </p:spPr>
        <p:txBody>
          <a:bodyPr wrap="square" lIns="91425" tIns="91425" rIns="91425" bIns="91425" anchor="b"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15" name="Shape 15"/>
          <p:cNvSpPr txBox="1">
            <a:spLocks noGrp="1"/>
          </p:cNvSpPr>
          <p:nvPr>
            <p:ph type="subTitle" idx="1"/>
          </p:nvPr>
        </p:nvSpPr>
        <p:spPr>
          <a:xfrm>
            <a:off x="685800" y="5107537"/>
            <a:ext cx="7772400" cy="1046400"/>
          </a:xfrm>
          <a:prstGeom prst="rect">
            <a:avLst/>
          </a:prstGeom>
        </p:spPr>
        <p:txBody>
          <a:bodyPr wrap="square" lIns="91425" tIns="91425" rIns="91425" bIns="91425" anchor="t" anchorCtr="0"/>
          <a:lstStyle>
            <a:lvl1pPr lvl="0" rtl="0">
              <a:spcBef>
                <a:spcPts val="0"/>
              </a:spcBef>
              <a:buClr>
                <a:srgbClr val="FFFFFF"/>
              </a:buClr>
              <a:buNone/>
              <a:defRPr>
                <a:solidFill>
                  <a:srgbClr val="FFFFFF"/>
                </a:solidFill>
              </a:defRPr>
            </a:lvl1pPr>
            <a:lvl2pPr lvl="1" rtl="0">
              <a:spcBef>
                <a:spcPts val="0"/>
              </a:spcBef>
              <a:buClr>
                <a:srgbClr val="FFFFFF"/>
              </a:buClr>
              <a:buSzPct val="100000"/>
              <a:buNone/>
              <a:defRPr sz="3000">
                <a:solidFill>
                  <a:srgbClr val="FFFFFF"/>
                </a:solidFill>
              </a:defRPr>
            </a:lvl2pPr>
            <a:lvl3pPr lvl="2" rtl="0">
              <a:spcBef>
                <a:spcPts val="0"/>
              </a:spcBef>
              <a:buClr>
                <a:srgbClr val="FFFFFF"/>
              </a:buClr>
              <a:buSzPct val="100000"/>
              <a:buNone/>
              <a:defRPr sz="3000">
                <a:solidFill>
                  <a:srgbClr val="FFFFFF"/>
                </a:solidFill>
              </a:defRPr>
            </a:lvl3pPr>
            <a:lvl4pPr lvl="3" rtl="0">
              <a:spcBef>
                <a:spcPts val="0"/>
              </a:spcBef>
              <a:buClr>
                <a:srgbClr val="FFFFFF"/>
              </a:buClr>
              <a:buSzPct val="100000"/>
              <a:buNone/>
              <a:defRPr sz="3000">
                <a:solidFill>
                  <a:srgbClr val="FFFFFF"/>
                </a:solidFill>
              </a:defRPr>
            </a:lvl4pPr>
            <a:lvl5pPr lvl="4" rtl="0">
              <a:spcBef>
                <a:spcPts val="0"/>
              </a:spcBef>
              <a:buClr>
                <a:srgbClr val="FFFFFF"/>
              </a:buClr>
              <a:buSzPct val="100000"/>
              <a:buNone/>
              <a:defRPr sz="3000">
                <a:solidFill>
                  <a:srgbClr val="FFFFFF"/>
                </a:solidFill>
              </a:defRPr>
            </a:lvl5pPr>
            <a:lvl6pPr lvl="5" rtl="0">
              <a:spcBef>
                <a:spcPts val="0"/>
              </a:spcBef>
              <a:buClr>
                <a:srgbClr val="FFFFFF"/>
              </a:buClr>
              <a:buSzPct val="100000"/>
              <a:buNone/>
              <a:defRPr sz="3000">
                <a:solidFill>
                  <a:srgbClr val="FFFFFF"/>
                </a:solidFill>
              </a:defRPr>
            </a:lvl6pPr>
            <a:lvl7pPr lvl="6" rtl="0">
              <a:spcBef>
                <a:spcPts val="0"/>
              </a:spcBef>
              <a:buClr>
                <a:srgbClr val="FFFFFF"/>
              </a:buClr>
              <a:buSzPct val="100000"/>
              <a:buNone/>
              <a:defRPr sz="3000">
                <a:solidFill>
                  <a:srgbClr val="FFFFFF"/>
                </a:solidFill>
              </a:defRPr>
            </a:lvl7pPr>
            <a:lvl8pPr lvl="7" rtl="0">
              <a:spcBef>
                <a:spcPts val="0"/>
              </a:spcBef>
              <a:buClr>
                <a:srgbClr val="FFFFFF"/>
              </a:buClr>
              <a:buSzPct val="100000"/>
              <a:buNone/>
              <a:defRPr sz="3000">
                <a:solidFill>
                  <a:srgbClr val="FFFFFF"/>
                </a:solidFill>
              </a:defRPr>
            </a:lvl8pPr>
            <a:lvl9pPr lvl="8" rtl="0">
              <a:spcBef>
                <a:spcPts val="0"/>
              </a:spcBef>
              <a:buClr>
                <a:srgbClr val="FFFFFF"/>
              </a:buClr>
              <a:buSzPct val="100000"/>
              <a:buNone/>
              <a:defRPr sz="3000">
                <a:solidFill>
                  <a:srgbClr val="FFFFFF"/>
                </a:solidFill>
              </a:defRPr>
            </a:lvl9pPr>
          </a:lstStyle>
          <a:p>
            <a:endParaRPr/>
          </a:p>
        </p:txBody>
      </p:sp>
    </p:spTree>
    <p:extLst>
      <p:ext uri="{BB962C8B-B14F-4D97-AF65-F5344CB8AC3E}">
        <p14:creationId xmlns:p14="http://schemas.microsoft.com/office/powerpoint/2010/main" val="3225058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p:nvPr/>
        </p:nvSpPr>
        <p:spPr>
          <a:xfrm>
            <a:off x="390736" y="506503"/>
            <a:ext cx="8362529" cy="5844995"/>
          </a:xfrm>
          <a:custGeom>
            <a:avLst/>
            <a:gdLst/>
            <a:ahLst/>
            <a:cxnLst/>
            <a:rect l="0" t="0" r="0" b="0"/>
            <a:pathLst>
              <a:path w="285508" h="149667" fill="none" extrusionOk="0">
                <a:moveTo>
                  <a:pt x="252882" y="0"/>
                </a:moveTo>
                <a:lnTo>
                  <a:pt x="13220" y="0"/>
                </a:lnTo>
                <a:lnTo>
                  <a:pt x="13220" y="0"/>
                </a:lnTo>
                <a:lnTo>
                  <a:pt x="11826" y="61"/>
                </a:lnTo>
                <a:lnTo>
                  <a:pt x="10552" y="243"/>
                </a:lnTo>
                <a:lnTo>
                  <a:pt x="9279" y="607"/>
                </a:lnTo>
                <a:lnTo>
                  <a:pt x="8066" y="1031"/>
                </a:lnTo>
                <a:lnTo>
                  <a:pt x="6914" y="1577"/>
                </a:lnTo>
                <a:lnTo>
                  <a:pt x="5822" y="2244"/>
                </a:lnTo>
                <a:lnTo>
                  <a:pt x="4791" y="3032"/>
                </a:lnTo>
                <a:lnTo>
                  <a:pt x="3881" y="3881"/>
                </a:lnTo>
                <a:lnTo>
                  <a:pt x="3032" y="4791"/>
                </a:lnTo>
                <a:lnTo>
                  <a:pt x="2244" y="5822"/>
                </a:lnTo>
                <a:lnTo>
                  <a:pt x="1577" y="6914"/>
                </a:lnTo>
                <a:lnTo>
                  <a:pt x="1031" y="8066"/>
                </a:lnTo>
                <a:lnTo>
                  <a:pt x="607" y="9279"/>
                </a:lnTo>
                <a:lnTo>
                  <a:pt x="243" y="10552"/>
                </a:lnTo>
                <a:lnTo>
                  <a:pt x="61" y="11826"/>
                </a:lnTo>
                <a:lnTo>
                  <a:pt x="0" y="13220"/>
                </a:lnTo>
                <a:lnTo>
                  <a:pt x="0" y="136447"/>
                </a:lnTo>
                <a:lnTo>
                  <a:pt x="0" y="136447"/>
                </a:lnTo>
                <a:lnTo>
                  <a:pt x="61" y="137841"/>
                </a:lnTo>
                <a:lnTo>
                  <a:pt x="243" y="139115"/>
                </a:lnTo>
                <a:lnTo>
                  <a:pt x="607" y="140388"/>
                </a:lnTo>
                <a:lnTo>
                  <a:pt x="1031" y="141601"/>
                </a:lnTo>
                <a:lnTo>
                  <a:pt x="1577" y="142753"/>
                </a:lnTo>
                <a:lnTo>
                  <a:pt x="2244" y="143845"/>
                </a:lnTo>
                <a:lnTo>
                  <a:pt x="3032" y="144876"/>
                </a:lnTo>
                <a:lnTo>
                  <a:pt x="3881" y="145786"/>
                </a:lnTo>
                <a:lnTo>
                  <a:pt x="4791" y="146635"/>
                </a:lnTo>
                <a:lnTo>
                  <a:pt x="5822" y="147423"/>
                </a:lnTo>
                <a:lnTo>
                  <a:pt x="6914" y="148090"/>
                </a:lnTo>
                <a:lnTo>
                  <a:pt x="8066" y="148636"/>
                </a:lnTo>
                <a:lnTo>
                  <a:pt x="9279" y="149060"/>
                </a:lnTo>
                <a:lnTo>
                  <a:pt x="10552" y="149424"/>
                </a:lnTo>
                <a:lnTo>
                  <a:pt x="11826" y="149606"/>
                </a:lnTo>
                <a:lnTo>
                  <a:pt x="13220" y="149667"/>
                </a:lnTo>
                <a:lnTo>
                  <a:pt x="272288" y="149667"/>
                </a:lnTo>
                <a:lnTo>
                  <a:pt x="272288" y="149667"/>
                </a:lnTo>
                <a:lnTo>
                  <a:pt x="273682" y="149606"/>
                </a:lnTo>
                <a:lnTo>
                  <a:pt x="274956" y="149424"/>
                </a:lnTo>
                <a:lnTo>
                  <a:pt x="276229" y="149060"/>
                </a:lnTo>
                <a:lnTo>
                  <a:pt x="277442" y="148636"/>
                </a:lnTo>
                <a:lnTo>
                  <a:pt x="278594" y="148090"/>
                </a:lnTo>
                <a:lnTo>
                  <a:pt x="279686" y="147423"/>
                </a:lnTo>
                <a:lnTo>
                  <a:pt x="280717" y="146635"/>
                </a:lnTo>
                <a:lnTo>
                  <a:pt x="281627" y="145786"/>
                </a:lnTo>
                <a:lnTo>
                  <a:pt x="282476" y="144876"/>
                </a:lnTo>
                <a:lnTo>
                  <a:pt x="283264" y="143845"/>
                </a:lnTo>
                <a:lnTo>
                  <a:pt x="283931" y="142753"/>
                </a:lnTo>
                <a:lnTo>
                  <a:pt x="284477" y="141601"/>
                </a:lnTo>
                <a:lnTo>
                  <a:pt x="284901" y="140388"/>
                </a:lnTo>
                <a:lnTo>
                  <a:pt x="285265" y="139115"/>
                </a:lnTo>
                <a:lnTo>
                  <a:pt x="285447" y="137841"/>
                </a:lnTo>
                <a:lnTo>
                  <a:pt x="285508" y="136447"/>
                </a:lnTo>
                <a:lnTo>
                  <a:pt x="285508" y="32626"/>
                </a:lnTo>
              </a:path>
            </a:pathLst>
          </a:custGeom>
          <a:noFill/>
          <a:ln w="19050" cap="flat" cmpd="sng">
            <a:solidFill>
              <a:srgbClr val="FFB600"/>
            </a:solidFill>
            <a:prstDash val="dot"/>
            <a:round/>
            <a:headEnd type="none" w="med" len="med"/>
            <a:tailEnd type="none" w="med" len="med"/>
          </a:ln>
        </p:spPr>
        <p:txBody>
          <a:bodyPr wrap="square" lIns="91425" tIns="91425" rIns="91425" bIns="91425" anchor="ctr" anchorCtr="0">
            <a:noAutofit/>
          </a:bodyPr>
          <a:lstStyle/>
          <a:p>
            <a:pPr lvl="0" rtl="0">
              <a:spcBef>
                <a:spcPts val="0"/>
              </a:spcBef>
              <a:buNone/>
            </a:pPr>
            <a:endParaRPr/>
          </a:p>
        </p:txBody>
      </p:sp>
      <p:sp>
        <p:nvSpPr>
          <p:cNvPr id="45" name="Shape 45"/>
          <p:cNvSpPr txBox="1">
            <a:spLocks noGrp="1"/>
          </p:cNvSpPr>
          <p:nvPr>
            <p:ph type="body" idx="1"/>
          </p:nvPr>
        </p:nvSpPr>
        <p:spPr>
          <a:xfrm>
            <a:off x="457200" y="5671879"/>
            <a:ext cx="8229600" cy="692800"/>
          </a:xfrm>
          <a:prstGeom prst="rect">
            <a:avLst/>
          </a:prstGeom>
        </p:spPr>
        <p:txBody>
          <a:bodyPr wrap="square" lIns="91425" tIns="91425" rIns="91425" bIns="91425" anchor="t" anchorCtr="0"/>
          <a:lstStyle>
            <a:lvl1pPr lvl="0" algn="ctr">
              <a:spcBef>
                <a:spcPts val="360"/>
              </a:spcBef>
              <a:buSzPct val="100000"/>
              <a:buNone/>
              <a:defRPr sz="1400"/>
            </a:lvl1pPr>
          </a:lstStyle>
          <a:p>
            <a:endParaRPr/>
          </a:p>
        </p:txBody>
      </p:sp>
      <p:sp>
        <p:nvSpPr>
          <p:cNvPr id="46" name="Shape 46"/>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74716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8950" y="394481"/>
            <a:ext cx="5486400" cy="570295"/>
          </a:xfrm>
        </p:spPr>
        <p:txBody>
          <a:bodyPr/>
          <a:lstStyle/>
          <a:p>
            <a:r>
              <a:rPr lang="en-US" dirty="0"/>
              <a:t>Master title style</a:t>
            </a:r>
          </a:p>
        </p:txBody>
      </p:sp>
      <p:sp>
        <p:nvSpPr>
          <p:cNvPr id="3" name="Content Placeholder 2"/>
          <p:cNvSpPr>
            <a:spLocks noGrp="1"/>
          </p:cNvSpPr>
          <p:nvPr>
            <p:ph idx="1"/>
          </p:nvPr>
        </p:nvSpPr>
        <p:spPr>
          <a:xfrm>
            <a:off x="628650" y="1537764"/>
            <a:ext cx="78867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068490"/>
            <a:ext cx="2057400" cy="365125"/>
          </a:xfrm>
        </p:spPr>
        <p:txBody>
          <a:bodyPr/>
          <a:lstStyle/>
          <a:p>
            <a:fld id="{262774B5-19E6-A645-80D9-203E468D7FB8}" type="datetimeFigureOut">
              <a:rPr lang="en-US" smtClean="0"/>
              <a:t>11/16/2018</a:t>
            </a:fld>
            <a:endParaRPr lang="en-US" dirty="0"/>
          </a:p>
        </p:txBody>
      </p:sp>
      <p:sp>
        <p:nvSpPr>
          <p:cNvPr id="5" name="Footer Placeholder 4"/>
          <p:cNvSpPr>
            <a:spLocks noGrp="1"/>
          </p:cNvSpPr>
          <p:nvPr>
            <p:ph type="ftr" sz="quarter" idx="11"/>
          </p:nvPr>
        </p:nvSpPr>
        <p:spPr>
          <a:xfrm>
            <a:off x="3028950" y="6068490"/>
            <a:ext cx="3086100" cy="365125"/>
          </a:xfrm>
        </p:spPr>
        <p:txBody>
          <a:bodyPr/>
          <a:lstStyle/>
          <a:p>
            <a:endParaRPr lang="en-US"/>
          </a:p>
        </p:txBody>
      </p:sp>
      <p:sp>
        <p:nvSpPr>
          <p:cNvPr id="6" name="Slide Number Placeholder 5"/>
          <p:cNvSpPr>
            <a:spLocks noGrp="1"/>
          </p:cNvSpPr>
          <p:nvPr>
            <p:ph type="sldNum" sz="quarter" idx="12"/>
          </p:nvPr>
        </p:nvSpPr>
        <p:spPr>
          <a:xfrm>
            <a:off x="6457950" y="6068490"/>
            <a:ext cx="2057400" cy="365125"/>
          </a:xfrm>
        </p:spPr>
        <p:txBody>
          <a:bodyPr/>
          <a:lstStyle/>
          <a:p>
            <a:fld id="{6546AD9B-8563-5F4A-9D05-6AC5ED07DD4E}" type="slidenum">
              <a:rPr lang="en-US" smtClean="0"/>
              <a:t>‹#›</a:t>
            </a:fld>
            <a:endParaRPr lang="en-US"/>
          </a:p>
        </p:txBody>
      </p:sp>
      <p:sp>
        <p:nvSpPr>
          <p:cNvPr id="7" name="Rectangle 6"/>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0" name="TextBox 9"/>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116848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388004"/>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267729"/>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034616"/>
            <a:ext cx="2057400" cy="365125"/>
          </a:xfrm>
        </p:spPr>
        <p:txBody>
          <a:bodyPr/>
          <a:lstStyle/>
          <a:p>
            <a:fld id="{262774B5-19E6-A645-80D9-203E468D7FB8}" type="datetimeFigureOut">
              <a:rPr lang="en-US" smtClean="0"/>
              <a:t>11/16/2018</a:t>
            </a:fld>
            <a:endParaRPr lang="en-US"/>
          </a:p>
        </p:txBody>
      </p:sp>
      <p:sp>
        <p:nvSpPr>
          <p:cNvPr id="5" name="Footer Placeholder 4"/>
          <p:cNvSpPr>
            <a:spLocks noGrp="1"/>
          </p:cNvSpPr>
          <p:nvPr>
            <p:ph type="ftr" sz="quarter" idx="11"/>
          </p:nvPr>
        </p:nvSpPr>
        <p:spPr>
          <a:xfrm>
            <a:off x="3028950" y="6034616"/>
            <a:ext cx="3086100" cy="365125"/>
          </a:xfrm>
        </p:spPr>
        <p:txBody>
          <a:bodyPr/>
          <a:lstStyle/>
          <a:p>
            <a:endParaRPr lang="en-US"/>
          </a:p>
        </p:txBody>
      </p:sp>
      <p:sp>
        <p:nvSpPr>
          <p:cNvPr id="6" name="Slide Number Placeholder 5"/>
          <p:cNvSpPr>
            <a:spLocks noGrp="1"/>
          </p:cNvSpPr>
          <p:nvPr>
            <p:ph type="sldNum" sz="quarter" idx="12"/>
          </p:nvPr>
        </p:nvSpPr>
        <p:spPr>
          <a:xfrm>
            <a:off x="6457950" y="6034616"/>
            <a:ext cx="2057400" cy="365125"/>
          </a:xfrm>
        </p:spPr>
        <p:txBody>
          <a:bodyPr/>
          <a:lstStyle/>
          <a:p>
            <a:fld id="{6546AD9B-8563-5F4A-9D05-6AC5ED07DD4E}" type="slidenum">
              <a:rPr lang="en-US" smtClean="0"/>
              <a:t>‹#›</a:t>
            </a:fld>
            <a:endParaRPr lang="en-US"/>
          </a:p>
        </p:txBody>
      </p:sp>
      <p:sp>
        <p:nvSpPr>
          <p:cNvPr id="7" name="Rectangle 6"/>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0" name="TextBox 9"/>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209411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8950" y="365127"/>
            <a:ext cx="5486400" cy="626850"/>
          </a:xfrm>
        </p:spPr>
        <p:txBody>
          <a:bodyPr/>
          <a:lstStyle/>
          <a:p>
            <a:r>
              <a:rPr lang="en-US"/>
              <a:t>Master </a:t>
            </a:r>
            <a:r>
              <a:rPr lang="en-US" dirty="0"/>
              <a:t>title style</a:t>
            </a:r>
          </a:p>
        </p:txBody>
      </p:sp>
      <p:sp>
        <p:nvSpPr>
          <p:cNvPr id="3" name="Content Placeholder 2"/>
          <p:cNvSpPr>
            <a:spLocks noGrp="1"/>
          </p:cNvSpPr>
          <p:nvPr>
            <p:ph sz="half" idx="1"/>
          </p:nvPr>
        </p:nvSpPr>
        <p:spPr>
          <a:xfrm>
            <a:off x="628650" y="1520824"/>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20824"/>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051550"/>
            <a:ext cx="2057400" cy="365125"/>
          </a:xfrm>
        </p:spPr>
        <p:txBody>
          <a:bodyPr/>
          <a:lstStyle/>
          <a:p>
            <a:fld id="{262774B5-19E6-A645-80D9-203E468D7FB8}" type="datetimeFigureOut">
              <a:rPr lang="en-US" smtClean="0"/>
              <a:t>11/16/2018</a:t>
            </a:fld>
            <a:endParaRPr lang="en-US"/>
          </a:p>
        </p:txBody>
      </p:sp>
      <p:sp>
        <p:nvSpPr>
          <p:cNvPr id="6" name="Footer Placeholder 5"/>
          <p:cNvSpPr>
            <a:spLocks noGrp="1"/>
          </p:cNvSpPr>
          <p:nvPr>
            <p:ph type="ftr" sz="quarter" idx="11"/>
          </p:nvPr>
        </p:nvSpPr>
        <p:spPr>
          <a:xfrm>
            <a:off x="3028950" y="6051550"/>
            <a:ext cx="3086100" cy="365125"/>
          </a:xfrm>
        </p:spPr>
        <p:txBody>
          <a:bodyPr/>
          <a:lstStyle/>
          <a:p>
            <a:endParaRPr lang="en-US"/>
          </a:p>
        </p:txBody>
      </p:sp>
      <p:sp>
        <p:nvSpPr>
          <p:cNvPr id="7" name="Slide Number Placeholder 6"/>
          <p:cNvSpPr>
            <a:spLocks noGrp="1"/>
          </p:cNvSpPr>
          <p:nvPr>
            <p:ph type="sldNum" sz="quarter" idx="12"/>
          </p:nvPr>
        </p:nvSpPr>
        <p:spPr>
          <a:xfrm>
            <a:off x="6457950" y="6051550"/>
            <a:ext cx="2057400" cy="365125"/>
          </a:xfrm>
        </p:spPr>
        <p:txBody>
          <a:bodyPr/>
          <a:lstStyle/>
          <a:p>
            <a:fld id="{6546AD9B-8563-5F4A-9D05-6AC5ED07DD4E}" type="slidenum">
              <a:rPr lang="en-US" smtClean="0"/>
              <a:t>‹#›</a:t>
            </a:fld>
            <a:endParaRPr lang="en-US"/>
          </a:p>
        </p:txBody>
      </p:sp>
      <p:sp>
        <p:nvSpPr>
          <p:cNvPr id="8" name="Rectangle 7"/>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1" name="TextBox 10"/>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75531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8949" y="365127"/>
            <a:ext cx="5487591" cy="626849"/>
          </a:xfrm>
        </p:spPr>
        <p:txBody>
          <a:bodyPr/>
          <a:lstStyle/>
          <a:p>
            <a:r>
              <a:rPr lang="en-US"/>
              <a:t>Master </a:t>
            </a:r>
            <a:r>
              <a:rPr lang="en-US" dirty="0"/>
              <a:t>title style</a:t>
            </a:r>
          </a:p>
        </p:txBody>
      </p:sp>
      <p:sp>
        <p:nvSpPr>
          <p:cNvPr id="3" name="Text Placeholder 2"/>
          <p:cNvSpPr>
            <a:spLocks noGrp="1"/>
          </p:cNvSpPr>
          <p:nvPr>
            <p:ph type="body" idx="1"/>
          </p:nvPr>
        </p:nvSpPr>
        <p:spPr>
          <a:xfrm>
            <a:off x="629842" y="1291696"/>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217206"/>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91696"/>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217206"/>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068482"/>
            <a:ext cx="2057400" cy="365125"/>
          </a:xfrm>
        </p:spPr>
        <p:txBody>
          <a:bodyPr/>
          <a:lstStyle/>
          <a:p>
            <a:fld id="{262774B5-19E6-A645-80D9-203E468D7FB8}" type="datetimeFigureOut">
              <a:rPr lang="en-US" smtClean="0"/>
              <a:t>11/16/2018</a:t>
            </a:fld>
            <a:endParaRPr lang="en-US"/>
          </a:p>
        </p:txBody>
      </p:sp>
      <p:sp>
        <p:nvSpPr>
          <p:cNvPr id="8" name="Footer Placeholder 7"/>
          <p:cNvSpPr>
            <a:spLocks noGrp="1"/>
          </p:cNvSpPr>
          <p:nvPr>
            <p:ph type="ftr" sz="quarter" idx="11"/>
          </p:nvPr>
        </p:nvSpPr>
        <p:spPr>
          <a:xfrm>
            <a:off x="3028950" y="6068482"/>
            <a:ext cx="3086100" cy="365125"/>
          </a:xfrm>
        </p:spPr>
        <p:txBody>
          <a:bodyPr/>
          <a:lstStyle/>
          <a:p>
            <a:endParaRPr lang="en-US"/>
          </a:p>
        </p:txBody>
      </p:sp>
      <p:sp>
        <p:nvSpPr>
          <p:cNvPr id="9" name="Slide Number Placeholder 8"/>
          <p:cNvSpPr>
            <a:spLocks noGrp="1"/>
          </p:cNvSpPr>
          <p:nvPr>
            <p:ph type="sldNum" sz="quarter" idx="12"/>
          </p:nvPr>
        </p:nvSpPr>
        <p:spPr>
          <a:xfrm>
            <a:off x="6457950" y="6068482"/>
            <a:ext cx="2057400" cy="365125"/>
          </a:xfrm>
        </p:spPr>
        <p:txBody>
          <a:bodyPr/>
          <a:lstStyle/>
          <a:p>
            <a:fld id="{6546AD9B-8563-5F4A-9D05-6AC5ED07DD4E}" type="slidenum">
              <a:rPr lang="en-US" smtClean="0"/>
              <a:t>‹#›</a:t>
            </a:fld>
            <a:endParaRPr lang="en-US"/>
          </a:p>
        </p:txBody>
      </p:sp>
      <p:sp>
        <p:nvSpPr>
          <p:cNvPr id="10" name="Rectangle 9"/>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3" name="TextBox 12"/>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812409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8950" y="369505"/>
            <a:ext cx="5486400" cy="565918"/>
          </a:xfrm>
        </p:spPr>
        <p:txBody>
          <a:bodyPr/>
          <a:lstStyle/>
          <a:p>
            <a:r>
              <a:rPr lang="en-US" dirty="0"/>
              <a:t>Master title style</a:t>
            </a:r>
          </a:p>
        </p:txBody>
      </p:sp>
      <p:sp>
        <p:nvSpPr>
          <p:cNvPr id="3" name="Date Placeholder 2"/>
          <p:cNvSpPr>
            <a:spLocks noGrp="1"/>
          </p:cNvSpPr>
          <p:nvPr>
            <p:ph type="dt" sz="half" idx="10"/>
          </p:nvPr>
        </p:nvSpPr>
        <p:spPr>
          <a:xfrm>
            <a:off x="628650" y="6085420"/>
            <a:ext cx="2057400" cy="365125"/>
          </a:xfrm>
        </p:spPr>
        <p:txBody>
          <a:bodyPr/>
          <a:lstStyle/>
          <a:p>
            <a:fld id="{262774B5-19E6-A645-80D9-203E468D7FB8}" type="datetimeFigureOut">
              <a:rPr lang="en-US" smtClean="0"/>
              <a:t>11/16/2018</a:t>
            </a:fld>
            <a:endParaRPr lang="en-US" dirty="0"/>
          </a:p>
        </p:txBody>
      </p:sp>
      <p:sp>
        <p:nvSpPr>
          <p:cNvPr id="4" name="Footer Placeholder 3"/>
          <p:cNvSpPr>
            <a:spLocks noGrp="1"/>
          </p:cNvSpPr>
          <p:nvPr>
            <p:ph type="ftr" sz="quarter" idx="11"/>
          </p:nvPr>
        </p:nvSpPr>
        <p:spPr>
          <a:xfrm>
            <a:off x="3028950" y="6085420"/>
            <a:ext cx="3086100" cy="365125"/>
          </a:xfrm>
        </p:spPr>
        <p:txBody>
          <a:bodyPr/>
          <a:lstStyle/>
          <a:p>
            <a:endParaRPr lang="en-US" dirty="0"/>
          </a:p>
        </p:txBody>
      </p:sp>
      <p:sp>
        <p:nvSpPr>
          <p:cNvPr id="5" name="Slide Number Placeholder 4"/>
          <p:cNvSpPr>
            <a:spLocks noGrp="1"/>
          </p:cNvSpPr>
          <p:nvPr>
            <p:ph type="sldNum" sz="quarter" idx="12"/>
          </p:nvPr>
        </p:nvSpPr>
        <p:spPr>
          <a:xfrm>
            <a:off x="6457950" y="6085420"/>
            <a:ext cx="2057400" cy="365125"/>
          </a:xfrm>
        </p:spPr>
        <p:txBody>
          <a:bodyPr/>
          <a:lstStyle/>
          <a:p>
            <a:fld id="{6546AD9B-8563-5F4A-9D05-6AC5ED07DD4E}" type="slidenum">
              <a:rPr lang="en-US" smtClean="0"/>
              <a:t>‹#›</a:t>
            </a:fld>
            <a:endParaRPr lang="en-US" dirty="0"/>
          </a:p>
        </p:txBody>
      </p:sp>
      <p:sp>
        <p:nvSpPr>
          <p:cNvPr id="6" name="Rectangle 5"/>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9" name="TextBox 8"/>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469623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085418"/>
            <a:ext cx="2057400" cy="365125"/>
          </a:xfrm>
        </p:spPr>
        <p:txBody>
          <a:bodyPr/>
          <a:lstStyle/>
          <a:p>
            <a:fld id="{262774B5-19E6-A645-80D9-203E468D7FB8}" type="datetimeFigureOut">
              <a:rPr lang="en-US" smtClean="0"/>
              <a:t>11/16/2018</a:t>
            </a:fld>
            <a:endParaRPr lang="en-US"/>
          </a:p>
        </p:txBody>
      </p:sp>
      <p:sp>
        <p:nvSpPr>
          <p:cNvPr id="3" name="Footer Placeholder 2"/>
          <p:cNvSpPr>
            <a:spLocks noGrp="1"/>
          </p:cNvSpPr>
          <p:nvPr>
            <p:ph type="ftr" sz="quarter" idx="11"/>
          </p:nvPr>
        </p:nvSpPr>
        <p:spPr>
          <a:xfrm>
            <a:off x="3028950" y="6085418"/>
            <a:ext cx="3086100" cy="365125"/>
          </a:xfrm>
        </p:spPr>
        <p:txBody>
          <a:bodyPr/>
          <a:lstStyle/>
          <a:p>
            <a:endParaRPr lang="en-US"/>
          </a:p>
        </p:txBody>
      </p:sp>
      <p:sp>
        <p:nvSpPr>
          <p:cNvPr id="4" name="Slide Number Placeholder 3"/>
          <p:cNvSpPr>
            <a:spLocks noGrp="1"/>
          </p:cNvSpPr>
          <p:nvPr>
            <p:ph type="sldNum" sz="quarter" idx="12"/>
          </p:nvPr>
        </p:nvSpPr>
        <p:spPr>
          <a:xfrm>
            <a:off x="6457950" y="6085418"/>
            <a:ext cx="2057400" cy="365125"/>
          </a:xfrm>
        </p:spPr>
        <p:txBody>
          <a:bodyPr/>
          <a:lstStyle/>
          <a:p>
            <a:fld id="{6546AD9B-8563-5F4A-9D05-6AC5ED07DD4E}" type="slidenum">
              <a:rPr lang="en-US" smtClean="0"/>
              <a:t>‹#›</a:t>
            </a:fld>
            <a:endParaRPr lang="en-US"/>
          </a:p>
        </p:txBody>
      </p:sp>
      <p:sp>
        <p:nvSpPr>
          <p:cNvPr id="5" name="Rectangle 4"/>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8" name="TextBox 7"/>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965089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376892"/>
            <a:ext cx="2949178" cy="1069974"/>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1376892"/>
            <a:ext cx="4629150" cy="458364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446866"/>
            <a:ext cx="2949178" cy="35136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068486"/>
            <a:ext cx="2057400" cy="365125"/>
          </a:xfrm>
        </p:spPr>
        <p:txBody>
          <a:bodyPr/>
          <a:lstStyle/>
          <a:p>
            <a:fld id="{262774B5-19E6-A645-80D9-203E468D7FB8}" type="datetimeFigureOut">
              <a:rPr lang="en-US" smtClean="0"/>
              <a:t>11/16/2018</a:t>
            </a:fld>
            <a:endParaRPr lang="en-US"/>
          </a:p>
        </p:txBody>
      </p:sp>
      <p:sp>
        <p:nvSpPr>
          <p:cNvPr id="6" name="Footer Placeholder 5"/>
          <p:cNvSpPr>
            <a:spLocks noGrp="1"/>
          </p:cNvSpPr>
          <p:nvPr>
            <p:ph type="ftr" sz="quarter" idx="11"/>
          </p:nvPr>
        </p:nvSpPr>
        <p:spPr>
          <a:xfrm>
            <a:off x="3028950" y="6068486"/>
            <a:ext cx="3086100" cy="365125"/>
          </a:xfrm>
        </p:spPr>
        <p:txBody>
          <a:bodyPr/>
          <a:lstStyle/>
          <a:p>
            <a:endParaRPr lang="en-US"/>
          </a:p>
        </p:txBody>
      </p:sp>
      <p:sp>
        <p:nvSpPr>
          <p:cNvPr id="7" name="Slide Number Placeholder 6"/>
          <p:cNvSpPr>
            <a:spLocks noGrp="1"/>
          </p:cNvSpPr>
          <p:nvPr>
            <p:ph type="sldNum" sz="quarter" idx="12"/>
          </p:nvPr>
        </p:nvSpPr>
        <p:spPr>
          <a:xfrm>
            <a:off x="6457950" y="6068486"/>
            <a:ext cx="2057400" cy="365125"/>
          </a:xfrm>
        </p:spPr>
        <p:txBody>
          <a:bodyPr/>
          <a:lstStyle/>
          <a:p>
            <a:fld id="{6546AD9B-8563-5F4A-9D05-6AC5ED07DD4E}" type="slidenum">
              <a:rPr lang="en-US" smtClean="0"/>
              <a:t>‹#›</a:t>
            </a:fld>
            <a:endParaRPr lang="en-US"/>
          </a:p>
        </p:txBody>
      </p:sp>
      <p:sp>
        <p:nvSpPr>
          <p:cNvPr id="8" name="Rectangle 7"/>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1" name="TextBox 10"/>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316820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343026"/>
            <a:ext cx="2949178" cy="1069974"/>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343026"/>
            <a:ext cx="4629150" cy="461750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413000"/>
            <a:ext cx="2949178" cy="35475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085423"/>
            <a:ext cx="2057400" cy="365125"/>
          </a:xfrm>
        </p:spPr>
        <p:txBody>
          <a:bodyPr/>
          <a:lstStyle/>
          <a:p>
            <a:fld id="{262774B5-19E6-A645-80D9-203E468D7FB8}" type="datetimeFigureOut">
              <a:rPr lang="en-US" smtClean="0"/>
              <a:t>11/16/2018</a:t>
            </a:fld>
            <a:endParaRPr lang="en-US"/>
          </a:p>
        </p:txBody>
      </p:sp>
      <p:sp>
        <p:nvSpPr>
          <p:cNvPr id="6" name="Footer Placeholder 5"/>
          <p:cNvSpPr>
            <a:spLocks noGrp="1"/>
          </p:cNvSpPr>
          <p:nvPr>
            <p:ph type="ftr" sz="quarter" idx="11"/>
          </p:nvPr>
        </p:nvSpPr>
        <p:spPr>
          <a:xfrm>
            <a:off x="3028950" y="6085423"/>
            <a:ext cx="3086100" cy="365125"/>
          </a:xfrm>
        </p:spPr>
        <p:txBody>
          <a:bodyPr/>
          <a:lstStyle/>
          <a:p>
            <a:endParaRPr lang="en-US"/>
          </a:p>
        </p:txBody>
      </p:sp>
      <p:sp>
        <p:nvSpPr>
          <p:cNvPr id="7" name="Slide Number Placeholder 6"/>
          <p:cNvSpPr>
            <a:spLocks noGrp="1"/>
          </p:cNvSpPr>
          <p:nvPr>
            <p:ph type="sldNum" sz="quarter" idx="12"/>
          </p:nvPr>
        </p:nvSpPr>
        <p:spPr>
          <a:xfrm>
            <a:off x="6457950" y="6085423"/>
            <a:ext cx="2057400" cy="365125"/>
          </a:xfrm>
        </p:spPr>
        <p:txBody>
          <a:bodyPr/>
          <a:lstStyle/>
          <a:p>
            <a:fld id="{6546AD9B-8563-5F4A-9D05-6AC5ED07DD4E}" type="slidenum">
              <a:rPr lang="en-US" smtClean="0"/>
              <a:t>‹#›</a:t>
            </a:fld>
            <a:endParaRPr lang="en-US"/>
          </a:p>
        </p:txBody>
      </p:sp>
      <p:sp>
        <p:nvSpPr>
          <p:cNvPr id="8" name="Rectangle 7"/>
          <p:cNvSpPr/>
          <p:nvPr userDrawn="1"/>
        </p:nvSpPr>
        <p:spPr>
          <a:xfrm>
            <a:off x="0" y="6544824"/>
            <a:ext cx="9144000" cy="31317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1128500"/>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369505"/>
            <a:ext cx="2219653" cy="565917"/>
          </a:xfrm>
          <a:prstGeom prst="rect">
            <a:avLst/>
          </a:prstGeom>
        </p:spPr>
      </p:pic>
      <p:sp>
        <p:nvSpPr>
          <p:cNvPr id="11" name="TextBox 10"/>
          <p:cNvSpPr txBox="1"/>
          <p:nvPr userDrawn="1"/>
        </p:nvSpPr>
        <p:spPr>
          <a:xfrm>
            <a:off x="-674633" y="6519446"/>
            <a:ext cx="2606566" cy="338554"/>
          </a:xfrm>
          <a:prstGeom prst="rect">
            <a:avLst/>
          </a:prstGeom>
          <a:noFill/>
        </p:spPr>
        <p:txBody>
          <a:bodyPr wrap="square" rtlCol="0">
            <a:spAutoFit/>
          </a:bodyPr>
          <a:lstStyle/>
          <a:p>
            <a:pPr algn="r"/>
            <a:r>
              <a:rPr lang="en-US" sz="1600" dirty="0">
                <a:latin typeface="Avenir Medium" charset="0"/>
                <a:ea typeface="Avenir Medium" charset="0"/>
                <a:cs typeface="Avenir Medium" charset="0"/>
              </a:rPr>
              <a:t> </a:t>
            </a:r>
            <a:r>
              <a:rPr lang="en-US" sz="1600" dirty="0" err="1">
                <a:latin typeface="Avenir Medium" charset="0"/>
                <a:ea typeface="Avenir Medium" charset="0"/>
                <a:cs typeface="Avenir Medium" charset="0"/>
              </a:rPr>
              <a:t>abertay.ac.uk</a:t>
            </a:r>
            <a:endParaRPr lang="en-US" sz="1600" dirty="0">
              <a:latin typeface="Avenir Medium" charset="0"/>
              <a:ea typeface="Avenir Medium" charset="0"/>
              <a:cs typeface="Avenir Medium" charset="0"/>
            </a:endParaRPr>
          </a:p>
        </p:txBody>
      </p:sp>
    </p:spTree>
    <p:extLst>
      <p:ext uri="{BB962C8B-B14F-4D97-AF65-F5344CB8AC3E}">
        <p14:creationId xmlns:p14="http://schemas.microsoft.com/office/powerpoint/2010/main" val="119130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774B5-19E6-A645-80D9-203E468D7FB8}" type="datetimeFigureOut">
              <a:rPr lang="en-US" smtClean="0"/>
              <a:t>11/16/2018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6AD9B-8563-5F4A-9D05-6AC5ED07DD4E}" type="slidenum">
              <a:rPr lang="en-US" smtClean="0"/>
              <a:t>‹#›</a:t>
            </a:fld>
            <a:endParaRPr lang="en-US"/>
          </a:p>
        </p:txBody>
      </p:sp>
    </p:spTree>
    <p:extLst>
      <p:ext uri="{BB962C8B-B14F-4D97-AF65-F5344CB8AC3E}">
        <p14:creationId xmlns:p14="http://schemas.microsoft.com/office/powerpoint/2010/main" val="2004564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xplorance.com/bluepuls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turningtechnologies.com/turningpoint" TargetMode="External"/><Relationship Id="rId4" Type="http://schemas.openxmlformats.org/officeDocument/2006/relationships/hyperlink" Target="https://topha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CABA4"/>
        </a:solidFill>
        <a:effectLst/>
      </p:bgPr>
    </p:bg>
    <p:spTree>
      <p:nvGrpSpPr>
        <p:cNvPr id="1" name=""/>
        <p:cNvGrpSpPr/>
        <p:nvPr/>
      </p:nvGrpSpPr>
      <p:grpSpPr>
        <a:xfrm>
          <a:off x="0" y="0"/>
          <a:ext cx="0" cy="0"/>
          <a:chOff x="0" y="0"/>
          <a:chExt cx="0" cy="0"/>
        </a:xfrm>
      </p:grpSpPr>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667" y="2977"/>
            <a:ext cx="9990667" cy="7062957"/>
          </a:xfrm>
          <a:prstGeom prst="rect">
            <a:avLst/>
          </a:prstGeom>
        </p:spPr>
      </p:pic>
      <p:sp>
        <p:nvSpPr>
          <p:cNvPr id="2" name="Title 1"/>
          <p:cNvSpPr>
            <a:spLocks noGrp="1"/>
          </p:cNvSpPr>
          <p:nvPr>
            <p:ph type="ctrTitle"/>
          </p:nvPr>
        </p:nvSpPr>
        <p:spPr>
          <a:xfrm>
            <a:off x="457200" y="2210137"/>
            <a:ext cx="8205952" cy="2387600"/>
          </a:xfrm>
        </p:spPr>
        <p:txBody>
          <a:bodyPr>
            <a:normAutofit/>
          </a:bodyPr>
          <a:lstStyle/>
          <a:p>
            <a:pPr algn="l"/>
            <a:r>
              <a:rPr lang="en-US" sz="4000" b="1" dirty="0">
                <a:solidFill>
                  <a:schemeClr val="bg1"/>
                </a:solidFill>
                <a:latin typeface="Avenir Heavy" charset="0"/>
                <a:ea typeface="Avenir Heavy" charset="0"/>
                <a:cs typeface="Avenir Heavy" charset="0"/>
              </a:rPr>
              <a:t>How to win module feedback and influence practice?</a:t>
            </a:r>
          </a:p>
        </p:txBody>
      </p:sp>
      <p:sp>
        <p:nvSpPr>
          <p:cNvPr id="19" name="TextBox 18"/>
          <p:cNvSpPr txBox="1"/>
          <p:nvPr/>
        </p:nvSpPr>
        <p:spPr>
          <a:xfrm>
            <a:off x="668867" y="5700889"/>
            <a:ext cx="4851400" cy="523220"/>
          </a:xfrm>
          <a:prstGeom prst="rect">
            <a:avLst/>
          </a:prstGeom>
          <a:noFill/>
        </p:spPr>
        <p:txBody>
          <a:bodyPr wrap="square" rtlCol="0">
            <a:spAutoFit/>
          </a:bodyPr>
          <a:lstStyle/>
          <a:p>
            <a:r>
              <a:rPr lang="en-US" sz="1400" dirty="0" err="1">
                <a:solidFill>
                  <a:schemeClr val="bg1"/>
                </a:solidFill>
                <a:latin typeface="Avenir Medium" charset="0"/>
                <a:ea typeface="Avenir Medium" charset="0"/>
                <a:cs typeface="Avenir Medium" charset="0"/>
              </a:rPr>
              <a:t>Dr</a:t>
            </a:r>
            <a:r>
              <a:rPr lang="en-US" sz="1400" dirty="0">
                <a:solidFill>
                  <a:schemeClr val="bg1"/>
                </a:solidFill>
                <a:latin typeface="Avenir Medium" charset="0"/>
                <a:ea typeface="Avenir Medium" charset="0"/>
                <a:cs typeface="Avenir Medium" charset="0"/>
              </a:rPr>
              <a:t> Julie Blackwell Young</a:t>
            </a:r>
          </a:p>
          <a:p>
            <a:r>
              <a:rPr lang="en-US" sz="1400" dirty="0">
                <a:solidFill>
                  <a:schemeClr val="bg1"/>
                </a:solidFill>
                <a:latin typeface="Avenir Medium" charset="0"/>
                <a:ea typeface="Avenir Medium" charset="0"/>
                <a:cs typeface="Avenir Medium" charset="0"/>
              </a:rPr>
              <a:t>26 April 2018</a:t>
            </a:r>
          </a:p>
        </p:txBody>
      </p:sp>
      <p:cxnSp>
        <p:nvCxnSpPr>
          <p:cNvPr id="21" name="Straight Connector 20"/>
          <p:cNvCxnSpPr/>
          <p:nvPr/>
        </p:nvCxnSpPr>
        <p:spPr>
          <a:xfrm>
            <a:off x="778933" y="5438420"/>
            <a:ext cx="67733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57200" y="237067"/>
            <a:ext cx="2472267" cy="84666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99" y="654039"/>
            <a:ext cx="2570907" cy="655472"/>
          </a:xfrm>
          <a:prstGeom prst="rect">
            <a:avLst/>
          </a:prstGeom>
        </p:spPr>
      </p:pic>
    </p:spTree>
    <p:extLst>
      <p:ext uri="{BB962C8B-B14F-4D97-AF65-F5344CB8AC3E}">
        <p14:creationId xmlns:p14="http://schemas.microsoft.com/office/powerpoint/2010/main" val="2106834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685800" y="4382951"/>
            <a:ext cx="7772400" cy="1546400"/>
          </a:xfrm>
          <a:prstGeom prst="rect">
            <a:avLst/>
          </a:prstGeom>
        </p:spPr>
        <p:txBody>
          <a:bodyPr wrap="square" lIns="91425" tIns="91425" rIns="91425" bIns="91425" anchor="b" anchorCtr="0">
            <a:noAutofit/>
          </a:bodyPr>
          <a:lstStyle/>
          <a:p>
            <a:pPr lvl="0"/>
            <a:br>
              <a:rPr lang="en-GB" sz="5400" dirty="0"/>
            </a:br>
            <a:r>
              <a:rPr lang="en-GB" sz="5400" dirty="0"/>
              <a:t>Module Survey Report</a:t>
            </a:r>
            <a:br>
              <a:rPr lang="en-GB" dirty="0"/>
            </a:br>
            <a:r>
              <a:rPr lang="en-GB" dirty="0">
                <a:solidFill>
                  <a:srgbClr val="434343"/>
                </a:solidFill>
              </a:rPr>
              <a:t>BMT404 </a:t>
            </a:r>
            <a:br>
              <a:rPr lang="en-GB" dirty="0">
                <a:solidFill>
                  <a:srgbClr val="434343"/>
                </a:solidFill>
              </a:rPr>
            </a:br>
            <a:r>
              <a:rPr lang="en-GB" sz="4400" dirty="0"/>
              <a:t>Practice Based Innovation</a:t>
            </a:r>
            <a:endParaRPr lang="en" sz="5400" dirty="0"/>
          </a:p>
        </p:txBody>
      </p:sp>
      <p:pic>
        <p:nvPicPr>
          <p:cNvPr id="1026" name="Picture 2" descr="Image result for abertay university logo">
            <a:extLst>
              <a:ext uri="{FF2B5EF4-FFF2-40B4-BE49-F238E27FC236}">
                <a16:creationId xmlns:a16="http://schemas.microsoft.com/office/drawing/2014/main" id="{E8286F6E-AD56-40FB-98D9-42234FB702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123" y="942979"/>
            <a:ext cx="2304261" cy="771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274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685800" y="2009533"/>
            <a:ext cx="6593700" cy="1546400"/>
          </a:xfrm>
          <a:prstGeom prst="rect">
            <a:avLst/>
          </a:prstGeom>
        </p:spPr>
        <p:txBody>
          <a:bodyPr wrap="square" lIns="91425" tIns="91425" rIns="91425" bIns="91425" anchor="t" anchorCtr="0">
            <a:noAutofit/>
          </a:bodyPr>
          <a:lstStyle/>
          <a:p>
            <a:pPr lvl="0">
              <a:spcBef>
                <a:spcPts val="0"/>
              </a:spcBef>
              <a:buNone/>
            </a:pPr>
            <a:r>
              <a:rPr lang="en" sz="9600" dirty="0">
                <a:solidFill>
                  <a:srgbClr val="FFB600"/>
                </a:solidFill>
              </a:rPr>
              <a:t>Hello!</a:t>
            </a:r>
          </a:p>
        </p:txBody>
      </p:sp>
      <p:sp>
        <p:nvSpPr>
          <p:cNvPr id="81" name="Shape 81"/>
          <p:cNvSpPr txBox="1">
            <a:spLocks noGrp="1"/>
          </p:cNvSpPr>
          <p:nvPr>
            <p:ph type="subTitle" idx="4294967295"/>
          </p:nvPr>
        </p:nvSpPr>
        <p:spPr>
          <a:xfrm>
            <a:off x="685800" y="3813333"/>
            <a:ext cx="7757809" cy="2574000"/>
          </a:xfrm>
          <a:prstGeom prst="rect">
            <a:avLst/>
          </a:prstGeom>
        </p:spPr>
        <p:txBody>
          <a:bodyPr wrap="square" lIns="91425" tIns="91425" rIns="91425" bIns="91425" anchor="t" anchorCtr="0">
            <a:noAutofit/>
          </a:bodyPr>
          <a:lstStyle/>
          <a:p>
            <a:pPr lvl="0" rtl="0">
              <a:spcBef>
                <a:spcPts val="0"/>
              </a:spcBef>
              <a:buNone/>
            </a:pPr>
            <a:r>
              <a:rPr lang="en-GB" sz="3600" b="1" dirty="0"/>
              <a:t>From Claire &amp; Charlie</a:t>
            </a:r>
            <a:endParaRPr lang="en" sz="3600" b="1" dirty="0"/>
          </a:p>
          <a:p>
            <a:pPr lvl="0" rtl="0">
              <a:spcBef>
                <a:spcPts val="0"/>
              </a:spcBef>
              <a:buClr>
                <a:schemeClr val="dk1"/>
              </a:buClr>
              <a:buSzPct val="61111"/>
              <a:buFont typeface="Arial"/>
              <a:buNone/>
            </a:pPr>
            <a:r>
              <a:rPr lang="en-GB" dirty="0"/>
              <a:t>Your module leaders for BMT404 Practice Based Innovation.</a:t>
            </a:r>
            <a:r>
              <a:rPr lang="en" dirty="0"/>
              <a:t> </a:t>
            </a:r>
          </a:p>
          <a:p>
            <a:pPr lvl="0">
              <a:spcBef>
                <a:spcPts val="0"/>
              </a:spcBef>
              <a:buClr>
                <a:schemeClr val="dk1"/>
              </a:buClr>
              <a:buSzPct val="30555"/>
              <a:buFont typeface="Arial"/>
              <a:buNone/>
            </a:pPr>
            <a:endParaRPr lang="en" dirty="0"/>
          </a:p>
          <a:p>
            <a:pPr lvl="0">
              <a:spcBef>
                <a:spcPts val="0"/>
              </a:spcBef>
              <a:buClr>
                <a:schemeClr val="dk1"/>
              </a:buClr>
              <a:buSzPct val="30555"/>
              <a:buFont typeface="Arial"/>
              <a:buNone/>
            </a:pPr>
            <a:r>
              <a:rPr lang="en" sz="1400" dirty="0"/>
              <a:t>Please take time to read our </a:t>
            </a:r>
            <a:r>
              <a:rPr lang="en-GB" sz="1400" dirty="0"/>
              <a:t>response to the module survey results. If there are any further questions, concerns or suggestions please contact us by email.  We may not always agree with your but we are </a:t>
            </a:r>
            <a:r>
              <a:rPr lang="en-GB" sz="1400" u="sng" dirty="0"/>
              <a:t>always</a:t>
            </a:r>
            <a:r>
              <a:rPr lang="en-GB" sz="1400" dirty="0"/>
              <a:t> interested in what you have to say!   </a:t>
            </a:r>
            <a:endParaRPr lang="en" sz="1400" dirty="0"/>
          </a:p>
        </p:txBody>
      </p:sp>
      <p:sp>
        <p:nvSpPr>
          <p:cNvPr id="83" name="Shape 83"/>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11</a:t>
            </a:fld>
            <a:endParaRPr lang="en"/>
          </a:p>
        </p:txBody>
      </p:sp>
    </p:spTree>
    <p:extLst>
      <p:ext uri="{BB962C8B-B14F-4D97-AF65-F5344CB8AC3E}">
        <p14:creationId xmlns:p14="http://schemas.microsoft.com/office/powerpoint/2010/main" val="2987399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22000" y="1189033"/>
            <a:ext cx="6866100" cy="1143200"/>
          </a:xfrm>
          <a:prstGeom prst="rect">
            <a:avLst/>
          </a:prstGeom>
        </p:spPr>
        <p:txBody>
          <a:bodyPr wrap="square" lIns="91425" tIns="91425" rIns="91425" bIns="91425" anchor="t" anchorCtr="0">
            <a:noAutofit/>
          </a:bodyPr>
          <a:lstStyle/>
          <a:p>
            <a:pPr lvl="0" rtl="0">
              <a:spcBef>
                <a:spcPts val="0"/>
              </a:spcBef>
              <a:buNone/>
            </a:pPr>
            <a:r>
              <a:rPr lang="en-GB" sz="4800" dirty="0"/>
              <a:t>Introduction</a:t>
            </a:r>
            <a:endParaRPr lang="en" sz="4800" dirty="0">
              <a:solidFill>
                <a:srgbClr val="FFB600"/>
              </a:solidFill>
            </a:endParaRPr>
          </a:p>
        </p:txBody>
      </p:sp>
      <p:sp>
        <p:nvSpPr>
          <p:cNvPr id="68" name="Shape 68"/>
          <p:cNvSpPr txBox="1">
            <a:spLocks noGrp="1"/>
          </p:cNvSpPr>
          <p:nvPr>
            <p:ph type="body" idx="2"/>
          </p:nvPr>
        </p:nvSpPr>
        <p:spPr>
          <a:xfrm>
            <a:off x="4678681" y="2313301"/>
            <a:ext cx="3543300" cy="2871600"/>
          </a:xfrm>
          <a:prstGeom prst="rect">
            <a:avLst/>
          </a:prstGeom>
        </p:spPr>
        <p:txBody>
          <a:bodyPr wrap="square" lIns="91425" tIns="91425" rIns="91425" bIns="91425" anchor="t" anchorCtr="0">
            <a:noAutofit/>
          </a:bodyPr>
          <a:lstStyle/>
          <a:p>
            <a:pPr lvl="0" rtl="0">
              <a:spcBef>
                <a:spcPts val="0"/>
              </a:spcBef>
              <a:buNone/>
            </a:pPr>
            <a:r>
              <a:rPr lang="en-GB" sz="1200" b="1" dirty="0">
                <a:solidFill>
                  <a:srgbClr val="434343"/>
                </a:solidFill>
              </a:rPr>
              <a:t>Who is this report for?</a:t>
            </a:r>
            <a:endParaRPr lang="en" sz="1200" b="1" dirty="0">
              <a:solidFill>
                <a:srgbClr val="434343"/>
              </a:solidFill>
            </a:endParaRPr>
          </a:p>
          <a:p>
            <a:pPr lvl="0" rtl="0">
              <a:spcBef>
                <a:spcPts val="0"/>
              </a:spcBef>
              <a:buNone/>
            </a:pPr>
            <a:endParaRPr lang="en" sz="1200" dirty="0">
              <a:solidFill>
                <a:srgbClr val="434343"/>
              </a:solidFill>
            </a:endParaRPr>
          </a:p>
          <a:p>
            <a:pPr lvl="0">
              <a:buNone/>
            </a:pPr>
            <a:r>
              <a:rPr lang="en-GB" sz="1200" dirty="0">
                <a:solidFill>
                  <a:srgbClr val="434343"/>
                </a:solidFill>
              </a:rPr>
              <a:t>This report is primarily for you, the student. We have read the results and taken some time to reflect on the data and the comments. Our objective is to report back to you directly with points of action that we intend to use to maintain or improve the quality of the module, or to respond to any issues raised. You have taken the time to fill in the survey and in return I’ll take time to report back to you. </a:t>
            </a:r>
            <a:endParaRPr sz="1200" b="1" dirty="0">
              <a:solidFill>
                <a:srgbClr val="434343"/>
              </a:solidFill>
            </a:endParaRPr>
          </a:p>
        </p:txBody>
      </p:sp>
      <p:sp>
        <p:nvSpPr>
          <p:cNvPr id="69" name="Shape 69"/>
          <p:cNvSpPr txBox="1">
            <a:spLocks noGrp="1"/>
          </p:cNvSpPr>
          <p:nvPr>
            <p:ph type="body" idx="1"/>
          </p:nvPr>
        </p:nvSpPr>
        <p:spPr>
          <a:xfrm>
            <a:off x="922000" y="2313301"/>
            <a:ext cx="3543300" cy="2871600"/>
          </a:xfrm>
          <a:prstGeom prst="rect">
            <a:avLst/>
          </a:prstGeom>
        </p:spPr>
        <p:txBody>
          <a:bodyPr wrap="square" lIns="91425" tIns="91425" rIns="91425" bIns="91425" anchor="t" anchorCtr="0">
            <a:noAutofit/>
          </a:bodyPr>
          <a:lstStyle/>
          <a:p>
            <a:pPr lvl="0" rtl="0">
              <a:spcBef>
                <a:spcPts val="0"/>
              </a:spcBef>
              <a:buClr>
                <a:schemeClr val="dk1"/>
              </a:buClr>
              <a:buSzPct val="91666"/>
              <a:buFont typeface="Arial"/>
              <a:buNone/>
            </a:pPr>
            <a:r>
              <a:rPr lang="en-GB" sz="1200" b="1" dirty="0"/>
              <a:t>Module Survey Report</a:t>
            </a:r>
            <a:endParaRPr lang="en" sz="1200" b="1" dirty="0"/>
          </a:p>
          <a:p>
            <a:pPr lvl="0">
              <a:buClr>
                <a:schemeClr val="dk1"/>
              </a:buClr>
              <a:buSzPct val="91666"/>
              <a:buNone/>
            </a:pPr>
            <a:br>
              <a:rPr lang="en" sz="1200" dirty="0"/>
            </a:br>
            <a:r>
              <a:rPr lang="en-GB" sz="1200" dirty="0"/>
              <a:t>Earlier in the semester you were asked to take part in module surveys. The University deploys these surveys every semester with the objective of ascertaining the quality of the modules that you study. The purpose of this is to understand what happens in the lectures and classrooms of Abertay so that staff can maintain aspects that you like and to improve on areas that you don’t. Above everything, it is to create a dialog.  </a:t>
            </a:r>
            <a:endParaRPr lang="en" sz="1200" b="1" dirty="0"/>
          </a:p>
        </p:txBody>
      </p:sp>
      <p:sp>
        <p:nvSpPr>
          <p:cNvPr id="70" name="Shape 70"/>
          <p:cNvSpPr txBox="1">
            <a:spLocks noGrp="1"/>
          </p:cNvSpPr>
          <p:nvPr>
            <p:ph type="body" idx="2"/>
          </p:nvPr>
        </p:nvSpPr>
        <p:spPr>
          <a:xfrm>
            <a:off x="922000" y="5506216"/>
            <a:ext cx="7299900" cy="1036000"/>
          </a:xfrm>
          <a:prstGeom prst="rect">
            <a:avLst/>
          </a:prstGeom>
        </p:spPr>
        <p:txBody>
          <a:bodyPr wrap="square" lIns="91425" tIns="91425" rIns="91425" bIns="91425" anchor="t" anchorCtr="0">
            <a:noAutofit/>
          </a:bodyPr>
          <a:lstStyle/>
          <a:p>
            <a:pPr lvl="0" rtl="0">
              <a:spcBef>
                <a:spcPts val="0"/>
              </a:spcBef>
              <a:spcAft>
                <a:spcPts val="0"/>
              </a:spcAft>
              <a:buNone/>
            </a:pPr>
            <a:r>
              <a:rPr lang="en-GB" sz="1200" b="1" dirty="0">
                <a:solidFill>
                  <a:srgbClr val="FFB600"/>
                </a:solidFill>
              </a:rPr>
              <a:t>You can find a full copy of the module results for BMT404 Practice Based Innovation in the ‘Module resources’ area of the blackboard site. </a:t>
            </a:r>
            <a:endParaRPr sz="1200" dirty="0">
              <a:solidFill>
                <a:srgbClr val="FFB600"/>
              </a:solidFill>
            </a:endParaRPr>
          </a:p>
          <a:p>
            <a:pPr lvl="0" rtl="0">
              <a:spcBef>
                <a:spcPts val="0"/>
              </a:spcBef>
              <a:spcAft>
                <a:spcPts val="0"/>
              </a:spcAft>
              <a:buNone/>
            </a:pPr>
            <a:endParaRPr sz="1200" dirty="0">
              <a:solidFill>
                <a:srgbClr val="FFB600"/>
              </a:solidFill>
            </a:endParaRPr>
          </a:p>
        </p:txBody>
      </p:sp>
      <p:sp>
        <p:nvSpPr>
          <p:cNvPr id="71" name="Shape 71"/>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12</a:t>
            </a:fld>
            <a:endParaRPr lang="en"/>
          </a:p>
        </p:txBody>
      </p:sp>
      <p:grpSp>
        <p:nvGrpSpPr>
          <p:cNvPr id="72" name="Shape 72"/>
          <p:cNvGrpSpPr/>
          <p:nvPr/>
        </p:nvGrpSpPr>
        <p:grpSpPr>
          <a:xfrm>
            <a:off x="8087089" y="475200"/>
            <a:ext cx="618316" cy="997813"/>
            <a:chOff x="584925" y="922575"/>
            <a:chExt cx="415200" cy="502525"/>
          </a:xfrm>
        </p:grpSpPr>
        <p:sp>
          <p:nvSpPr>
            <p:cNvPr id="73" name="Shape 73"/>
            <p:cNvSpPr/>
            <p:nvPr/>
          </p:nvSpPr>
          <p:spPr>
            <a:xfrm>
              <a:off x="584925" y="961025"/>
              <a:ext cx="378575" cy="464075"/>
            </a:xfrm>
            <a:custGeom>
              <a:avLst/>
              <a:gdLst/>
              <a:ahLst/>
              <a:cxnLst/>
              <a:rect l="0" t="0" r="0" b="0"/>
              <a:pathLst>
                <a:path w="15143" h="18563" extrusionOk="0">
                  <a:moveTo>
                    <a:pt x="782" y="1"/>
                  </a:moveTo>
                  <a:lnTo>
                    <a:pt x="635" y="25"/>
                  </a:lnTo>
                  <a:lnTo>
                    <a:pt x="489" y="50"/>
                  </a:lnTo>
                  <a:lnTo>
                    <a:pt x="342" y="123"/>
                  </a:lnTo>
                  <a:lnTo>
                    <a:pt x="220" y="196"/>
                  </a:lnTo>
                  <a:lnTo>
                    <a:pt x="122" y="294"/>
                  </a:lnTo>
                  <a:lnTo>
                    <a:pt x="73" y="416"/>
                  </a:lnTo>
                  <a:lnTo>
                    <a:pt x="24" y="563"/>
                  </a:lnTo>
                  <a:lnTo>
                    <a:pt x="0" y="709"/>
                  </a:lnTo>
                  <a:lnTo>
                    <a:pt x="0" y="17708"/>
                  </a:lnTo>
                  <a:lnTo>
                    <a:pt x="24" y="17879"/>
                  </a:lnTo>
                  <a:lnTo>
                    <a:pt x="73" y="18025"/>
                  </a:lnTo>
                  <a:lnTo>
                    <a:pt x="122" y="18172"/>
                  </a:lnTo>
                  <a:lnTo>
                    <a:pt x="220" y="18294"/>
                  </a:lnTo>
                  <a:lnTo>
                    <a:pt x="342" y="18416"/>
                  </a:lnTo>
                  <a:lnTo>
                    <a:pt x="489" y="18489"/>
                  </a:lnTo>
                  <a:lnTo>
                    <a:pt x="635" y="18538"/>
                  </a:lnTo>
                  <a:lnTo>
                    <a:pt x="782" y="18562"/>
                  </a:lnTo>
                  <a:lnTo>
                    <a:pt x="14361" y="18562"/>
                  </a:lnTo>
                  <a:lnTo>
                    <a:pt x="14507" y="18538"/>
                  </a:lnTo>
                  <a:lnTo>
                    <a:pt x="14654" y="18489"/>
                  </a:lnTo>
                  <a:lnTo>
                    <a:pt x="14800" y="18416"/>
                  </a:lnTo>
                  <a:lnTo>
                    <a:pt x="14923" y="18294"/>
                  </a:lnTo>
                  <a:lnTo>
                    <a:pt x="15020" y="18172"/>
                  </a:lnTo>
                  <a:lnTo>
                    <a:pt x="15069" y="18025"/>
                  </a:lnTo>
                  <a:lnTo>
                    <a:pt x="15118" y="17879"/>
                  </a:lnTo>
                  <a:lnTo>
                    <a:pt x="15142" y="17708"/>
                  </a:lnTo>
                  <a:lnTo>
                    <a:pt x="15142" y="17586"/>
                  </a:lnTo>
                  <a:lnTo>
                    <a:pt x="1759" y="17586"/>
                  </a:lnTo>
                  <a:lnTo>
                    <a:pt x="1612" y="17561"/>
                  </a:lnTo>
                  <a:lnTo>
                    <a:pt x="1465" y="17512"/>
                  </a:lnTo>
                  <a:lnTo>
                    <a:pt x="1319" y="17439"/>
                  </a:lnTo>
                  <a:lnTo>
                    <a:pt x="1197" y="17317"/>
                  </a:lnTo>
                  <a:lnTo>
                    <a:pt x="1099" y="17195"/>
                  </a:lnTo>
                  <a:lnTo>
                    <a:pt x="1050" y="17048"/>
                  </a:lnTo>
                  <a:lnTo>
                    <a:pt x="1001" y="16902"/>
                  </a:lnTo>
                  <a:lnTo>
                    <a:pt x="977" y="16731"/>
                  </a:lnTo>
                  <a:lnTo>
                    <a:pt x="977" y="1"/>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74" name="Shape 74"/>
            <p:cNvSpPr/>
            <p:nvPr/>
          </p:nvSpPr>
          <p:spPr>
            <a:xfrm>
              <a:off x="621550" y="922575"/>
              <a:ext cx="378575" cy="464050"/>
            </a:xfrm>
            <a:custGeom>
              <a:avLst/>
              <a:gdLst/>
              <a:ahLst/>
              <a:cxnLst/>
              <a:rect l="0" t="0" r="0" b="0"/>
              <a:pathLst>
                <a:path w="15143" h="18562" extrusionOk="0">
                  <a:moveTo>
                    <a:pt x="13140" y="6472"/>
                  </a:moveTo>
                  <a:lnTo>
                    <a:pt x="13238" y="6497"/>
                  </a:lnTo>
                  <a:lnTo>
                    <a:pt x="13311" y="6546"/>
                  </a:lnTo>
                  <a:lnTo>
                    <a:pt x="13360" y="6619"/>
                  </a:lnTo>
                  <a:lnTo>
                    <a:pt x="13384" y="6717"/>
                  </a:lnTo>
                  <a:lnTo>
                    <a:pt x="13360" y="6814"/>
                  </a:lnTo>
                  <a:lnTo>
                    <a:pt x="13311" y="6888"/>
                  </a:lnTo>
                  <a:lnTo>
                    <a:pt x="13238" y="6936"/>
                  </a:lnTo>
                  <a:lnTo>
                    <a:pt x="13140" y="6961"/>
                  </a:lnTo>
                  <a:lnTo>
                    <a:pt x="2003" y="6961"/>
                  </a:lnTo>
                  <a:lnTo>
                    <a:pt x="1905" y="6936"/>
                  </a:lnTo>
                  <a:lnTo>
                    <a:pt x="1832" y="6888"/>
                  </a:lnTo>
                  <a:lnTo>
                    <a:pt x="1783" y="6814"/>
                  </a:lnTo>
                  <a:lnTo>
                    <a:pt x="1759" y="6717"/>
                  </a:lnTo>
                  <a:lnTo>
                    <a:pt x="1783" y="6619"/>
                  </a:lnTo>
                  <a:lnTo>
                    <a:pt x="1832" y="6546"/>
                  </a:lnTo>
                  <a:lnTo>
                    <a:pt x="1905" y="6497"/>
                  </a:lnTo>
                  <a:lnTo>
                    <a:pt x="2003" y="6472"/>
                  </a:lnTo>
                  <a:close/>
                  <a:moveTo>
                    <a:pt x="13238" y="8793"/>
                  </a:moveTo>
                  <a:lnTo>
                    <a:pt x="13311" y="8866"/>
                  </a:lnTo>
                  <a:lnTo>
                    <a:pt x="13360" y="8939"/>
                  </a:lnTo>
                  <a:lnTo>
                    <a:pt x="13384" y="9037"/>
                  </a:lnTo>
                  <a:lnTo>
                    <a:pt x="13360" y="9135"/>
                  </a:lnTo>
                  <a:lnTo>
                    <a:pt x="13311" y="9208"/>
                  </a:lnTo>
                  <a:lnTo>
                    <a:pt x="13238" y="9257"/>
                  </a:lnTo>
                  <a:lnTo>
                    <a:pt x="13140" y="9281"/>
                  </a:lnTo>
                  <a:lnTo>
                    <a:pt x="2003" y="9281"/>
                  </a:lnTo>
                  <a:lnTo>
                    <a:pt x="1905" y="9257"/>
                  </a:lnTo>
                  <a:lnTo>
                    <a:pt x="1832" y="9208"/>
                  </a:lnTo>
                  <a:lnTo>
                    <a:pt x="1783" y="9135"/>
                  </a:lnTo>
                  <a:lnTo>
                    <a:pt x="1759" y="9037"/>
                  </a:lnTo>
                  <a:lnTo>
                    <a:pt x="1783" y="8939"/>
                  </a:lnTo>
                  <a:lnTo>
                    <a:pt x="1832" y="8866"/>
                  </a:lnTo>
                  <a:lnTo>
                    <a:pt x="1905" y="8793"/>
                  </a:lnTo>
                  <a:close/>
                  <a:moveTo>
                    <a:pt x="13140" y="11088"/>
                  </a:moveTo>
                  <a:lnTo>
                    <a:pt x="13238" y="11113"/>
                  </a:lnTo>
                  <a:lnTo>
                    <a:pt x="13311" y="11162"/>
                  </a:lnTo>
                  <a:lnTo>
                    <a:pt x="13360" y="11235"/>
                  </a:lnTo>
                  <a:lnTo>
                    <a:pt x="13384" y="11333"/>
                  </a:lnTo>
                  <a:lnTo>
                    <a:pt x="13360" y="11430"/>
                  </a:lnTo>
                  <a:lnTo>
                    <a:pt x="13311" y="11504"/>
                  </a:lnTo>
                  <a:lnTo>
                    <a:pt x="13238" y="11552"/>
                  </a:lnTo>
                  <a:lnTo>
                    <a:pt x="13140" y="11577"/>
                  </a:lnTo>
                  <a:lnTo>
                    <a:pt x="2003" y="11577"/>
                  </a:lnTo>
                  <a:lnTo>
                    <a:pt x="1905" y="11552"/>
                  </a:lnTo>
                  <a:lnTo>
                    <a:pt x="1832" y="11504"/>
                  </a:lnTo>
                  <a:lnTo>
                    <a:pt x="1783" y="11430"/>
                  </a:lnTo>
                  <a:lnTo>
                    <a:pt x="1759" y="11333"/>
                  </a:lnTo>
                  <a:lnTo>
                    <a:pt x="1783" y="11235"/>
                  </a:lnTo>
                  <a:lnTo>
                    <a:pt x="1832" y="11162"/>
                  </a:lnTo>
                  <a:lnTo>
                    <a:pt x="1905" y="11113"/>
                  </a:lnTo>
                  <a:lnTo>
                    <a:pt x="2003" y="11088"/>
                  </a:lnTo>
                  <a:close/>
                  <a:moveTo>
                    <a:pt x="8255" y="13409"/>
                  </a:moveTo>
                  <a:lnTo>
                    <a:pt x="8353" y="13433"/>
                  </a:lnTo>
                  <a:lnTo>
                    <a:pt x="8426" y="13482"/>
                  </a:lnTo>
                  <a:lnTo>
                    <a:pt x="8475" y="13555"/>
                  </a:lnTo>
                  <a:lnTo>
                    <a:pt x="8500" y="13653"/>
                  </a:lnTo>
                  <a:lnTo>
                    <a:pt x="8475" y="13750"/>
                  </a:lnTo>
                  <a:lnTo>
                    <a:pt x="8426" y="13824"/>
                  </a:lnTo>
                  <a:lnTo>
                    <a:pt x="8353" y="13873"/>
                  </a:lnTo>
                  <a:lnTo>
                    <a:pt x="8255" y="13897"/>
                  </a:lnTo>
                  <a:lnTo>
                    <a:pt x="2003" y="13897"/>
                  </a:lnTo>
                  <a:lnTo>
                    <a:pt x="1905" y="13873"/>
                  </a:lnTo>
                  <a:lnTo>
                    <a:pt x="1832" y="13824"/>
                  </a:lnTo>
                  <a:lnTo>
                    <a:pt x="1783" y="13750"/>
                  </a:lnTo>
                  <a:lnTo>
                    <a:pt x="1759" y="13653"/>
                  </a:lnTo>
                  <a:lnTo>
                    <a:pt x="1783" y="13555"/>
                  </a:lnTo>
                  <a:lnTo>
                    <a:pt x="1832" y="13482"/>
                  </a:lnTo>
                  <a:lnTo>
                    <a:pt x="1905" y="13433"/>
                  </a:lnTo>
                  <a:lnTo>
                    <a:pt x="2003" y="13409"/>
                  </a:lnTo>
                  <a:close/>
                  <a:moveTo>
                    <a:pt x="635" y="0"/>
                  </a:moveTo>
                  <a:lnTo>
                    <a:pt x="489" y="49"/>
                  </a:lnTo>
                  <a:lnTo>
                    <a:pt x="342" y="122"/>
                  </a:lnTo>
                  <a:lnTo>
                    <a:pt x="220" y="220"/>
                  </a:lnTo>
                  <a:lnTo>
                    <a:pt x="123" y="342"/>
                  </a:lnTo>
                  <a:lnTo>
                    <a:pt x="74" y="464"/>
                  </a:lnTo>
                  <a:lnTo>
                    <a:pt x="25" y="611"/>
                  </a:lnTo>
                  <a:lnTo>
                    <a:pt x="0" y="782"/>
                  </a:lnTo>
                  <a:lnTo>
                    <a:pt x="0" y="17780"/>
                  </a:lnTo>
                  <a:lnTo>
                    <a:pt x="25" y="17927"/>
                  </a:lnTo>
                  <a:lnTo>
                    <a:pt x="74" y="18073"/>
                  </a:lnTo>
                  <a:lnTo>
                    <a:pt x="123" y="18195"/>
                  </a:lnTo>
                  <a:lnTo>
                    <a:pt x="220" y="18318"/>
                  </a:lnTo>
                  <a:lnTo>
                    <a:pt x="342" y="18415"/>
                  </a:lnTo>
                  <a:lnTo>
                    <a:pt x="489" y="18489"/>
                  </a:lnTo>
                  <a:lnTo>
                    <a:pt x="635" y="18537"/>
                  </a:lnTo>
                  <a:lnTo>
                    <a:pt x="782" y="18562"/>
                  </a:lnTo>
                  <a:lnTo>
                    <a:pt x="14361" y="18562"/>
                  </a:lnTo>
                  <a:lnTo>
                    <a:pt x="14508" y="18537"/>
                  </a:lnTo>
                  <a:lnTo>
                    <a:pt x="14654" y="18489"/>
                  </a:lnTo>
                  <a:lnTo>
                    <a:pt x="14801" y="18415"/>
                  </a:lnTo>
                  <a:lnTo>
                    <a:pt x="14923" y="18318"/>
                  </a:lnTo>
                  <a:lnTo>
                    <a:pt x="15021" y="18195"/>
                  </a:lnTo>
                  <a:lnTo>
                    <a:pt x="15069" y="18073"/>
                  </a:lnTo>
                  <a:lnTo>
                    <a:pt x="15118" y="17927"/>
                  </a:lnTo>
                  <a:lnTo>
                    <a:pt x="15143" y="17780"/>
                  </a:lnTo>
                  <a:lnTo>
                    <a:pt x="15143" y="3859"/>
                  </a:lnTo>
                  <a:lnTo>
                    <a:pt x="12554" y="3859"/>
                  </a:lnTo>
                  <a:lnTo>
                    <a:pt x="12285" y="3835"/>
                  </a:lnTo>
                  <a:lnTo>
                    <a:pt x="12065" y="3761"/>
                  </a:lnTo>
                  <a:lnTo>
                    <a:pt x="11846" y="3639"/>
                  </a:lnTo>
                  <a:lnTo>
                    <a:pt x="11650" y="3468"/>
                  </a:lnTo>
                  <a:lnTo>
                    <a:pt x="11504" y="3297"/>
                  </a:lnTo>
                  <a:lnTo>
                    <a:pt x="11382" y="3078"/>
                  </a:lnTo>
                  <a:lnTo>
                    <a:pt x="11308" y="2833"/>
                  </a:lnTo>
                  <a:lnTo>
                    <a:pt x="11284" y="2589"/>
                  </a:lnTo>
                  <a:lnTo>
                    <a:pt x="11284" y="0"/>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75" name="Shape 75"/>
            <p:cNvSpPr/>
            <p:nvPr/>
          </p:nvSpPr>
          <p:spPr>
            <a:xfrm>
              <a:off x="915850" y="922575"/>
              <a:ext cx="84275" cy="84275"/>
            </a:xfrm>
            <a:custGeom>
              <a:avLst/>
              <a:gdLst/>
              <a:ahLst/>
              <a:cxnLst/>
              <a:rect l="0" t="0" r="0" b="0"/>
              <a:pathLst>
                <a:path w="3371" h="3371" extrusionOk="0">
                  <a:moveTo>
                    <a:pt x="0" y="0"/>
                  </a:moveTo>
                  <a:lnTo>
                    <a:pt x="0" y="2589"/>
                  </a:lnTo>
                  <a:lnTo>
                    <a:pt x="0" y="2736"/>
                  </a:lnTo>
                  <a:lnTo>
                    <a:pt x="49" y="2882"/>
                  </a:lnTo>
                  <a:lnTo>
                    <a:pt x="122" y="3029"/>
                  </a:lnTo>
                  <a:lnTo>
                    <a:pt x="220" y="3126"/>
                  </a:lnTo>
                  <a:lnTo>
                    <a:pt x="342" y="3224"/>
                  </a:lnTo>
                  <a:lnTo>
                    <a:pt x="464" y="3297"/>
                  </a:lnTo>
                  <a:lnTo>
                    <a:pt x="611" y="3346"/>
                  </a:lnTo>
                  <a:lnTo>
                    <a:pt x="782" y="3371"/>
                  </a:lnTo>
                  <a:lnTo>
                    <a:pt x="3371" y="3371"/>
                  </a:lnTo>
                  <a:lnTo>
                    <a:pt x="0" y="0"/>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grpSp>
    </p:spTree>
    <p:extLst>
      <p:ext uri="{BB962C8B-B14F-4D97-AF65-F5344CB8AC3E}">
        <p14:creationId xmlns:p14="http://schemas.microsoft.com/office/powerpoint/2010/main" val="512589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922000" y="1189033"/>
            <a:ext cx="6866100" cy="1143200"/>
          </a:xfrm>
          <a:prstGeom prst="rect">
            <a:avLst/>
          </a:prstGeom>
        </p:spPr>
        <p:txBody>
          <a:bodyPr wrap="square" lIns="91425" tIns="91425" rIns="91425" bIns="91425" anchor="t" anchorCtr="0">
            <a:noAutofit/>
          </a:bodyPr>
          <a:lstStyle/>
          <a:p>
            <a:pPr lvl="0">
              <a:spcBef>
                <a:spcPts val="0"/>
              </a:spcBef>
              <a:buNone/>
            </a:pPr>
            <a:r>
              <a:rPr lang="en-GB" sz="4800" dirty="0"/>
              <a:t>What will be covered?</a:t>
            </a:r>
            <a:endParaRPr lang="en" sz="4800" dirty="0"/>
          </a:p>
        </p:txBody>
      </p:sp>
      <p:sp>
        <p:nvSpPr>
          <p:cNvPr id="144" name="Shape 144"/>
          <p:cNvSpPr txBox="1">
            <a:spLocks noGrp="1"/>
          </p:cNvSpPr>
          <p:nvPr>
            <p:ph type="body" idx="1"/>
          </p:nvPr>
        </p:nvSpPr>
        <p:spPr>
          <a:xfrm>
            <a:off x="922000" y="3738000"/>
            <a:ext cx="2332200" cy="2728000"/>
          </a:xfrm>
          <a:prstGeom prst="rect">
            <a:avLst/>
          </a:prstGeom>
        </p:spPr>
        <p:txBody>
          <a:bodyPr wrap="square" lIns="91425" tIns="91425" rIns="91425" bIns="91425" anchor="t" anchorCtr="0">
            <a:noAutofit/>
          </a:bodyPr>
          <a:lstStyle/>
          <a:p>
            <a:pPr lvl="0" rtl="0">
              <a:spcBef>
                <a:spcPts val="0"/>
              </a:spcBef>
              <a:buNone/>
            </a:pPr>
            <a:r>
              <a:rPr lang="en-GB" b="1" dirty="0"/>
              <a:t>Response Rate</a:t>
            </a:r>
            <a:endParaRPr lang="en" b="1" dirty="0"/>
          </a:p>
          <a:p>
            <a:pPr lvl="0">
              <a:spcBef>
                <a:spcPts val="0"/>
              </a:spcBef>
              <a:buNone/>
            </a:pPr>
            <a:r>
              <a:rPr lang="en-GB" dirty="0"/>
              <a:t>Its good to know how many people participated in the survey so we can get a rough idea of how representative the survey is.</a:t>
            </a:r>
            <a:endParaRPr lang="en" dirty="0"/>
          </a:p>
        </p:txBody>
      </p:sp>
      <p:sp>
        <p:nvSpPr>
          <p:cNvPr id="145" name="Shape 145"/>
          <p:cNvSpPr txBox="1">
            <a:spLocks noGrp="1"/>
          </p:cNvSpPr>
          <p:nvPr>
            <p:ph type="body" idx="2"/>
          </p:nvPr>
        </p:nvSpPr>
        <p:spPr>
          <a:xfrm>
            <a:off x="3373776" y="3738000"/>
            <a:ext cx="2332200" cy="2728000"/>
          </a:xfrm>
          <a:prstGeom prst="rect">
            <a:avLst/>
          </a:prstGeom>
        </p:spPr>
        <p:txBody>
          <a:bodyPr wrap="square" lIns="91425" tIns="91425" rIns="91425" bIns="91425" anchor="t" anchorCtr="0">
            <a:noAutofit/>
          </a:bodyPr>
          <a:lstStyle/>
          <a:p>
            <a:pPr lvl="0" rtl="0">
              <a:spcBef>
                <a:spcPts val="0"/>
              </a:spcBef>
              <a:buNone/>
            </a:pPr>
            <a:r>
              <a:rPr lang="en-GB" b="1" dirty="0"/>
              <a:t>Key Observations</a:t>
            </a:r>
            <a:endParaRPr lang="en" b="1" dirty="0"/>
          </a:p>
          <a:p>
            <a:pPr lvl="0">
              <a:spcBef>
                <a:spcPts val="0"/>
              </a:spcBef>
              <a:buNone/>
            </a:pPr>
            <a:r>
              <a:rPr lang="en-GB" dirty="0"/>
              <a:t>We will use the survey results to structure our observations and opinions on the results. </a:t>
            </a:r>
            <a:endParaRPr lang="en" dirty="0"/>
          </a:p>
        </p:txBody>
      </p:sp>
      <p:sp>
        <p:nvSpPr>
          <p:cNvPr id="146" name="Shape 146"/>
          <p:cNvSpPr txBox="1">
            <a:spLocks noGrp="1"/>
          </p:cNvSpPr>
          <p:nvPr>
            <p:ph type="body" idx="3"/>
          </p:nvPr>
        </p:nvSpPr>
        <p:spPr>
          <a:xfrm>
            <a:off x="5825552" y="3738000"/>
            <a:ext cx="2530509" cy="2728000"/>
          </a:xfrm>
          <a:prstGeom prst="rect">
            <a:avLst/>
          </a:prstGeom>
        </p:spPr>
        <p:txBody>
          <a:bodyPr wrap="square" lIns="91425" tIns="91425" rIns="91425" bIns="91425" anchor="t" anchorCtr="0">
            <a:noAutofit/>
          </a:bodyPr>
          <a:lstStyle/>
          <a:p>
            <a:pPr lvl="0" rtl="0">
              <a:spcBef>
                <a:spcPts val="0"/>
              </a:spcBef>
              <a:buNone/>
            </a:pPr>
            <a:r>
              <a:rPr lang="en-GB" b="1" dirty="0"/>
              <a:t>Module Leaders Response</a:t>
            </a:r>
            <a:endParaRPr lang="en" b="1" dirty="0"/>
          </a:p>
          <a:p>
            <a:pPr lvl="0" rtl="0">
              <a:spcBef>
                <a:spcPts val="0"/>
              </a:spcBef>
              <a:buNone/>
            </a:pPr>
            <a:r>
              <a:rPr lang="en-GB" dirty="0"/>
              <a:t>Here we will present our response to the survey, comments and provide some actions we intent to take. </a:t>
            </a:r>
            <a:endParaRPr lang="en" dirty="0"/>
          </a:p>
          <a:p>
            <a:pPr lvl="0">
              <a:spcBef>
                <a:spcPts val="0"/>
              </a:spcBef>
              <a:buNone/>
            </a:pPr>
            <a:endParaRPr dirty="0"/>
          </a:p>
        </p:txBody>
      </p:sp>
      <p:sp>
        <p:nvSpPr>
          <p:cNvPr id="147" name="Shape 147"/>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13</a:t>
            </a:fld>
            <a:endParaRPr lang="en"/>
          </a:p>
        </p:txBody>
      </p:sp>
      <p:sp>
        <p:nvSpPr>
          <p:cNvPr id="148" name="Shape 148"/>
          <p:cNvSpPr/>
          <p:nvPr/>
        </p:nvSpPr>
        <p:spPr>
          <a:xfrm>
            <a:off x="8055178" y="390235"/>
            <a:ext cx="796167" cy="1061543"/>
          </a:xfrm>
          <a:custGeom>
            <a:avLst/>
            <a:gdLst/>
            <a:ahLst/>
            <a:cxnLst/>
            <a:rect l="0" t="0" r="0" b="0"/>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199646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685800" y="3635123"/>
            <a:ext cx="7772400" cy="1546400"/>
          </a:xfrm>
          <a:prstGeom prst="rect">
            <a:avLst/>
          </a:prstGeom>
        </p:spPr>
        <p:txBody>
          <a:bodyPr wrap="square" lIns="91425" tIns="91425" rIns="91425" bIns="91425" anchor="b" anchorCtr="0">
            <a:noAutofit/>
          </a:bodyPr>
          <a:lstStyle/>
          <a:p>
            <a:pPr lvl="0" rtl="0">
              <a:spcBef>
                <a:spcPts val="0"/>
              </a:spcBef>
              <a:buNone/>
            </a:pPr>
            <a:r>
              <a:rPr lang="en-GB" dirty="0"/>
              <a:t>Response Rate</a:t>
            </a:r>
            <a:endParaRPr lang="en" dirty="0"/>
          </a:p>
        </p:txBody>
      </p:sp>
      <p:sp>
        <p:nvSpPr>
          <p:cNvPr id="89" name="Shape 89"/>
          <p:cNvSpPr txBox="1">
            <a:spLocks noGrp="1"/>
          </p:cNvSpPr>
          <p:nvPr>
            <p:ph type="subTitle" idx="1"/>
          </p:nvPr>
        </p:nvSpPr>
        <p:spPr>
          <a:xfrm>
            <a:off x="685800" y="5107537"/>
            <a:ext cx="7772400" cy="1046400"/>
          </a:xfrm>
          <a:prstGeom prst="rect">
            <a:avLst/>
          </a:prstGeom>
        </p:spPr>
        <p:txBody>
          <a:bodyPr wrap="square" lIns="91425" tIns="91425" rIns="91425" bIns="91425" anchor="t" anchorCtr="0">
            <a:noAutofit/>
          </a:bodyPr>
          <a:lstStyle/>
          <a:p>
            <a:pPr lvl="0" rtl="0">
              <a:spcBef>
                <a:spcPts val="0"/>
              </a:spcBef>
              <a:buNone/>
            </a:pPr>
            <a:r>
              <a:rPr lang="en-GB" dirty="0"/>
              <a:t>An overview of participation</a:t>
            </a:r>
            <a:endParaRPr lang="en" dirty="0"/>
          </a:p>
        </p:txBody>
      </p:sp>
      <p:sp>
        <p:nvSpPr>
          <p:cNvPr id="90" name="Shape 90"/>
          <p:cNvSpPr txBox="1"/>
          <p:nvPr/>
        </p:nvSpPr>
        <p:spPr>
          <a:xfrm>
            <a:off x="7811325" y="0"/>
            <a:ext cx="960900" cy="1854000"/>
          </a:xfrm>
          <a:prstGeom prst="rect">
            <a:avLst/>
          </a:prstGeom>
          <a:noFill/>
          <a:ln>
            <a:noFill/>
          </a:ln>
        </p:spPr>
        <p:txBody>
          <a:bodyPr wrap="square" lIns="91425" tIns="91425" rIns="91425" bIns="91425" anchor="ctr" anchorCtr="0">
            <a:noAutofit/>
          </a:bodyPr>
          <a:lstStyle/>
          <a:p>
            <a:pPr lvl="0" algn="ctr">
              <a:spcBef>
                <a:spcPts val="0"/>
              </a:spcBef>
              <a:buNone/>
            </a:pPr>
            <a:r>
              <a:rPr lang="en" sz="9600">
                <a:solidFill>
                  <a:srgbClr val="434343"/>
                </a:solidFill>
                <a:latin typeface="Raleway ExtraBold"/>
                <a:ea typeface="Raleway ExtraBold"/>
                <a:cs typeface="Raleway ExtraBold"/>
                <a:sym typeface="Raleway ExtraBold"/>
              </a:rPr>
              <a:t>1</a:t>
            </a:r>
          </a:p>
        </p:txBody>
      </p:sp>
    </p:spTree>
    <p:extLst>
      <p:ext uri="{BB962C8B-B14F-4D97-AF65-F5344CB8AC3E}">
        <p14:creationId xmlns:p14="http://schemas.microsoft.com/office/powerpoint/2010/main" val="3944197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1" name="Shape 301"/>
          <p:cNvSpPr txBox="1">
            <a:spLocks noGrp="1"/>
          </p:cNvSpPr>
          <p:nvPr>
            <p:ph type="sldNum" idx="12"/>
          </p:nvPr>
        </p:nvSpPr>
        <p:spPr>
          <a:xfrm>
            <a:off x="8604400" y="6120400"/>
            <a:ext cx="539700" cy="737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15</a:t>
            </a:fld>
            <a:endParaRPr lang="en"/>
          </a:p>
        </p:txBody>
      </p:sp>
      <p:grpSp>
        <p:nvGrpSpPr>
          <p:cNvPr id="303" name="Shape 303"/>
          <p:cNvGrpSpPr/>
          <p:nvPr/>
        </p:nvGrpSpPr>
        <p:grpSpPr>
          <a:xfrm>
            <a:off x="8089130" y="413835"/>
            <a:ext cx="728350" cy="1013895"/>
            <a:chOff x="3294650" y="3652450"/>
            <a:chExt cx="388350" cy="405450"/>
          </a:xfrm>
        </p:grpSpPr>
        <p:sp>
          <p:nvSpPr>
            <p:cNvPr id="304" name="Shape 304"/>
            <p:cNvSpPr/>
            <p:nvPr/>
          </p:nvSpPr>
          <p:spPr>
            <a:xfrm>
              <a:off x="3294650" y="3681775"/>
              <a:ext cx="376150" cy="376125"/>
            </a:xfrm>
            <a:custGeom>
              <a:avLst/>
              <a:gdLst/>
              <a:ahLst/>
              <a:cxnLst/>
              <a:rect l="0" t="0" r="0" b="0"/>
              <a:pathLst>
                <a:path w="15046" h="15045" extrusionOk="0">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305" name="Shape 305"/>
            <p:cNvSpPr/>
            <p:nvPr/>
          </p:nvSpPr>
          <p:spPr>
            <a:xfrm>
              <a:off x="3494925" y="3760525"/>
              <a:ext cx="188075" cy="97100"/>
            </a:xfrm>
            <a:custGeom>
              <a:avLst/>
              <a:gdLst/>
              <a:ahLst/>
              <a:cxnLst/>
              <a:rect l="0" t="0" r="0" b="0"/>
              <a:pathLst>
                <a:path w="7523" h="3884" extrusionOk="0">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306" name="Shape 306"/>
            <p:cNvSpPr/>
            <p:nvPr/>
          </p:nvSpPr>
          <p:spPr>
            <a:xfrm>
              <a:off x="3494925" y="3652450"/>
              <a:ext cx="161200" cy="188100"/>
            </a:xfrm>
            <a:custGeom>
              <a:avLst/>
              <a:gdLst/>
              <a:ahLst/>
              <a:cxnLst/>
              <a:rect l="0" t="0" r="0" b="0"/>
              <a:pathLst>
                <a:path w="6448" h="7524" extrusionOk="0">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grpSp>
      <p:graphicFrame>
        <p:nvGraphicFramePr>
          <p:cNvPr id="4" name="Chart 3">
            <a:extLst>
              <a:ext uri="{FF2B5EF4-FFF2-40B4-BE49-F238E27FC236}">
                <a16:creationId xmlns:a16="http://schemas.microsoft.com/office/drawing/2014/main" id="{7DC5D4C4-D25D-4EF8-8602-0BADB532733F}"/>
              </a:ext>
            </a:extLst>
          </p:cNvPr>
          <p:cNvGraphicFramePr/>
          <p:nvPr>
            <p:extLst>
              <p:ext uri="{D42A27DB-BD31-4B8C-83A1-F6EECF244321}">
                <p14:modId xmlns:p14="http://schemas.microsoft.com/office/powerpoint/2010/main" val="1485909476"/>
              </p:ext>
            </p:extLst>
          </p:nvPr>
        </p:nvGraphicFramePr>
        <p:xfrm>
          <a:off x="-110246" y="641202"/>
          <a:ext cx="5197812" cy="5842297"/>
        </p:xfrm>
        <a:graphic>
          <a:graphicData uri="http://schemas.openxmlformats.org/drawingml/2006/chart">
            <c:chart xmlns:c="http://schemas.openxmlformats.org/drawingml/2006/chart" xmlns:r="http://schemas.openxmlformats.org/officeDocument/2006/relationships" r:id="rId3"/>
          </a:graphicData>
        </a:graphic>
      </p:graphicFrame>
      <p:grpSp>
        <p:nvGrpSpPr>
          <p:cNvPr id="12" name="Shape 374">
            <a:extLst>
              <a:ext uri="{FF2B5EF4-FFF2-40B4-BE49-F238E27FC236}">
                <a16:creationId xmlns:a16="http://schemas.microsoft.com/office/drawing/2014/main" id="{B62CC96C-839C-407D-B7FB-99D80F54C494}"/>
              </a:ext>
            </a:extLst>
          </p:cNvPr>
          <p:cNvGrpSpPr/>
          <p:nvPr/>
        </p:nvGrpSpPr>
        <p:grpSpPr>
          <a:xfrm>
            <a:off x="2115037" y="3517164"/>
            <a:ext cx="734794" cy="905680"/>
            <a:chOff x="5975075" y="2327500"/>
            <a:chExt cx="420100" cy="388350"/>
          </a:xfrm>
        </p:grpSpPr>
        <p:sp>
          <p:nvSpPr>
            <p:cNvPr id="13" name="Shape 375">
              <a:extLst>
                <a:ext uri="{FF2B5EF4-FFF2-40B4-BE49-F238E27FC236}">
                  <a16:creationId xmlns:a16="http://schemas.microsoft.com/office/drawing/2014/main" id="{CD3B7245-72F2-4E18-8C1A-E236BA75738A}"/>
                </a:ext>
              </a:extLst>
            </p:cNvPr>
            <p:cNvSpPr/>
            <p:nvPr/>
          </p:nvSpPr>
          <p:spPr>
            <a:xfrm>
              <a:off x="5975075" y="2474650"/>
              <a:ext cx="98325" cy="220450"/>
            </a:xfrm>
            <a:custGeom>
              <a:avLst/>
              <a:gdLst/>
              <a:ahLst/>
              <a:cxnLst/>
              <a:rect l="0" t="0" r="0" b="0"/>
              <a:pathLst>
                <a:path w="3933" h="8818" extrusionOk="0">
                  <a:moveTo>
                    <a:pt x="2418" y="1002"/>
                  </a:moveTo>
                  <a:lnTo>
                    <a:pt x="2565" y="1027"/>
                  </a:lnTo>
                  <a:lnTo>
                    <a:pt x="2687" y="1075"/>
                  </a:lnTo>
                  <a:lnTo>
                    <a:pt x="2809" y="1124"/>
                  </a:lnTo>
                  <a:lnTo>
                    <a:pt x="2907" y="1222"/>
                  </a:lnTo>
                  <a:lnTo>
                    <a:pt x="3005" y="1320"/>
                  </a:lnTo>
                  <a:lnTo>
                    <a:pt x="3078" y="1442"/>
                  </a:lnTo>
                  <a:lnTo>
                    <a:pt x="3102" y="1564"/>
                  </a:lnTo>
                  <a:lnTo>
                    <a:pt x="3127" y="1710"/>
                  </a:lnTo>
                  <a:lnTo>
                    <a:pt x="3102" y="1857"/>
                  </a:lnTo>
                  <a:lnTo>
                    <a:pt x="3078" y="1979"/>
                  </a:lnTo>
                  <a:lnTo>
                    <a:pt x="3005" y="2101"/>
                  </a:lnTo>
                  <a:lnTo>
                    <a:pt x="2907" y="2223"/>
                  </a:lnTo>
                  <a:lnTo>
                    <a:pt x="2809" y="2297"/>
                  </a:lnTo>
                  <a:lnTo>
                    <a:pt x="2687" y="2370"/>
                  </a:lnTo>
                  <a:lnTo>
                    <a:pt x="2565" y="2394"/>
                  </a:lnTo>
                  <a:lnTo>
                    <a:pt x="2418" y="2419"/>
                  </a:lnTo>
                  <a:lnTo>
                    <a:pt x="2272" y="2394"/>
                  </a:lnTo>
                  <a:lnTo>
                    <a:pt x="2150" y="2370"/>
                  </a:lnTo>
                  <a:lnTo>
                    <a:pt x="2028" y="2297"/>
                  </a:lnTo>
                  <a:lnTo>
                    <a:pt x="1930" y="2223"/>
                  </a:lnTo>
                  <a:lnTo>
                    <a:pt x="1832" y="2101"/>
                  </a:lnTo>
                  <a:lnTo>
                    <a:pt x="1759" y="1979"/>
                  </a:lnTo>
                  <a:lnTo>
                    <a:pt x="1735" y="1857"/>
                  </a:lnTo>
                  <a:lnTo>
                    <a:pt x="1710" y="1710"/>
                  </a:lnTo>
                  <a:lnTo>
                    <a:pt x="1735" y="1564"/>
                  </a:lnTo>
                  <a:lnTo>
                    <a:pt x="1759" y="1442"/>
                  </a:lnTo>
                  <a:lnTo>
                    <a:pt x="1832" y="1320"/>
                  </a:lnTo>
                  <a:lnTo>
                    <a:pt x="1930" y="1222"/>
                  </a:lnTo>
                  <a:lnTo>
                    <a:pt x="2028" y="1124"/>
                  </a:lnTo>
                  <a:lnTo>
                    <a:pt x="2150" y="1075"/>
                  </a:lnTo>
                  <a:lnTo>
                    <a:pt x="2272" y="1027"/>
                  </a:lnTo>
                  <a:lnTo>
                    <a:pt x="2418" y="1002"/>
                  </a:lnTo>
                  <a:close/>
                  <a:moveTo>
                    <a:pt x="1" y="1"/>
                  </a:moveTo>
                  <a:lnTo>
                    <a:pt x="1" y="8817"/>
                  </a:lnTo>
                  <a:lnTo>
                    <a:pt x="3933" y="8817"/>
                  </a:lnTo>
                  <a:lnTo>
                    <a:pt x="3933" y="1"/>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14" name="Shape 376">
              <a:extLst>
                <a:ext uri="{FF2B5EF4-FFF2-40B4-BE49-F238E27FC236}">
                  <a16:creationId xmlns:a16="http://schemas.microsoft.com/office/drawing/2014/main" id="{96222369-B01A-4A55-8647-3EA9168EE2E8}"/>
                </a:ext>
              </a:extLst>
            </p:cNvPr>
            <p:cNvSpPr/>
            <p:nvPr/>
          </p:nvSpPr>
          <p:spPr>
            <a:xfrm>
              <a:off x="6088025" y="2327500"/>
              <a:ext cx="307150" cy="388350"/>
            </a:xfrm>
            <a:custGeom>
              <a:avLst/>
              <a:gdLst/>
              <a:ahLst/>
              <a:cxnLst/>
              <a:rect l="0" t="0" r="0" b="0"/>
              <a:pathLst>
                <a:path w="12286" h="15534" extrusionOk="0">
                  <a:moveTo>
                    <a:pt x="6326" y="1"/>
                  </a:moveTo>
                  <a:lnTo>
                    <a:pt x="5960" y="25"/>
                  </a:lnTo>
                  <a:lnTo>
                    <a:pt x="5716" y="74"/>
                  </a:lnTo>
                  <a:lnTo>
                    <a:pt x="5520" y="147"/>
                  </a:lnTo>
                  <a:lnTo>
                    <a:pt x="5374" y="221"/>
                  </a:lnTo>
                  <a:lnTo>
                    <a:pt x="4983" y="1466"/>
                  </a:lnTo>
                  <a:lnTo>
                    <a:pt x="4788" y="2028"/>
                  </a:lnTo>
                  <a:lnTo>
                    <a:pt x="4592" y="2541"/>
                  </a:lnTo>
                  <a:lnTo>
                    <a:pt x="4397" y="3005"/>
                  </a:lnTo>
                  <a:lnTo>
                    <a:pt x="4202" y="3396"/>
                  </a:lnTo>
                  <a:lnTo>
                    <a:pt x="4031" y="3689"/>
                  </a:lnTo>
                  <a:lnTo>
                    <a:pt x="3884" y="3933"/>
                  </a:lnTo>
                  <a:lnTo>
                    <a:pt x="3664" y="4153"/>
                  </a:lnTo>
                  <a:lnTo>
                    <a:pt x="3322" y="4495"/>
                  </a:lnTo>
                  <a:lnTo>
                    <a:pt x="2516" y="5252"/>
                  </a:lnTo>
                  <a:lnTo>
                    <a:pt x="1442" y="6229"/>
                  </a:lnTo>
                  <a:lnTo>
                    <a:pt x="1" y="6229"/>
                  </a:lnTo>
                  <a:lnTo>
                    <a:pt x="1" y="13433"/>
                  </a:lnTo>
                  <a:lnTo>
                    <a:pt x="1515" y="13433"/>
                  </a:lnTo>
                  <a:lnTo>
                    <a:pt x="2004" y="13678"/>
                  </a:lnTo>
                  <a:lnTo>
                    <a:pt x="2687" y="13971"/>
                  </a:lnTo>
                  <a:lnTo>
                    <a:pt x="3567" y="14313"/>
                  </a:lnTo>
                  <a:lnTo>
                    <a:pt x="4544" y="14679"/>
                  </a:lnTo>
                  <a:lnTo>
                    <a:pt x="5594" y="14997"/>
                  </a:lnTo>
                  <a:lnTo>
                    <a:pt x="6131" y="15143"/>
                  </a:lnTo>
                  <a:lnTo>
                    <a:pt x="6668" y="15265"/>
                  </a:lnTo>
                  <a:lnTo>
                    <a:pt x="7181" y="15387"/>
                  </a:lnTo>
                  <a:lnTo>
                    <a:pt x="7694" y="15461"/>
                  </a:lnTo>
                  <a:lnTo>
                    <a:pt x="8158" y="15509"/>
                  </a:lnTo>
                  <a:lnTo>
                    <a:pt x="8622" y="15534"/>
                  </a:lnTo>
                  <a:lnTo>
                    <a:pt x="9404" y="15534"/>
                  </a:lnTo>
                  <a:lnTo>
                    <a:pt x="9819" y="15509"/>
                  </a:lnTo>
                  <a:lnTo>
                    <a:pt x="10210" y="15461"/>
                  </a:lnTo>
                  <a:lnTo>
                    <a:pt x="10552" y="15363"/>
                  </a:lnTo>
                  <a:lnTo>
                    <a:pt x="10723" y="15314"/>
                  </a:lnTo>
                  <a:lnTo>
                    <a:pt x="10845" y="15265"/>
                  </a:lnTo>
                  <a:lnTo>
                    <a:pt x="10967" y="15192"/>
                  </a:lnTo>
                  <a:lnTo>
                    <a:pt x="11064" y="15094"/>
                  </a:lnTo>
                  <a:lnTo>
                    <a:pt x="11113" y="14997"/>
                  </a:lnTo>
                  <a:lnTo>
                    <a:pt x="11162" y="14874"/>
                  </a:lnTo>
                  <a:lnTo>
                    <a:pt x="11235" y="14166"/>
                  </a:lnTo>
                  <a:lnTo>
                    <a:pt x="11211" y="13995"/>
                  </a:lnTo>
                  <a:lnTo>
                    <a:pt x="11162" y="13849"/>
                  </a:lnTo>
                  <a:lnTo>
                    <a:pt x="11064" y="13702"/>
                  </a:lnTo>
                  <a:lnTo>
                    <a:pt x="10918" y="13580"/>
                  </a:lnTo>
                  <a:lnTo>
                    <a:pt x="11040" y="13556"/>
                  </a:lnTo>
                  <a:lnTo>
                    <a:pt x="11162" y="13507"/>
                  </a:lnTo>
                  <a:lnTo>
                    <a:pt x="11284" y="13458"/>
                  </a:lnTo>
                  <a:lnTo>
                    <a:pt x="11382" y="13360"/>
                  </a:lnTo>
                  <a:lnTo>
                    <a:pt x="11455" y="13263"/>
                  </a:lnTo>
                  <a:lnTo>
                    <a:pt x="11528" y="13140"/>
                  </a:lnTo>
                  <a:lnTo>
                    <a:pt x="11577" y="12994"/>
                  </a:lnTo>
                  <a:lnTo>
                    <a:pt x="11602" y="12872"/>
                  </a:lnTo>
                  <a:lnTo>
                    <a:pt x="11675" y="11993"/>
                  </a:lnTo>
                  <a:lnTo>
                    <a:pt x="11675" y="11870"/>
                  </a:lnTo>
                  <a:lnTo>
                    <a:pt x="11675" y="11773"/>
                  </a:lnTo>
                  <a:lnTo>
                    <a:pt x="11651" y="11651"/>
                  </a:lnTo>
                  <a:lnTo>
                    <a:pt x="11602" y="11553"/>
                  </a:lnTo>
                  <a:lnTo>
                    <a:pt x="11480" y="11382"/>
                  </a:lnTo>
                  <a:lnTo>
                    <a:pt x="11406" y="11309"/>
                  </a:lnTo>
                  <a:lnTo>
                    <a:pt x="11333" y="11235"/>
                  </a:lnTo>
                  <a:lnTo>
                    <a:pt x="11455" y="11211"/>
                  </a:lnTo>
                  <a:lnTo>
                    <a:pt x="11553" y="11162"/>
                  </a:lnTo>
                  <a:lnTo>
                    <a:pt x="11651" y="11089"/>
                  </a:lnTo>
                  <a:lnTo>
                    <a:pt x="11748" y="10991"/>
                  </a:lnTo>
                  <a:lnTo>
                    <a:pt x="11822" y="10893"/>
                  </a:lnTo>
                  <a:lnTo>
                    <a:pt x="11870" y="10796"/>
                  </a:lnTo>
                  <a:lnTo>
                    <a:pt x="11919" y="10674"/>
                  </a:lnTo>
                  <a:lnTo>
                    <a:pt x="11944" y="10527"/>
                  </a:lnTo>
                  <a:lnTo>
                    <a:pt x="12017" y="9672"/>
                  </a:lnTo>
                  <a:lnTo>
                    <a:pt x="12017" y="9550"/>
                  </a:lnTo>
                  <a:lnTo>
                    <a:pt x="12017" y="9428"/>
                  </a:lnTo>
                  <a:lnTo>
                    <a:pt x="11993" y="9306"/>
                  </a:lnTo>
                  <a:lnTo>
                    <a:pt x="11944" y="9208"/>
                  </a:lnTo>
                  <a:lnTo>
                    <a:pt x="11895" y="9111"/>
                  </a:lnTo>
                  <a:lnTo>
                    <a:pt x="11822" y="9037"/>
                  </a:lnTo>
                  <a:lnTo>
                    <a:pt x="11748" y="8964"/>
                  </a:lnTo>
                  <a:lnTo>
                    <a:pt x="11651" y="8891"/>
                  </a:lnTo>
                  <a:lnTo>
                    <a:pt x="11748" y="8866"/>
                  </a:lnTo>
                  <a:lnTo>
                    <a:pt x="11846" y="8793"/>
                  </a:lnTo>
                  <a:lnTo>
                    <a:pt x="11944" y="8720"/>
                  </a:lnTo>
                  <a:lnTo>
                    <a:pt x="12017" y="8647"/>
                  </a:lnTo>
                  <a:lnTo>
                    <a:pt x="12090" y="8549"/>
                  </a:lnTo>
                  <a:lnTo>
                    <a:pt x="12139" y="8451"/>
                  </a:lnTo>
                  <a:lnTo>
                    <a:pt x="12163" y="8329"/>
                  </a:lnTo>
                  <a:lnTo>
                    <a:pt x="12188" y="8207"/>
                  </a:lnTo>
                  <a:lnTo>
                    <a:pt x="12286" y="7328"/>
                  </a:lnTo>
                  <a:lnTo>
                    <a:pt x="12261" y="7206"/>
                  </a:lnTo>
                  <a:lnTo>
                    <a:pt x="12237" y="7083"/>
                  </a:lnTo>
                  <a:lnTo>
                    <a:pt x="12188" y="6986"/>
                  </a:lnTo>
                  <a:lnTo>
                    <a:pt x="12139" y="6888"/>
                  </a:lnTo>
                  <a:lnTo>
                    <a:pt x="12066" y="6790"/>
                  </a:lnTo>
                  <a:lnTo>
                    <a:pt x="11968" y="6717"/>
                  </a:lnTo>
                  <a:lnTo>
                    <a:pt x="11748" y="6571"/>
                  </a:lnTo>
                  <a:lnTo>
                    <a:pt x="11504" y="6448"/>
                  </a:lnTo>
                  <a:lnTo>
                    <a:pt x="11211" y="6351"/>
                  </a:lnTo>
                  <a:lnTo>
                    <a:pt x="10893" y="6278"/>
                  </a:lnTo>
                  <a:lnTo>
                    <a:pt x="10576" y="6229"/>
                  </a:lnTo>
                  <a:lnTo>
                    <a:pt x="9892" y="6131"/>
                  </a:lnTo>
                  <a:lnTo>
                    <a:pt x="8842" y="6033"/>
                  </a:lnTo>
                  <a:lnTo>
                    <a:pt x="7596" y="5960"/>
                  </a:lnTo>
                  <a:lnTo>
                    <a:pt x="6326" y="5887"/>
                  </a:lnTo>
                  <a:lnTo>
                    <a:pt x="6497" y="5594"/>
                  </a:lnTo>
                  <a:lnTo>
                    <a:pt x="6644" y="5252"/>
                  </a:lnTo>
                  <a:lnTo>
                    <a:pt x="6790" y="4885"/>
                  </a:lnTo>
                  <a:lnTo>
                    <a:pt x="6888" y="4495"/>
                  </a:lnTo>
                  <a:lnTo>
                    <a:pt x="6986" y="4104"/>
                  </a:lnTo>
                  <a:lnTo>
                    <a:pt x="7083" y="3689"/>
                  </a:lnTo>
                  <a:lnTo>
                    <a:pt x="7181" y="2883"/>
                  </a:lnTo>
                  <a:lnTo>
                    <a:pt x="7254" y="2150"/>
                  </a:lnTo>
                  <a:lnTo>
                    <a:pt x="7303" y="1539"/>
                  </a:lnTo>
                  <a:lnTo>
                    <a:pt x="7303" y="978"/>
                  </a:lnTo>
                  <a:lnTo>
                    <a:pt x="7303" y="807"/>
                  </a:lnTo>
                  <a:lnTo>
                    <a:pt x="7230" y="611"/>
                  </a:lnTo>
                  <a:lnTo>
                    <a:pt x="7157" y="465"/>
                  </a:lnTo>
                  <a:lnTo>
                    <a:pt x="7035" y="318"/>
                  </a:lnTo>
                  <a:lnTo>
                    <a:pt x="6888" y="172"/>
                  </a:lnTo>
                  <a:lnTo>
                    <a:pt x="6717" y="98"/>
                  </a:lnTo>
                  <a:lnTo>
                    <a:pt x="6522" y="25"/>
                  </a:lnTo>
                  <a:lnTo>
                    <a:pt x="6326" y="1"/>
                  </a:lnTo>
                  <a:close/>
                </a:path>
              </a:pathLst>
            </a:custGeom>
            <a:solidFill>
              <a:srgbClr val="FFB600"/>
            </a:solidFill>
            <a:ln>
              <a:noFill/>
            </a:ln>
          </p:spPr>
          <p:txBody>
            <a:bodyPr wrap="square" lIns="91425" tIns="91425" rIns="91425" bIns="91425" anchor="ctr" anchorCtr="0">
              <a:noAutofit/>
            </a:bodyPr>
            <a:lstStyle/>
            <a:p>
              <a:pPr lvl="0">
                <a:spcBef>
                  <a:spcPts val="0"/>
                </a:spcBef>
                <a:buNone/>
              </a:pPr>
              <a:endParaRPr/>
            </a:p>
          </p:txBody>
        </p:sp>
      </p:grpSp>
      <p:sp>
        <p:nvSpPr>
          <p:cNvPr id="15" name="Shape 136">
            <a:extLst>
              <a:ext uri="{FF2B5EF4-FFF2-40B4-BE49-F238E27FC236}">
                <a16:creationId xmlns:a16="http://schemas.microsoft.com/office/drawing/2014/main" id="{25848159-77A1-4D21-B787-DD4A2F90E5EA}"/>
              </a:ext>
            </a:extLst>
          </p:cNvPr>
          <p:cNvSpPr txBox="1">
            <a:spLocks noGrp="1"/>
          </p:cNvSpPr>
          <p:nvPr>
            <p:ph type="body" idx="4294967295"/>
          </p:nvPr>
        </p:nvSpPr>
        <p:spPr>
          <a:xfrm>
            <a:off x="4512300" y="1222228"/>
            <a:ext cx="4103611" cy="5071481"/>
          </a:xfrm>
          <a:prstGeom prst="rect">
            <a:avLst/>
          </a:prstGeom>
        </p:spPr>
        <p:txBody>
          <a:bodyPr wrap="square" lIns="91425" tIns="91425" rIns="91425" bIns="91425" anchor="t" anchorCtr="0">
            <a:noAutofit/>
          </a:bodyPr>
          <a:lstStyle/>
          <a:p>
            <a:pPr lvl="0">
              <a:spcBef>
                <a:spcPts val="0"/>
              </a:spcBef>
              <a:buNone/>
            </a:pPr>
            <a:r>
              <a:rPr lang="en-GB" sz="1600" dirty="0">
                <a:solidFill>
                  <a:schemeClr val="tx1">
                    <a:lumMod val="85000"/>
                    <a:lumOff val="15000"/>
                  </a:schemeClr>
                </a:solidFill>
              </a:rPr>
              <a:t>This is above the desired response rate target of 50%. </a:t>
            </a:r>
          </a:p>
          <a:p>
            <a:pPr lvl="0">
              <a:spcBef>
                <a:spcPts val="0"/>
              </a:spcBef>
              <a:buNone/>
            </a:pPr>
            <a:endParaRPr lang="en-GB" sz="1600" dirty="0">
              <a:solidFill>
                <a:schemeClr val="tx1">
                  <a:lumMod val="85000"/>
                  <a:lumOff val="15000"/>
                </a:schemeClr>
              </a:solidFill>
            </a:endParaRPr>
          </a:p>
          <a:p>
            <a:pPr lvl="0">
              <a:spcBef>
                <a:spcPts val="0"/>
              </a:spcBef>
              <a:buNone/>
            </a:pPr>
            <a:r>
              <a:rPr lang="en-GB" sz="1600" dirty="0">
                <a:solidFill>
                  <a:schemeClr val="tx1">
                    <a:lumMod val="85000"/>
                    <a:lumOff val="15000"/>
                  </a:schemeClr>
                </a:solidFill>
              </a:rPr>
              <a:t>However, even at 53.4% participation, there is a large chunk of the class who’s voices aren’t represented. </a:t>
            </a:r>
            <a:br>
              <a:rPr lang="en-GB" sz="1600" dirty="0">
                <a:solidFill>
                  <a:schemeClr val="tx1">
                    <a:lumMod val="85000"/>
                    <a:lumOff val="15000"/>
                  </a:schemeClr>
                </a:solidFill>
              </a:rPr>
            </a:br>
            <a:br>
              <a:rPr lang="en-GB" sz="1600" dirty="0">
                <a:solidFill>
                  <a:schemeClr val="tx1">
                    <a:lumMod val="85000"/>
                    <a:lumOff val="15000"/>
                  </a:schemeClr>
                </a:solidFill>
              </a:rPr>
            </a:br>
            <a:r>
              <a:rPr lang="en-GB" sz="1600" dirty="0">
                <a:solidFill>
                  <a:schemeClr val="tx1">
                    <a:lumMod val="85000"/>
                    <a:lumOff val="15000"/>
                  </a:schemeClr>
                </a:solidFill>
              </a:rPr>
              <a:t>We are unsure how we might improve this rate.  It may be that you are quite happy and don’t feel you have anything to say.  However, even this is feedback.  We want to better understand what you want to allow us to either explain why things can’ t be the way you want or to make changes.</a:t>
            </a:r>
            <a:endParaRPr lang="en" sz="1600" dirty="0">
              <a:solidFill>
                <a:schemeClr val="tx1">
                  <a:lumMod val="85000"/>
                  <a:lumOff val="15000"/>
                </a:schemeClr>
              </a:solidFill>
            </a:endParaRPr>
          </a:p>
        </p:txBody>
      </p:sp>
    </p:spTree>
    <p:extLst>
      <p:ext uri="{BB962C8B-B14F-4D97-AF65-F5344CB8AC3E}">
        <p14:creationId xmlns:p14="http://schemas.microsoft.com/office/powerpoint/2010/main" val="355958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50" y="287801"/>
            <a:ext cx="5962650" cy="570295"/>
          </a:xfrm>
        </p:spPr>
        <p:txBody>
          <a:bodyPr>
            <a:normAutofit fontScale="90000"/>
          </a:bodyPr>
          <a:lstStyle/>
          <a:p>
            <a:r>
              <a:rPr lang="en-GB" dirty="0"/>
              <a:t>Student voice at Abertay- a recent history</a:t>
            </a:r>
          </a:p>
        </p:txBody>
      </p:sp>
      <p:sp>
        <p:nvSpPr>
          <p:cNvPr id="3" name="Content Placeholder 2"/>
          <p:cNvSpPr>
            <a:spLocks noGrp="1"/>
          </p:cNvSpPr>
          <p:nvPr>
            <p:ph idx="1"/>
          </p:nvPr>
        </p:nvSpPr>
        <p:spPr>
          <a:xfrm>
            <a:off x="304800" y="1537764"/>
            <a:ext cx="8519160" cy="4695396"/>
          </a:xfrm>
        </p:spPr>
        <p:txBody>
          <a:bodyPr>
            <a:normAutofit fontScale="92500" lnSpcReduction="10000"/>
          </a:bodyPr>
          <a:lstStyle/>
          <a:p>
            <a:pPr>
              <a:spcAft>
                <a:spcPts val="600"/>
              </a:spcAft>
            </a:pPr>
            <a:r>
              <a:rPr lang="en-GB" b="1" dirty="0"/>
              <a:t>2009/10 Bristol online surveys introduced- </a:t>
            </a:r>
            <a:r>
              <a:rPr lang="en-GB" dirty="0"/>
              <a:t>questionnaire design partially devolved and process managed by each School</a:t>
            </a:r>
          </a:p>
          <a:p>
            <a:pPr>
              <a:spcAft>
                <a:spcPts val="600"/>
              </a:spcAft>
            </a:pPr>
            <a:r>
              <a:rPr lang="en-GB" b="1" dirty="0"/>
              <a:t>2011/12 </a:t>
            </a:r>
            <a:r>
              <a:rPr lang="en-GB" b="1" dirty="0" err="1"/>
              <a:t>Evasys</a:t>
            </a:r>
            <a:r>
              <a:rPr lang="en-GB" b="1" dirty="0"/>
              <a:t> introduced- </a:t>
            </a:r>
            <a:r>
              <a:rPr lang="en-GB" dirty="0"/>
              <a:t>attracted to paper scanning= high response rates, end of module surveys, in class, results manually scanned centrally. One School trialled online, other three paper.</a:t>
            </a:r>
          </a:p>
          <a:p>
            <a:pPr>
              <a:spcAft>
                <a:spcPts val="600"/>
              </a:spcAft>
            </a:pPr>
            <a:r>
              <a:rPr lang="en-GB" b="1" dirty="0"/>
              <a:t>2012 participated in NSS- </a:t>
            </a:r>
            <a:r>
              <a:rPr lang="en-GB" dirty="0"/>
              <a:t>for the first time.</a:t>
            </a:r>
          </a:p>
          <a:p>
            <a:pPr>
              <a:spcAft>
                <a:spcPts val="600"/>
              </a:spcAft>
            </a:pPr>
            <a:r>
              <a:rPr lang="en-GB" b="1" dirty="0"/>
              <a:t>2014/15- </a:t>
            </a:r>
            <a:r>
              <a:rPr lang="en-GB" dirty="0"/>
              <a:t>moved to fully online, mid module internal surveys, central questionnaire (NSS-type), new Programme-level survey introduced, also based on the NSS.</a:t>
            </a:r>
          </a:p>
          <a:p>
            <a:pPr>
              <a:spcAft>
                <a:spcPts val="600"/>
              </a:spcAft>
            </a:pPr>
            <a:endParaRPr lang="en-GB" dirty="0"/>
          </a:p>
        </p:txBody>
      </p:sp>
    </p:spTree>
    <p:extLst>
      <p:ext uri="{BB962C8B-B14F-4D97-AF65-F5344CB8AC3E}">
        <p14:creationId xmlns:p14="http://schemas.microsoft.com/office/powerpoint/2010/main" val="2172322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50" y="379241"/>
            <a:ext cx="5486400" cy="570295"/>
          </a:xfrm>
        </p:spPr>
        <p:txBody>
          <a:bodyPr>
            <a:normAutofit fontScale="90000"/>
          </a:bodyPr>
          <a:lstStyle/>
          <a:p>
            <a:r>
              <a:rPr lang="en-GB" dirty="0"/>
              <a:t>Student voice at Abertay (until 2016/17)</a:t>
            </a:r>
          </a:p>
        </p:txBody>
      </p:sp>
      <p:sp>
        <p:nvSpPr>
          <p:cNvPr id="3" name="Content Placeholder 2"/>
          <p:cNvSpPr>
            <a:spLocks noGrp="1"/>
          </p:cNvSpPr>
          <p:nvPr>
            <p:ph idx="1"/>
          </p:nvPr>
        </p:nvSpPr>
        <p:spPr>
          <a:xfrm>
            <a:off x="628650" y="1639614"/>
            <a:ext cx="7886700" cy="4493172"/>
          </a:xfrm>
        </p:spPr>
        <p:txBody>
          <a:bodyPr>
            <a:normAutofit lnSpcReduction="10000"/>
          </a:bodyPr>
          <a:lstStyle/>
          <a:p>
            <a:r>
              <a:rPr lang="en-GB" dirty="0"/>
              <a:t>2016/17 online surveys but in-class completion</a:t>
            </a:r>
          </a:p>
          <a:p>
            <a:pPr lvl="1"/>
            <a:r>
              <a:rPr lang="en-GB" dirty="0"/>
              <a:t>Mid module (weeks 6/7) for UG (stages 1-4) and PGT. 9 plus 2 NSS-based questions- standardised.</a:t>
            </a:r>
          </a:p>
          <a:p>
            <a:pPr lvl="1"/>
            <a:r>
              <a:rPr lang="en-GB" dirty="0"/>
              <a:t>Annual programme surveys (stages 1-3 UG and PGT). NSS-type questions- standardised</a:t>
            </a:r>
          </a:p>
          <a:p>
            <a:pPr lvl="1"/>
            <a:r>
              <a:rPr lang="en-GB" dirty="0"/>
              <a:t>HEA PRES (2017)</a:t>
            </a:r>
          </a:p>
          <a:p>
            <a:r>
              <a:rPr lang="en-GB" dirty="0"/>
              <a:t>Programme Committees (weeks 7/8) (staff &amp; student committees)</a:t>
            </a:r>
          </a:p>
          <a:p>
            <a:r>
              <a:rPr lang="en-GB" dirty="0"/>
              <a:t>Student Voice Forum - institutional</a:t>
            </a:r>
          </a:p>
          <a:p>
            <a:r>
              <a:rPr lang="en-GB" dirty="0"/>
              <a:t>Informal feedback mechanisms</a:t>
            </a:r>
          </a:p>
          <a:p>
            <a:r>
              <a:rPr lang="en-GB" dirty="0"/>
              <a:t>BUT…</a:t>
            </a:r>
          </a:p>
        </p:txBody>
      </p:sp>
    </p:spTree>
    <p:extLst>
      <p:ext uri="{BB962C8B-B14F-4D97-AF65-F5344CB8AC3E}">
        <p14:creationId xmlns:p14="http://schemas.microsoft.com/office/powerpoint/2010/main" val="2614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50" y="394481"/>
            <a:ext cx="5871210" cy="570295"/>
          </a:xfrm>
        </p:spPr>
        <p:txBody>
          <a:bodyPr>
            <a:normAutofit fontScale="90000"/>
          </a:bodyPr>
          <a:lstStyle/>
          <a:p>
            <a:r>
              <a:rPr lang="en-GB" b="1" dirty="0"/>
              <a:t>NSS 2017 – Student Voice</a:t>
            </a:r>
            <a:endParaRPr lang="en-GB" dirty="0"/>
          </a:p>
        </p:txBody>
      </p:sp>
      <p:sp>
        <p:nvSpPr>
          <p:cNvPr id="3" name="Content Placeholder 2"/>
          <p:cNvSpPr>
            <a:spLocks noGrp="1"/>
          </p:cNvSpPr>
          <p:nvPr>
            <p:ph idx="1"/>
          </p:nvPr>
        </p:nvSpPr>
        <p:spPr>
          <a:xfrm>
            <a:off x="411480" y="1537764"/>
            <a:ext cx="8488680" cy="3399996"/>
          </a:xfrm>
        </p:spPr>
        <p:txBody>
          <a:bodyPr/>
          <a:lstStyle/>
          <a:p>
            <a:pPr marL="0" indent="0">
              <a:buNone/>
            </a:pPr>
            <a:endParaRPr lang="en-GB" b="1" dirty="0"/>
          </a:p>
          <a:p>
            <a:pPr marL="0" indent="0">
              <a:buNone/>
            </a:pPr>
            <a:r>
              <a:rPr lang="en-GB" dirty="0"/>
              <a:t>q23.	I have had the right opportunities to provide feedback on my course- Abertay 85%; Scotland 85.2%</a:t>
            </a:r>
          </a:p>
          <a:p>
            <a:pPr marL="0" indent="0">
              <a:buNone/>
            </a:pPr>
            <a:r>
              <a:rPr lang="en-GB" dirty="0"/>
              <a:t>q24.	Staff value students’ views and opinions about the course- Abertay 72%; Scotland 73.7%</a:t>
            </a:r>
          </a:p>
          <a:p>
            <a:pPr marL="0" indent="0">
              <a:buNone/>
            </a:pPr>
            <a:r>
              <a:rPr lang="en-GB" dirty="0"/>
              <a:t>q25.	It is clear how students’ feedback on the course has been acted on- Abertay 54%; Scotland 53.1%</a:t>
            </a:r>
          </a:p>
          <a:p>
            <a:endParaRPr lang="en-GB" dirty="0"/>
          </a:p>
        </p:txBody>
      </p:sp>
      <p:sp>
        <p:nvSpPr>
          <p:cNvPr id="4" name="TextBox 3"/>
          <p:cNvSpPr txBox="1"/>
          <p:nvPr/>
        </p:nvSpPr>
        <p:spPr>
          <a:xfrm>
            <a:off x="411480" y="4937760"/>
            <a:ext cx="8488680" cy="954107"/>
          </a:xfrm>
          <a:prstGeom prst="rect">
            <a:avLst/>
          </a:prstGeom>
          <a:noFill/>
        </p:spPr>
        <p:txBody>
          <a:bodyPr wrap="square" rtlCol="0">
            <a:spAutoFit/>
          </a:bodyPr>
          <a:lstStyle/>
          <a:p>
            <a:pPr marL="457200" indent="-457200">
              <a:buFont typeface="Wingdings" panose="05000000000000000000" pitchFamily="2" charset="2"/>
              <a:buChar char="Ø"/>
            </a:pPr>
            <a:r>
              <a:rPr lang="en-GB" sz="2800" dirty="0"/>
              <a:t>There is clearly an issue with closing the feedback loop for our students  (not just in Scotland).</a:t>
            </a:r>
          </a:p>
        </p:txBody>
      </p:sp>
    </p:spTree>
    <p:extLst>
      <p:ext uri="{BB962C8B-B14F-4D97-AF65-F5344CB8AC3E}">
        <p14:creationId xmlns:p14="http://schemas.microsoft.com/office/powerpoint/2010/main" val="367705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50" y="379241"/>
            <a:ext cx="5847036" cy="570295"/>
          </a:xfrm>
        </p:spPr>
        <p:txBody>
          <a:bodyPr>
            <a:normAutofit fontScale="90000"/>
          </a:bodyPr>
          <a:lstStyle/>
          <a:p>
            <a:r>
              <a:rPr lang="en-GB" dirty="0"/>
              <a:t>System challenges</a:t>
            </a:r>
          </a:p>
        </p:txBody>
      </p:sp>
      <p:sp>
        <p:nvSpPr>
          <p:cNvPr id="3" name="Content Placeholder 2"/>
          <p:cNvSpPr>
            <a:spLocks noGrp="1"/>
          </p:cNvSpPr>
          <p:nvPr>
            <p:ph idx="1"/>
          </p:nvPr>
        </p:nvSpPr>
        <p:spPr>
          <a:xfrm>
            <a:off x="488731" y="1340506"/>
            <a:ext cx="8026619" cy="4524266"/>
          </a:xfrm>
        </p:spPr>
        <p:txBody>
          <a:bodyPr>
            <a:normAutofit/>
          </a:bodyPr>
          <a:lstStyle/>
          <a:p>
            <a:pPr marL="0" indent="0">
              <a:buNone/>
            </a:pPr>
            <a:r>
              <a:rPr lang="en-GB" b="1" dirty="0"/>
              <a:t>1. Response rates </a:t>
            </a:r>
          </a:p>
          <a:p>
            <a:pPr marL="0" indent="0">
              <a:buNone/>
            </a:pPr>
            <a:r>
              <a:rPr lang="en-GB" b="1" dirty="0"/>
              <a:t>2. Programme-focussed class rep system</a:t>
            </a:r>
          </a:p>
          <a:p>
            <a:pPr marL="0" indent="0">
              <a:buNone/>
            </a:pPr>
            <a:r>
              <a:rPr lang="en-GB" b="1" dirty="0"/>
              <a:t>3. Timing of surveys</a:t>
            </a:r>
          </a:p>
          <a:p>
            <a:pPr marL="0" indent="0">
              <a:buNone/>
            </a:pPr>
            <a:r>
              <a:rPr lang="en-GB" b="1" dirty="0"/>
              <a:t>4. Closing the feedback loop</a:t>
            </a:r>
          </a:p>
          <a:p>
            <a:pPr marL="0" indent="0">
              <a:buNone/>
            </a:pPr>
            <a:r>
              <a:rPr lang="en-GB" b="1" dirty="0"/>
              <a:t>5. More efficient and effective analysis</a:t>
            </a:r>
          </a:p>
          <a:p>
            <a:pPr marL="0" indent="0">
              <a:buNone/>
            </a:pPr>
            <a:r>
              <a:rPr lang="en-GB" b="1" dirty="0"/>
              <a:t>6. Guidance to both staff and students</a:t>
            </a:r>
          </a:p>
        </p:txBody>
      </p:sp>
      <p:sp>
        <p:nvSpPr>
          <p:cNvPr id="4" name="TextBox 3"/>
          <p:cNvSpPr txBox="1"/>
          <p:nvPr/>
        </p:nvSpPr>
        <p:spPr>
          <a:xfrm>
            <a:off x="459171" y="4572000"/>
            <a:ext cx="8527174" cy="1815882"/>
          </a:xfrm>
          <a:prstGeom prst="rect">
            <a:avLst/>
          </a:prstGeom>
          <a:noFill/>
        </p:spPr>
        <p:txBody>
          <a:bodyPr wrap="square" rtlCol="0">
            <a:spAutoFit/>
          </a:bodyPr>
          <a:lstStyle/>
          <a:p>
            <a:r>
              <a:rPr lang="en-GB" sz="2800" b="1" dirty="0"/>
              <a:t>2016/17 Review of internal student surveys</a:t>
            </a:r>
          </a:p>
          <a:p>
            <a:pPr marL="457200" indent="-457200">
              <a:buFont typeface="Arial" panose="020B0604020202020204" pitchFamily="34" charset="0"/>
              <a:buChar char="•"/>
            </a:pPr>
            <a:r>
              <a:rPr lang="en-GB" sz="2800" dirty="0"/>
              <a:t>Short life working group established</a:t>
            </a:r>
          </a:p>
          <a:p>
            <a:pPr marL="457200" indent="-457200">
              <a:buFont typeface="Arial" panose="020B0604020202020204" pitchFamily="34" charset="0"/>
              <a:buChar char="•"/>
            </a:pPr>
            <a:r>
              <a:rPr lang="en-GB" sz="2800" dirty="0"/>
              <a:t>Membership- academic staff, student reps, professional services, facilitated by TLE</a:t>
            </a:r>
          </a:p>
        </p:txBody>
      </p:sp>
    </p:spTree>
    <p:extLst>
      <p:ext uri="{BB962C8B-B14F-4D97-AF65-F5344CB8AC3E}">
        <p14:creationId xmlns:p14="http://schemas.microsoft.com/office/powerpoint/2010/main" val="31938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New process 17/18</a:t>
            </a:r>
          </a:p>
        </p:txBody>
      </p:sp>
      <p:sp>
        <p:nvSpPr>
          <p:cNvPr id="4" name="Rectangle 3"/>
          <p:cNvSpPr/>
          <p:nvPr/>
        </p:nvSpPr>
        <p:spPr>
          <a:xfrm>
            <a:off x="264160" y="1178900"/>
            <a:ext cx="8737950" cy="4093428"/>
          </a:xfrm>
          <a:prstGeom prst="rect">
            <a:avLst/>
          </a:prstGeom>
        </p:spPr>
        <p:txBody>
          <a:bodyPr wrap="square">
            <a:spAutoFit/>
          </a:bodyPr>
          <a:lstStyle/>
          <a:p>
            <a:r>
              <a:rPr lang="en-GB" sz="2600" b="1" dirty="0"/>
              <a:t>Principles</a:t>
            </a:r>
            <a:endParaRPr lang="en-GB" sz="2600" dirty="0"/>
          </a:p>
          <a:p>
            <a:r>
              <a:rPr lang="en-GB" sz="2600" dirty="0"/>
              <a:t>A set of 9 principles covering the </a:t>
            </a:r>
            <a:r>
              <a:rPr lang="en-GB" sz="2600" b="1" dirty="0"/>
              <a:t>value of the student voice</a:t>
            </a:r>
            <a:r>
              <a:rPr lang="en-GB" sz="2600" dirty="0"/>
              <a:t>, online system, </a:t>
            </a:r>
            <a:r>
              <a:rPr lang="en-GB" sz="2600" b="1" dirty="0"/>
              <a:t>closing the feedback loop</a:t>
            </a:r>
            <a:r>
              <a:rPr lang="en-GB" sz="2600" dirty="0"/>
              <a:t>, identifying and sharing good practice, alignment of survey system with institutional quality processes etc.</a:t>
            </a:r>
          </a:p>
          <a:p>
            <a:endParaRPr lang="en-GB" sz="2600" dirty="0"/>
          </a:p>
          <a:p>
            <a:r>
              <a:rPr lang="en-GB" sz="2600" b="1" dirty="0"/>
              <a:t>Practices</a:t>
            </a:r>
          </a:p>
          <a:p>
            <a:r>
              <a:rPr lang="en-GB" sz="2600" dirty="0"/>
              <a:t>Change timing to weeks 10/11, full NSS questionnaire, more effective closing the feedback loop system, new inclusive Division-level student voice fora (week 7), new technologies…</a:t>
            </a:r>
          </a:p>
        </p:txBody>
      </p:sp>
    </p:spTree>
    <p:extLst>
      <p:ext uri="{BB962C8B-B14F-4D97-AF65-F5344CB8AC3E}">
        <p14:creationId xmlns:p14="http://schemas.microsoft.com/office/powerpoint/2010/main" val="203438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949" y="394481"/>
            <a:ext cx="5697955" cy="570295"/>
          </a:xfrm>
        </p:spPr>
        <p:txBody>
          <a:bodyPr>
            <a:normAutofit fontScale="90000"/>
          </a:bodyPr>
          <a:lstStyle/>
          <a:p>
            <a:r>
              <a:rPr lang="en-GB" dirty="0"/>
              <a:t>Closing the feedback loop:</a:t>
            </a:r>
          </a:p>
        </p:txBody>
      </p:sp>
      <p:sp>
        <p:nvSpPr>
          <p:cNvPr id="3" name="Content Placeholder 2"/>
          <p:cNvSpPr>
            <a:spLocks noGrp="1"/>
          </p:cNvSpPr>
          <p:nvPr>
            <p:ph idx="1"/>
          </p:nvPr>
        </p:nvSpPr>
        <p:spPr/>
        <p:txBody>
          <a:bodyPr/>
          <a:lstStyle/>
          <a:p>
            <a:pPr lvl="1">
              <a:buFont typeface="Courier New" panose="02070309020205020404" pitchFamily="49" charset="0"/>
              <a:buChar char="o"/>
            </a:pPr>
            <a:r>
              <a:rPr lang="en-GB" dirty="0"/>
              <a:t>Weeks 10/11- survey window</a:t>
            </a:r>
          </a:p>
          <a:p>
            <a:pPr lvl="1">
              <a:buFont typeface="Courier New" panose="02070309020205020404" pitchFamily="49" charset="0"/>
              <a:buChar char="o"/>
            </a:pPr>
            <a:r>
              <a:rPr lang="en-GB" dirty="0"/>
              <a:t>Week 12- results sent to academic managers (Monday) then MLs (Thursday)</a:t>
            </a:r>
          </a:p>
          <a:p>
            <a:pPr lvl="1">
              <a:buFont typeface="Courier New" panose="02070309020205020404" pitchFamily="49" charset="0"/>
              <a:buChar char="o"/>
            </a:pPr>
            <a:r>
              <a:rPr lang="en-GB" sz="3200" b="1" dirty="0"/>
              <a:t>Week 14- ML writes a short report and publish on VLE for their students</a:t>
            </a:r>
          </a:p>
          <a:p>
            <a:pPr lvl="1">
              <a:buFont typeface="Courier New" panose="02070309020205020404" pitchFamily="49" charset="0"/>
              <a:buChar char="o"/>
            </a:pPr>
            <a:r>
              <a:rPr lang="en-GB" dirty="0"/>
              <a:t>First School Academic Committee next term- reports and actions formally approved.</a:t>
            </a:r>
          </a:p>
        </p:txBody>
      </p:sp>
    </p:spTree>
    <p:extLst>
      <p:ext uri="{BB962C8B-B14F-4D97-AF65-F5344CB8AC3E}">
        <p14:creationId xmlns:p14="http://schemas.microsoft.com/office/powerpoint/2010/main" val="260069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Term 1 2017/18</a:t>
            </a:r>
          </a:p>
        </p:txBody>
      </p:sp>
      <p:sp>
        <p:nvSpPr>
          <p:cNvPr id="3" name="Content Placeholder 2"/>
          <p:cNvSpPr>
            <a:spLocks noGrp="1"/>
          </p:cNvSpPr>
          <p:nvPr>
            <p:ph idx="1"/>
          </p:nvPr>
        </p:nvSpPr>
        <p:spPr/>
        <p:txBody>
          <a:bodyPr>
            <a:normAutofit lnSpcReduction="10000"/>
          </a:bodyPr>
          <a:lstStyle/>
          <a:p>
            <a:r>
              <a:rPr lang="en-GB" dirty="0"/>
              <a:t>Initial concerns from some staff (union involvement)</a:t>
            </a:r>
          </a:p>
          <a:p>
            <a:r>
              <a:rPr lang="en-GB" dirty="0"/>
              <a:t>Highest response rate ever (paper or online)- 46.3% overall</a:t>
            </a:r>
          </a:p>
          <a:p>
            <a:r>
              <a:rPr lang="en-GB" dirty="0"/>
              <a:t>Response rate still variable across modules</a:t>
            </a:r>
          </a:p>
          <a:p>
            <a:r>
              <a:rPr lang="en-GB" dirty="0"/>
              <a:t>Despite being a potentially “dry” area, some staff really engaged with the process- seminar held on 7</a:t>
            </a:r>
            <a:r>
              <a:rPr lang="en-GB" baseline="30000" dirty="0"/>
              <a:t>th</a:t>
            </a:r>
            <a:r>
              <a:rPr lang="en-GB" dirty="0"/>
              <a:t> December (week 14)</a:t>
            </a:r>
          </a:p>
          <a:p>
            <a:r>
              <a:rPr lang="en-GB" dirty="0"/>
              <a:t>Potential for alternative modes of feedback going forward (</a:t>
            </a:r>
            <a:r>
              <a:rPr lang="en-GB" dirty="0" err="1"/>
              <a:t>audiovisual</a:t>
            </a:r>
            <a:r>
              <a:rPr lang="en-GB" dirty="0"/>
              <a:t>)</a:t>
            </a:r>
          </a:p>
          <a:p>
            <a:endParaRPr lang="en-GB" dirty="0"/>
          </a:p>
        </p:txBody>
      </p:sp>
    </p:spTree>
    <p:extLst>
      <p:ext uri="{BB962C8B-B14F-4D97-AF65-F5344CB8AC3E}">
        <p14:creationId xmlns:p14="http://schemas.microsoft.com/office/powerpoint/2010/main" val="172936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In-class informal feedback</a:t>
            </a:r>
          </a:p>
        </p:txBody>
      </p:sp>
      <p:sp>
        <p:nvSpPr>
          <p:cNvPr id="3" name="Content Placeholder 2"/>
          <p:cNvSpPr>
            <a:spLocks noGrp="1"/>
          </p:cNvSpPr>
          <p:nvPr>
            <p:ph idx="1"/>
          </p:nvPr>
        </p:nvSpPr>
        <p:spPr/>
        <p:txBody>
          <a:bodyPr>
            <a:normAutofit/>
          </a:bodyPr>
          <a:lstStyle/>
          <a:p>
            <a:r>
              <a:rPr lang="en-GB" dirty="0" err="1"/>
              <a:t>Bluepulse</a:t>
            </a:r>
            <a:r>
              <a:rPr lang="en-GB" dirty="0"/>
              <a:t>, Top Hat and </a:t>
            </a:r>
            <a:r>
              <a:rPr lang="en-GB" dirty="0" err="1"/>
              <a:t>TurningPoint</a:t>
            </a:r>
            <a:r>
              <a:rPr lang="en-GB" dirty="0"/>
              <a:t> </a:t>
            </a:r>
          </a:p>
          <a:p>
            <a:r>
              <a:rPr lang="en-GB" dirty="0" err="1">
                <a:hlinkClick r:id="rId3"/>
              </a:rPr>
              <a:t>Bluepulse</a:t>
            </a:r>
            <a:r>
              <a:rPr lang="en-GB" dirty="0"/>
              <a:t> – formative, feedback system</a:t>
            </a:r>
          </a:p>
          <a:p>
            <a:r>
              <a:rPr lang="en-GB" dirty="0">
                <a:hlinkClick r:id="rId4"/>
              </a:rPr>
              <a:t>Top Hat </a:t>
            </a:r>
            <a:r>
              <a:rPr lang="en-GB" dirty="0"/>
              <a:t>and </a:t>
            </a:r>
            <a:r>
              <a:rPr lang="en-GB" dirty="0" err="1">
                <a:hlinkClick r:id="rId5"/>
              </a:rPr>
              <a:t>TurningPoint</a:t>
            </a:r>
            <a:r>
              <a:rPr lang="en-GB" dirty="0"/>
              <a:t> – polling/personal response systems</a:t>
            </a:r>
          </a:p>
          <a:p>
            <a:r>
              <a:rPr lang="en-GB" dirty="0"/>
              <a:t>Getting students used to providing feedback and having a discussion about that feedback</a:t>
            </a:r>
          </a:p>
          <a:p>
            <a:r>
              <a:rPr lang="en-GB" dirty="0"/>
              <a:t>Student anonymity and staff comfort are important</a:t>
            </a:r>
          </a:p>
          <a:p>
            <a:r>
              <a:rPr lang="en-GB" dirty="0"/>
              <a:t>Can be used for discussion, debate including solutions</a:t>
            </a:r>
          </a:p>
        </p:txBody>
      </p:sp>
    </p:spTree>
    <p:extLst>
      <p:ext uri="{BB962C8B-B14F-4D97-AF65-F5344CB8AC3E}">
        <p14:creationId xmlns:p14="http://schemas.microsoft.com/office/powerpoint/2010/main" val="36371904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8b357d8-2c77-4987-8ced-055a45f54fe6">
      <UserInfo>
        <DisplayName>Oonagh Holland</DisplayName>
        <AccountId>680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4EBAE72CA8AF4B949A6E65B23B791E" ma:contentTypeVersion="7" ma:contentTypeDescription="Create a new document." ma:contentTypeScope="" ma:versionID="afbbad46c8a705e09f5d6702e17c5eb6">
  <xsd:schema xmlns:xsd="http://www.w3.org/2001/XMLSchema" xmlns:xs="http://www.w3.org/2001/XMLSchema" xmlns:p="http://schemas.microsoft.com/office/2006/metadata/properties" xmlns:ns2="c588baf4-6400-40de-9abf-7aeb1a842dc2" xmlns:ns3="58b357d8-2c77-4987-8ced-055a45f54fe6" targetNamespace="http://schemas.microsoft.com/office/2006/metadata/properties" ma:root="true" ma:fieldsID="67ce317f5af7bc7ba49f31348097c72d" ns2:_="" ns3:_="">
    <xsd:import namespace="c588baf4-6400-40de-9abf-7aeb1a842dc2"/>
    <xsd:import namespace="58b357d8-2c77-4987-8ced-055a45f54f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8baf4-6400-40de-9abf-7aeb1a842d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b357d8-2c77-4987-8ced-055a45f54fe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2FAA8F-87BB-4876-BAB4-2631074B7C25}">
  <ds:schemaRefs>
    <ds:schemaRef ds:uri="http://schemas.microsoft.com/office/2006/metadata/properties"/>
    <ds:schemaRef ds:uri="http://purl.org/dc/terms/"/>
    <ds:schemaRef ds:uri="58b357d8-2c77-4987-8ced-055a45f54fe6"/>
    <ds:schemaRef ds:uri="http://purl.org/dc/dcmitype/"/>
    <ds:schemaRef ds:uri="c588baf4-6400-40de-9abf-7aeb1a842dc2"/>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4FA3860-D785-42A4-B4F4-12F1E1B53138}">
  <ds:schemaRefs>
    <ds:schemaRef ds:uri="http://schemas.microsoft.com/sharepoint/v3/contenttype/forms"/>
  </ds:schemaRefs>
</ds:datastoreItem>
</file>

<file path=customXml/itemProps3.xml><?xml version="1.0" encoding="utf-8"?>
<ds:datastoreItem xmlns:ds="http://schemas.openxmlformats.org/officeDocument/2006/customXml" ds:itemID="{FA81306A-F796-485F-B165-1BFF9BF49E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8baf4-6400-40de-9abf-7aeb1a842dc2"/>
    <ds:schemaRef ds:uri="58b357d8-2c77-4987-8ced-055a45f54f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2547</TotalTime>
  <Words>1133</Words>
  <Application>Microsoft Office PowerPoint</Application>
  <PresentationFormat>On-screen Show (4:3)</PresentationFormat>
  <Paragraphs>120</Paragraphs>
  <Slides>15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Avenir Heavy</vt:lpstr>
      <vt:lpstr>Avenir Medium</vt:lpstr>
      <vt:lpstr>Calibri</vt:lpstr>
      <vt:lpstr>Calibri Light</vt:lpstr>
      <vt:lpstr>Courier New</vt:lpstr>
      <vt:lpstr>Raleway ExtraBold</vt:lpstr>
      <vt:lpstr>Wingdings</vt:lpstr>
      <vt:lpstr>Office Theme</vt:lpstr>
      <vt:lpstr>How to win module feedback and influence practice?</vt:lpstr>
      <vt:lpstr>Student voice at Abertay- a recent history</vt:lpstr>
      <vt:lpstr>Student voice at Abertay (until 2016/17)</vt:lpstr>
      <vt:lpstr>NSS 2017 – Student Voice</vt:lpstr>
      <vt:lpstr>System challenges</vt:lpstr>
      <vt:lpstr>New process 17/18</vt:lpstr>
      <vt:lpstr>Closing the feedback loop:</vt:lpstr>
      <vt:lpstr>Term 1 2017/18</vt:lpstr>
      <vt:lpstr>In-class informal feedback</vt:lpstr>
      <vt:lpstr> Module Survey Report BMT404  Practice Based Innovation</vt:lpstr>
      <vt:lpstr>Hello!</vt:lpstr>
      <vt:lpstr>Introduction</vt:lpstr>
      <vt:lpstr>What will be covered?</vt:lpstr>
      <vt:lpstr>Response Rate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 and Corporate Relations Plan 2017</dc:title>
  <dc:creator>Abertay University</dc:creator>
  <cp:keywords>Julie Blackwell</cp:keywords>
  <cp:lastModifiedBy>Oonagh Holland</cp:lastModifiedBy>
  <cp:revision>141</cp:revision>
  <cp:lastPrinted>2018-04-23T09:38:14Z</cp:lastPrinted>
  <dcterms:created xsi:type="dcterms:W3CDTF">2016-12-09T09:20:12Z</dcterms:created>
  <dcterms:modified xsi:type="dcterms:W3CDTF">2018-11-16T14:52:58Z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0x010100654EBAE72CA8AF4B949A6E65B23B791E</vt:lpwstr>
  </property>
  <property fmtid="{D5CDD505-2E9C-101B-9397-08002B2CF9AE}" pid="3" name="Order">
    <vt:r8>20200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