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2" r:id="rId6"/>
    <p:sldId id="258" r:id="rId7"/>
    <p:sldId id="273" r:id="rId8"/>
    <p:sldId id="267" r:id="rId9"/>
    <p:sldId id="275" r:id="rId10"/>
    <p:sldId id="270" r:id="rId11"/>
    <p:sldId id="276" r:id="rId12"/>
    <p:sldId id="277" r:id="rId13"/>
    <p:sldId id="278" r:id="rId14"/>
    <p:sldId id="280" r:id="rId15"/>
    <p:sldId id="279" r:id="rId16"/>
    <p:sldId id="257" r:id="rId17"/>
    <p:sldId id="281" r:id="rId18"/>
    <p:sldId id="264" r:id="rId19"/>
    <p:sldId id="282" r:id="rId20"/>
    <p:sldId id="272" r:id="rId21"/>
    <p:sldId id="265" r:id="rId22"/>
    <p:sldId id="283" r:id="rId23"/>
    <p:sldId id="284" r:id="rId24"/>
    <p:sldId id="285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32"/>
    <p:restoredTop sz="94692"/>
  </p:normalViewPr>
  <p:slideViewPr>
    <p:cSldViewPr snapToGrid="0" snapToObjects="1" showGuides="1">
      <p:cViewPr varScale="1">
        <p:scale>
          <a:sx n="72" d="100"/>
          <a:sy n="72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5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08DF6-ED0E-384C-A128-BA58692A554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8E997-2754-9C41-95FD-0FB7199A2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54E4-03E0-CE4E-AB67-920F3E6FB46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3265-314D-384A-885B-28F3792A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</a:t>
            </a:r>
            <a:r>
              <a:rPr lang="en-GB" baseline="0" dirty="0"/>
              <a:t> management, Task management, Professionalism, Self motivation, adaptability</a:t>
            </a:r>
          </a:p>
          <a:p>
            <a:endParaRPr lang="en-GB" baseline="0" dirty="0"/>
          </a:p>
          <a:p>
            <a:r>
              <a:rPr lang="en-GB" baseline="0" dirty="0"/>
              <a:t>Negotiation skills?, team working?</a:t>
            </a:r>
          </a:p>
          <a:p>
            <a:endParaRPr lang="en-GB" baseline="0" dirty="0"/>
          </a:p>
          <a:p>
            <a:r>
              <a:rPr lang="en-GB" b="1" dirty="0"/>
              <a:t>OSPE Overview</a:t>
            </a:r>
            <a:endParaRPr lang="en-US" dirty="0"/>
          </a:p>
          <a:p>
            <a:r>
              <a:rPr lang="en-GB" dirty="0"/>
              <a:t>Objective Structured Practical Examinations - assess theoretical, practical and problem-solving skills at multiple stations.</a:t>
            </a:r>
          </a:p>
          <a:p>
            <a:r>
              <a:rPr lang="en-GB" dirty="0"/>
              <a:t>Marking criteria structured and published in advance.</a:t>
            </a:r>
          </a:p>
          <a:p>
            <a:r>
              <a:rPr lang="en-GB" dirty="0"/>
              <a:t>Students receive the same test and interaction with different examiners.</a:t>
            </a:r>
          </a:p>
          <a:p>
            <a:r>
              <a:rPr lang="en-GB" dirty="0"/>
              <a:t>Six stations, each assessing a mixture of different skills.</a:t>
            </a:r>
          </a:p>
          <a:p>
            <a:r>
              <a:rPr lang="en-GB" dirty="0"/>
              <a:t>Would this method be suitable to assess Honours sciences students in practical and communications skills?</a:t>
            </a:r>
          </a:p>
          <a:p>
            <a:r>
              <a:rPr lang="en-GB" dirty="0"/>
              <a:t>Is it an efficient method to assess a large Honours class and provide timely and USEFUL feedback?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14A60-884F-9942-9189-07C09EC25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197" y="1807029"/>
            <a:ext cx="8262257" cy="2183052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3618"/>
            <a:ext cx="9144000" cy="5699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61256" y="6048142"/>
            <a:ext cx="559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kern="1200" dirty="0">
                <a:solidFill>
                  <a:schemeClr val="bg1"/>
                </a:solidFill>
                <a:effectLst/>
                <a:latin typeface="Arial Black" charset="0"/>
                <a:ea typeface="Arial Black" charset="0"/>
                <a:cs typeface="Arial Black" charset="0"/>
              </a:rPr>
              <a:t>Evaluation, Evidence and Enhancement: </a:t>
            </a:r>
            <a:endParaRPr lang="en-US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Inspiring Staff and Students 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57859" y="6153072"/>
            <a:ext cx="5758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15th Enhancement Conference </a:t>
            </a:r>
            <a:br>
              <a:rPr lang="en-US" sz="14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Glasgow Caledonian University 7 June 2018 </a:t>
            </a:r>
            <a:endParaRPr lang="en-US" sz="1400" dirty="0">
              <a:solidFill>
                <a:schemeClr val="tx2"/>
              </a:solidFill>
            </a:endParaRPr>
          </a:p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/>
          <p:cNvSpPr txBox="1">
            <a:spLocks/>
          </p:cNvSpPr>
          <p:nvPr userDrawn="1"/>
        </p:nvSpPr>
        <p:spPr>
          <a:xfrm>
            <a:off x="3636758" y="6343701"/>
            <a:ext cx="8352928" cy="44082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>
              <a:buNone/>
              <a:defRPr baseline="0"/>
            </a:lvl1pPr>
          </a:lstStyle>
          <a:p>
            <a:pPr algn="r" rtl="0"/>
            <a:r>
              <a:rPr lang="en-GB" sz="15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© The Quality Assurance Agency for Higher Education 2018 </a:t>
            </a:r>
          </a:p>
          <a:p>
            <a:pPr algn="r" rtl="0"/>
            <a:r>
              <a:rPr lang="en-GB" sz="15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Registered charity numbers 1062746 and SC037786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74925"/>
            <a:ext cx="105156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08895"/>
            <a:ext cx="936171" cy="339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58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0172" y="1039912"/>
            <a:ext cx="10136941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21145" y="1878112"/>
            <a:ext cx="10135969" cy="3767181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1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729343"/>
            <a:ext cx="10515600" cy="100294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937657"/>
            <a:ext cx="10515600" cy="4224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166886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743" y="2128153"/>
            <a:ext cx="10515600" cy="2575606"/>
          </a:xfrm>
        </p:spPr>
        <p:txBody>
          <a:bodyPr anchor="ctr">
            <a:normAutofit/>
          </a:bodyPr>
          <a:lstStyle>
            <a:lvl1pPr>
              <a:defRPr sz="54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743" y="4703759"/>
            <a:ext cx="10515600" cy="13858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2047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2" y="728663"/>
            <a:ext cx="10515600" cy="132556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147876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5C3589-358A-AA40-86E6-6752BD0D4BB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4978" y="1732286"/>
            <a:ext cx="7625443" cy="420315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2A1F00-7317-2C4D-8959-95087C234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1050" y="1732286"/>
            <a:ext cx="2759528" cy="42031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Notes about chart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A65B8C-5E7E-F240-8435-7E950D5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8" y="729343"/>
            <a:ext cx="10515600" cy="100294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5C3589-358A-AA40-86E6-6752BD0D4BB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4978" y="1732286"/>
            <a:ext cx="5086349" cy="420315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A65B8C-5E7E-F240-8435-7E950D5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8" y="729343"/>
            <a:ext cx="10515600" cy="100294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B26554FA-2DCB-1645-BEE8-D041B58ED4B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74229" y="1732286"/>
            <a:ext cx="5086349" cy="420315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598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A65B8C-5E7E-F240-8435-7E950D5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8" y="729343"/>
            <a:ext cx="10515600" cy="100294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5C04D-976C-B343-9AD1-6DA007FF1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525" y="1731963"/>
            <a:ext cx="6008688" cy="4114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53D5A9-3D91-ED44-820F-C12CDBFB6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3213" y="1731963"/>
            <a:ext cx="4506912" cy="4114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731328" y="6408964"/>
            <a:ext cx="623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Evidence for Enhancement: </a:t>
            </a:r>
            <a:r>
              <a:rPr lang="en-US" sz="1400" b="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Improving the Student Experience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A65B8C-5E7E-F240-8435-7E950D5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8" y="729343"/>
            <a:ext cx="10515600" cy="1002943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53D5A9-3D91-ED44-820F-C12CDBFB6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978" y="1731963"/>
            <a:ext cx="10515147" cy="4114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1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57" r:id="rId7"/>
    <p:sldLayoutId id="2147483659" r:id="rId8"/>
    <p:sldLayoutId id="2147483660" r:id="rId9"/>
    <p:sldLayoutId id="2147483656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engagement in practical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4838"/>
            <a:ext cx="9144000" cy="1153269"/>
          </a:xfrm>
        </p:spPr>
        <p:txBody>
          <a:bodyPr>
            <a:normAutofit fontScale="92500"/>
          </a:bodyPr>
          <a:lstStyle/>
          <a:p>
            <a:r>
              <a:rPr lang="en-US" dirty="0"/>
              <a:t>Derek A Scott, Jack Kirkman, Cameron Malcolm, Alison </a:t>
            </a:r>
            <a:r>
              <a:rPr lang="en-US" dirty="0" err="1"/>
              <a:t>McE</a:t>
            </a:r>
            <a:r>
              <a:rPr lang="en-US" dirty="0"/>
              <a:t> Jenkinson </a:t>
            </a:r>
          </a:p>
          <a:p>
            <a:r>
              <a:rPr lang="en-US" dirty="0"/>
              <a:t>Institute of Education in Medical &amp; Dental Sciences, School of Medicine, Medical Sciences &amp; Nutrition, University of Aberdeen</a:t>
            </a:r>
          </a:p>
        </p:txBody>
      </p:sp>
    </p:spTree>
    <p:extLst>
      <p:ext uri="{BB962C8B-B14F-4D97-AF65-F5344CB8AC3E}">
        <p14:creationId xmlns:p14="http://schemas.microsoft.com/office/powerpoint/2010/main" val="155368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60134869-F161-4AB9-B6E0-791463055FA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828B7-5ADF-4F6B-86BD-E13728B0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218A86-977E-4A6A-8BC0-B08DEB29F13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A50D6-338F-47B3-B62C-4EA40AF4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433388"/>
            <a:ext cx="10947124" cy="58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75B73-6A6C-450F-8A40-7A3ECCC50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8" y="172278"/>
            <a:ext cx="11416832" cy="58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70B184-685F-4075-A205-BD238F8E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Enhancements – since last year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F70C4-3177-4EB3-93A2-7F2E7D1E7FD0}"/>
              </a:ext>
            </a:extLst>
          </p:cNvPr>
          <p:cNvSpPr/>
          <p:nvPr/>
        </p:nvSpPr>
        <p:spPr>
          <a:xfrm>
            <a:off x="644978" y="1631459"/>
            <a:ext cx="49076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Remove paper </a:t>
            </a:r>
            <a:r>
              <a:rPr lang="en-GB" sz="2400" dirty="0"/>
              <a:t>and automate (iPad marking)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Increase the number of staff (engagement) and disciplines.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Remove subjectivity in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Increased student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Emergency back up plans (business continuity)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Duplicate stations and multiple locations used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BD0F9-A4C9-4B0C-9097-42F03C9DF2AD}"/>
              </a:ext>
            </a:extLst>
          </p:cNvPr>
          <p:cNvSpPr txBox="1"/>
          <p:nvPr/>
        </p:nvSpPr>
        <p:spPr>
          <a:xfrm>
            <a:off x="6453809" y="1732286"/>
            <a:ext cx="51285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2" lvl="1" indent="-35559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Videos of stations on VLE to help practice and preparation</a:t>
            </a:r>
          </a:p>
          <a:p>
            <a:pPr marL="592652" lvl="1" indent="-35559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Integrate use of technology</a:t>
            </a:r>
          </a:p>
          <a:p>
            <a:pPr marL="592652" lvl="1" indent="-35559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Encourage greater student reflection on skills weaknesses (time management, communication </a:t>
            </a:r>
            <a:r>
              <a:rPr lang="en-GB" sz="2400" i="1" dirty="0">
                <a:solidFill>
                  <a:srgbClr val="FF0000"/>
                </a:solidFill>
              </a:rPr>
              <a:t>etc</a:t>
            </a:r>
            <a:r>
              <a:rPr lang="en-GB" sz="2400" dirty="0">
                <a:solidFill>
                  <a:srgbClr val="FF0000"/>
                </a:solidFill>
              </a:rPr>
              <a:t>) </a:t>
            </a:r>
          </a:p>
          <a:p>
            <a:pPr marL="592652" lvl="1" indent="-35559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Different stations?</a:t>
            </a:r>
          </a:p>
          <a:p>
            <a:pPr marL="592652" lvl="1" indent="-355591">
              <a:buFont typeface="Arial" panose="020B0604020202020204" pitchFamily="34" charset="0"/>
              <a:buChar char="•"/>
            </a:pPr>
            <a:r>
              <a:rPr lang="en-GB" sz="2400" dirty="0"/>
              <a:t>Outreach, remote and rural considerations?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51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happened when we reduced </a:t>
            </a:r>
            <a:br>
              <a:rPr lang="en-US" dirty="0"/>
            </a:br>
            <a:r>
              <a:rPr lang="en-US" dirty="0"/>
              <a:t>practice time and used videos?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937657"/>
            <a:ext cx="6113631" cy="422488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No significant difference in mean score achieved by physiology students (2017-18 cohort, 20.11 ± 2.00, n = 43) was identified when comparing with data recorded last year from students who did not have access to the video resources (2016-17 cohort, 19.54 ± 1.26, n = 52) ( Data represents mean score ± </a:t>
            </a:r>
            <a:r>
              <a:rPr lang="en-GB" dirty="0" err="1"/>
              <a:t>stdev</a:t>
            </a:r>
            <a:r>
              <a:rPr lang="en-GB" dirty="0"/>
              <a:t>).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Suggests that student performance did not suffer by reducing the practice time before the assessment.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The same result was observed in a separate anatomy cohort.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A4572-0465-4EA0-99E0-D4A3E22A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3" y="1878058"/>
            <a:ext cx="5289706" cy="31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5DC423-E41D-488A-ABD3-8304EB082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77" r="24609"/>
          <a:stretch/>
        </p:blipFill>
        <p:spPr>
          <a:xfrm>
            <a:off x="1630017" y="1935994"/>
            <a:ext cx="3962401" cy="4650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A9EB3-B152-4FFF-B05D-F8303EDF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confident were you BEFORE the OSPE about your ability to complete the stations properly?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7C00F-2305-4A03-9F3B-2D768CC32014}"/>
              </a:ext>
            </a:extLst>
          </p:cNvPr>
          <p:cNvSpPr txBox="1"/>
          <p:nvPr/>
        </p:nvSpPr>
        <p:spPr>
          <a:xfrm>
            <a:off x="6904383" y="2266122"/>
            <a:ext cx="392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not confident at all</a:t>
            </a:r>
          </a:p>
          <a:p>
            <a:r>
              <a:rPr lang="en-GB" dirty="0"/>
              <a:t>5 – extremely confident</a:t>
            </a:r>
          </a:p>
          <a:p>
            <a:endParaRPr lang="en-GB" dirty="0"/>
          </a:p>
          <a:p>
            <a:r>
              <a:rPr lang="en-GB" dirty="0"/>
              <a:t>N=53</a:t>
            </a:r>
          </a:p>
        </p:txBody>
      </p:sp>
    </p:spTree>
    <p:extLst>
      <p:ext uri="{BB962C8B-B14F-4D97-AF65-F5344CB8AC3E}">
        <p14:creationId xmlns:p14="http://schemas.microsoft.com/office/powerpoint/2010/main" val="218004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9901-9395-40DD-9BDB-D6AA6CE5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Did you prefer the OSPE to a 'traditional' practical?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FAC3C-3B48-489E-8767-F05090BA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8" y="1597563"/>
            <a:ext cx="7971281" cy="4405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A2CF3-2A25-4BAB-8617-376F3F7900E0}"/>
              </a:ext>
            </a:extLst>
          </p:cNvPr>
          <p:cNvSpPr txBox="1"/>
          <p:nvPr/>
        </p:nvSpPr>
        <p:spPr>
          <a:xfrm>
            <a:off x="9453043" y="333853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 = 53</a:t>
            </a:r>
          </a:p>
        </p:txBody>
      </p:sp>
    </p:spTree>
    <p:extLst>
      <p:ext uri="{BB962C8B-B14F-4D97-AF65-F5344CB8AC3E}">
        <p14:creationId xmlns:p14="http://schemas.microsoft.com/office/powerpoint/2010/main" val="117729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DF69-B07A-4DDE-9C35-BC7909F1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did you use the videos to prepare for the OSPE?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26D82D-38FC-4D9D-AAF1-FAE4BB95E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978" y="1934817"/>
            <a:ext cx="6851780" cy="4118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2087B-131A-44D5-8CFD-50B9A5F3EFCC}"/>
              </a:ext>
            </a:extLst>
          </p:cNvPr>
          <p:cNvSpPr txBox="1"/>
          <p:nvPr/>
        </p:nvSpPr>
        <p:spPr>
          <a:xfrm>
            <a:off x="8163339" y="1934817"/>
            <a:ext cx="3564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= not at all</a:t>
            </a:r>
          </a:p>
          <a:p>
            <a:r>
              <a:rPr lang="en-GB" sz="2400" dirty="0"/>
              <a:t>5 = a huge amount</a:t>
            </a:r>
          </a:p>
          <a:p>
            <a:endParaRPr lang="en-GB" sz="2400" dirty="0"/>
          </a:p>
          <a:p>
            <a:r>
              <a:rPr lang="en-GB" sz="2400" dirty="0"/>
              <a:t>N = 53</a:t>
            </a:r>
          </a:p>
        </p:txBody>
      </p:sp>
    </p:spTree>
    <p:extLst>
      <p:ext uri="{BB962C8B-B14F-4D97-AF65-F5344CB8AC3E}">
        <p14:creationId xmlns:p14="http://schemas.microsoft.com/office/powerpoint/2010/main" val="50628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743-3969-4F0C-A41B-C4183541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effective did you think each video was in terms of helping you learn what was expected at each station?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55E7E-90BE-4FF9-B74E-01E866ED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49" y="2476705"/>
            <a:ext cx="9824229" cy="33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E03FF-7804-4160-B58B-9F1A5570E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95" y="2366962"/>
            <a:ext cx="6828495" cy="3732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1FFDF-7FF1-451C-976F-2775BC18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Did the OSPE make you think about skills other than practical scientific ones that employers/ project supervisors might expect you to possess?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DE21B-8BA1-4505-A121-E9E45321C42D}"/>
              </a:ext>
            </a:extLst>
          </p:cNvPr>
          <p:cNvSpPr txBox="1"/>
          <p:nvPr/>
        </p:nvSpPr>
        <p:spPr>
          <a:xfrm>
            <a:off x="9342783" y="3525078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 = 53</a:t>
            </a:r>
          </a:p>
        </p:txBody>
      </p:sp>
    </p:spTree>
    <p:extLst>
      <p:ext uri="{BB962C8B-B14F-4D97-AF65-F5344CB8AC3E}">
        <p14:creationId xmlns:p14="http://schemas.microsoft.com/office/powerpoint/2010/main" val="2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F183-C9BD-4170-BB02-9D5AF94E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about videos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EFD2C-F8C1-4E5F-AF0B-91B5D835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small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Large file size, takes time to buffer – maybe use </a:t>
            </a:r>
            <a:r>
              <a:rPr lang="en-GB" dirty="0" err="1"/>
              <a:t>Youtube</a:t>
            </a:r>
            <a:r>
              <a:rPr lang="en-GB" dirty="0"/>
              <a:t> so we can access via phones?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Liked that none of them long – usually 3-5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Liked that it was students designing and presenting them – at correct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Should make more for all sorts of skills types during our curricula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felt they spent less time explaining how to do things but more time discussing why things mattered and reflecting with students about their approaches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5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16251A-C6C4-4D47-850F-6FC46F38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6F65D-0A4F-4CAD-A756-164087C7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for a rigorous final year practical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Assess students from a wide variety of different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Assess skills that are not the usual focus of our teaching and learning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Curriculum Reform and demonstration of Graduate Attributes and Employability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succession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Preparation for Honours projects/job interviews/employment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</a:rPr>
              <a:t>Involvement of students in improving what we do</a:t>
            </a:r>
          </a:p>
        </p:txBody>
      </p:sp>
    </p:spTree>
    <p:extLst>
      <p:ext uri="{BB962C8B-B14F-4D97-AF65-F5344CB8AC3E}">
        <p14:creationId xmlns:p14="http://schemas.microsoft.com/office/powerpoint/2010/main" val="330170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0E26-806F-481F-9A36-788CAA87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Outcomes &amp; Feedback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10C4-3365-41C0-9F05-D70DF5DC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/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Found the process “a bit stressful” but worthwhile preparation for upcoming practical work and employment opportunities.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Reported thinking more about skills expected in future employment, and also considering their strengths and weaknesses.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Appreciated videos, but can always improve</a:t>
            </a:r>
          </a:p>
          <a:p>
            <a:r>
              <a:rPr lang="en-GB" b="1" u="sng" dirty="0"/>
              <a:t>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useful way of assessing wide array of graduate attributes at Honours level WITHOUT large amounts of paperwork.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However, requires planning, clear aims and flexibility in initial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Assessment of communications skills improved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Reduced staff workload without apparently causing any detrimental effects to student experience and performance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6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E3D4-AD4C-4C72-8D42-267652FD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BAC4-1AAF-4E69-B8C4-9182B161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Interest from other disciplines such as philosophy and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Views of employers as to what skills they feel should be incorporated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Similar views sought from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Improving videos based on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 of gamification resources e.g. Quizlet to help students prepare</a:t>
            </a:r>
          </a:p>
        </p:txBody>
      </p:sp>
    </p:spTree>
    <p:extLst>
      <p:ext uri="{BB962C8B-B14F-4D97-AF65-F5344CB8AC3E}">
        <p14:creationId xmlns:p14="http://schemas.microsoft.com/office/powerpoint/2010/main" val="3727445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740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of the Objective Structured Practical Examination (OSPE)</a:t>
            </a:r>
          </a:p>
        </p:txBody>
      </p:sp>
    </p:spTree>
    <p:extLst>
      <p:ext uri="{BB962C8B-B14F-4D97-AF65-F5344CB8AC3E}">
        <p14:creationId xmlns:p14="http://schemas.microsoft.com/office/powerpoint/2010/main" val="119920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158ADE-3E6D-4CC4-A6C2-1F6614BA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OSPE Assessments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47B0F4-8B07-4F3D-83DA-83678E26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commonly in clinically-related education for a long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Multi-station assessments where students rotate round the stations to perform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Avoids need for lengthy written pieces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design stations to suit tasks, skills or types of students you want or need to assess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introduced them gradually and were overwhelmed by positive comments in course feedback from students and staff, and wider demand from students who wanted their discipline to adopt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‘I want to show I’m good at things other than writing essays, lab reports and doing MCQ’s’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1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5466" y="-7119"/>
            <a:ext cx="10841439" cy="6951356"/>
            <a:chOff x="653399" y="7360"/>
            <a:chExt cx="8131079" cy="5213517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399" y="11236"/>
              <a:ext cx="3715401" cy="5209641"/>
            </a:xfrm>
            <a:prstGeom prst="rect">
              <a:avLst/>
            </a:prstGeom>
          </p:spPr>
        </p:pic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933" y="7360"/>
              <a:ext cx="4426545" cy="5161540"/>
            </a:xfrm>
            <a:prstGeom prst="rect">
              <a:avLst/>
            </a:prstGeom>
          </p:spPr>
        </p:pic>
      </p:grpSp>
      <p:sp>
        <p:nvSpPr>
          <p:cNvPr id="9" name="Smiley Face 8"/>
          <p:cNvSpPr/>
          <p:nvPr/>
        </p:nvSpPr>
        <p:spPr>
          <a:xfrm>
            <a:off x="7223907" y="0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Interview Skills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9110133" y="1425146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Manual Dexterity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5198533" y="1478972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67" dirty="0"/>
              <a:t>Language Skills</a:t>
            </a:r>
          </a:p>
        </p:txBody>
      </p:sp>
      <p:sp>
        <p:nvSpPr>
          <p:cNvPr id="12" name="Smiley Face 11"/>
          <p:cNvSpPr/>
          <p:nvPr/>
        </p:nvSpPr>
        <p:spPr>
          <a:xfrm>
            <a:off x="5094148" y="3828473"/>
            <a:ext cx="2221051" cy="20527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33" dirty="0"/>
              <a:t>Interpretation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733" dirty="0"/>
              <a:t>Text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733" dirty="0"/>
              <a:t>Graphs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733" dirty="0"/>
              <a:t>Images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7145867" y="4949139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Ethics</a:t>
            </a:r>
          </a:p>
        </p:txBody>
      </p:sp>
      <p:sp>
        <p:nvSpPr>
          <p:cNvPr id="14" name="Smiley Face 13"/>
          <p:cNvSpPr/>
          <p:nvPr/>
        </p:nvSpPr>
        <p:spPr>
          <a:xfrm>
            <a:off x="9104979" y="4039344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Situation Awareness</a:t>
            </a:r>
          </a:p>
        </p:txBody>
      </p:sp>
      <p:sp>
        <p:nvSpPr>
          <p:cNvPr id="15" name="Smiley Face 14"/>
          <p:cNvSpPr/>
          <p:nvPr/>
        </p:nvSpPr>
        <p:spPr>
          <a:xfrm>
            <a:off x="7206973" y="-14195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Problem Solving</a:t>
            </a:r>
          </a:p>
        </p:txBody>
      </p:sp>
      <p:sp>
        <p:nvSpPr>
          <p:cNvPr id="16" name="Smiley Face 15"/>
          <p:cNvSpPr/>
          <p:nvPr/>
        </p:nvSpPr>
        <p:spPr>
          <a:xfrm>
            <a:off x="9104979" y="1425876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dirty="0"/>
              <a:t>Numerical Skills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9131631" y="4044764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67" dirty="0"/>
              <a:t>Handling Difficult Situations</a:t>
            </a:r>
          </a:p>
        </p:txBody>
      </p:sp>
      <p:sp>
        <p:nvSpPr>
          <p:cNvPr id="18" name="Smiley Face 17"/>
          <p:cNvSpPr/>
          <p:nvPr/>
        </p:nvSpPr>
        <p:spPr>
          <a:xfrm>
            <a:off x="7126356" y="4990320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Health and Safety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7145867" y="2491395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Time Manage-</a:t>
            </a:r>
            <a:r>
              <a:rPr lang="en-GB" sz="2400" dirty="0" err="1"/>
              <a:t>ment</a:t>
            </a:r>
            <a:endParaRPr lang="en-GB" sz="2400" dirty="0"/>
          </a:p>
        </p:txBody>
      </p:sp>
      <p:sp>
        <p:nvSpPr>
          <p:cNvPr id="20" name="Smiley Face 19"/>
          <p:cNvSpPr/>
          <p:nvPr/>
        </p:nvSpPr>
        <p:spPr>
          <a:xfrm>
            <a:off x="5120940" y="3945152"/>
            <a:ext cx="2167467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Leadership Skills</a:t>
            </a:r>
          </a:p>
        </p:txBody>
      </p:sp>
      <p:sp>
        <p:nvSpPr>
          <p:cNvPr id="21" name="Smiley Face 20"/>
          <p:cNvSpPr/>
          <p:nvPr/>
        </p:nvSpPr>
        <p:spPr>
          <a:xfrm>
            <a:off x="5072652" y="1454479"/>
            <a:ext cx="2301553" cy="18965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Entrepreneur-ship</a:t>
            </a:r>
          </a:p>
        </p:txBody>
      </p:sp>
    </p:spTree>
    <p:extLst>
      <p:ext uri="{BB962C8B-B14F-4D97-AF65-F5344CB8AC3E}">
        <p14:creationId xmlns:p14="http://schemas.microsoft.com/office/powerpoint/2010/main" val="42513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17CA-F2B2-4E7F-BB68-C0A9B11A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Skills (10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3AE6F-5FA4-4EDE-893C-5D42006EA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Phlebotomy – a new practical skill for majority of students</a:t>
            </a:r>
          </a:p>
          <a:p>
            <a:r>
              <a:rPr lang="en-GB" dirty="0"/>
              <a:t>Students interact with examiner assuming they are a research study volunteer</a:t>
            </a:r>
          </a:p>
          <a:p>
            <a:r>
              <a:rPr lang="en-GB" dirty="0"/>
              <a:t>Enables assessment of ethical approach, communication skills, H&amp;S, using sharps– ALL whilst undertaking a new task (taking a blood sample) </a:t>
            </a:r>
          </a:p>
          <a:p>
            <a:r>
              <a:rPr lang="en-GB" dirty="0"/>
              <a:t>Marking scheme (positive and negative marking) published in advance</a:t>
            </a:r>
          </a:p>
          <a:p>
            <a:r>
              <a:rPr lang="en-GB" dirty="0"/>
              <a:t>Moved from paper marking system to iPad after 1</a:t>
            </a:r>
            <a:r>
              <a:rPr lang="en-GB" baseline="30000" dirty="0"/>
              <a:t>st</a:t>
            </a:r>
            <a:r>
              <a:rPr lang="en-GB" dirty="0"/>
              <a:t> year to enhance feedback</a:t>
            </a:r>
          </a:p>
          <a:p>
            <a:pPr lvl="1"/>
            <a:r>
              <a:rPr lang="en-GB" dirty="0"/>
              <a:t>Review of marking scheme to improve consistency between examiners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6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deal with more students without spending hours practicing beforehand?</a:t>
            </a:r>
          </a:p>
        </p:txBody>
      </p:sp>
    </p:spTree>
    <p:extLst>
      <p:ext uri="{BB962C8B-B14F-4D97-AF65-F5344CB8AC3E}">
        <p14:creationId xmlns:p14="http://schemas.microsoft.com/office/powerpoint/2010/main" val="107044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911AD-99E5-427E-AC51-FFBD482A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Student-led production of videos to demonstrate what is expected at each station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79D06F-9326-404A-A11A-1E6960EB3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Suggested by students in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Allowed students to be more flexible in their timetables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didn’t have to spend a couple of days undertaking practice sessions – now only 2 hours scheduled practice time, but students could optionally sign up for more if they wanted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Videos created by two students during funded summer research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Only used free software and mobile phones to produce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Video content checked by academic and technical staff, style piloted with small group of students to check that were pitched at appropriate level</a:t>
            </a:r>
          </a:p>
        </p:txBody>
      </p:sp>
    </p:spTree>
    <p:extLst>
      <p:ext uri="{BB962C8B-B14F-4D97-AF65-F5344CB8AC3E}">
        <p14:creationId xmlns:p14="http://schemas.microsoft.com/office/powerpoint/2010/main" val="109888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A80E30B-7F62-4D46-B3C2-F4E475D6B29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FBF5B-049B-4BDB-B003-906D1AD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32DB1DA-F382-49DB-B127-C81C502B322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F7C1C-38FE-42C4-A9F7-ECD34652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471487"/>
            <a:ext cx="10658475" cy="57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6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 2017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AA"/>
      </a:accent1>
      <a:accent2>
        <a:srgbClr val="9F1C63"/>
      </a:accent2>
      <a:accent3>
        <a:srgbClr val="1194A4"/>
      </a:accent3>
      <a:accent4>
        <a:srgbClr val="DADADA"/>
      </a:accent4>
      <a:accent5>
        <a:srgbClr val="57575B"/>
      </a:accent5>
      <a:accent6>
        <a:srgbClr val="70AD47"/>
      </a:accent6>
      <a:hlink>
        <a:srgbClr val="0563C1"/>
      </a:hlink>
      <a:folHlink>
        <a:srgbClr val="6F1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7457B3E-CA29-A043-96FE-FC4D558B512C}" vid="{7EA045D7-D39B-2A46-9E9D-042702A81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F9E7B7DB76448BAB21BC95DEAE16C" ma:contentTypeVersion="2" ma:contentTypeDescription="Create a new document." ma:contentTypeScope="" ma:versionID="1742bf476d40d4cbc7f4946426805880">
  <xsd:schema xmlns:xsd="http://www.w3.org/2001/XMLSchema" xmlns:xs="http://www.w3.org/2001/XMLSchema" xmlns:p="http://schemas.microsoft.com/office/2006/metadata/properties" xmlns:ns2="2132acd5-d55c-4fa1-8c36-4adf5af8f083" targetNamespace="http://schemas.microsoft.com/office/2006/metadata/properties" ma:root="true" ma:fieldsID="5b0cb787473c09528004fffdc0f831e3" ns2:_="">
    <xsd:import namespace="2132acd5-d55c-4fa1-8c36-4adf5af8f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acd5-d55c-4fa1-8c36-4adf5af8f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6BFEE-251F-47FB-BDEA-EF79D6FC6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CED99-47A5-4A60-8477-A6BB714FA2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132acd5-d55c-4fa1-8c36-4adf5af8f0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952CD8-76A9-48F7-891D-4A309FD62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2acd5-d55c-4fa1-8c36-4adf5af8f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ET_2017</Template>
  <TotalTime>479</TotalTime>
  <Words>1070</Words>
  <Application>Microsoft Office PowerPoint</Application>
  <PresentationFormat>Widescreen</PresentationFormat>
  <Paragraphs>117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Office Theme</vt:lpstr>
      <vt:lpstr>Student engagement in practical assessment</vt:lpstr>
      <vt:lpstr>Background</vt:lpstr>
      <vt:lpstr>Introduction of the Objective Structured Practical Examination (OSPE)</vt:lpstr>
      <vt:lpstr>OSPE Assessments</vt:lpstr>
      <vt:lpstr>PowerPoint Presentation</vt:lpstr>
      <vt:lpstr>Communication Skills (10 mins)</vt:lpstr>
      <vt:lpstr>How do we deal with more students without spending hours practicing beforehand?</vt:lpstr>
      <vt:lpstr>Student-led production of videos to demonstrate what is expected at each station</vt:lpstr>
      <vt:lpstr>PowerPoint Presentation</vt:lpstr>
      <vt:lpstr>PowerPoint Presentation</vt:lpstr>
      <vt:lpstr>PowerPoint Presentation</vt:lpstr>
      <vt:lpstr>Enhancements – since last year</vt:lpstr>
      <vt:lpstr>What happened when we reduced  practice time and used videos?</vt:lpstr>
      <vt:lpstr>How confident were you BEFORE the OSPE about your ability to complete the stations properly?</vt:lpstr>
      <vt:lpstr>Did you prefer the OSPE to a 'traditional' practical?</vt:lpstr>
      <vt:lpstr>How much did you use the videos to prepare for the OSPE?</vt:lpstr>
      <vt:lpstr>How effective did you think each video was in terms of helping you learn what was expected at each station?</vt:lpstr>
      <vt:lpstr>Did the OSPE make you think about skills other than practical scientific ones that employers/ project supervisors might expect you to possess?</vt:lpstr>
      <vt:lpstr>Comments about videos</vt:lpstr>
      <vt:lpstr>Outcomes &amp; Feedback</vt:lpstr>
      <vt:lpstr>Future plans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engagement in practical assessment</dc:title>
  <dc:creator>University of Aberdeen</dc:creator>
  <cp:keywords>Derek Scott</cp:keywords>
  <cp:lastModifiedBy>Oonagh Holland</cp:lastModifiedBy>
  <cp:revision>23</cp:revision>
  <dcterms:created xsi:type="dcterms:W3CDTF">2018-02-09T11:45:53Z</dcterms:created>
  <dcterms:modified xsi:type="dcterms:W3CDTF">2018-10-02T10:55:55Z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0x010100B7CF9E7B7DB76448BAB21BC95DEAE16C</vt:lpwstr>
  </property>
</Properties>
</file>