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2" r:id="rId3"/>
    <p:sldId id="263" r:id="rId4"/>
    <p:sldId id="264" r:id="rId5"/>
    <p:sldId id="265" r:id="rId6"/>
    <p:sldId id="259" r:id="rId7"/>
    <p:sldId id="277" r:id="rId8"/>
    <p:sldId id="279" r:id="rId9"/>
    <p:sldId id="278" r:id="rId10"/>
    <p:sldId id="282" r:id="rId11"/>
    <p:sldId id="269" r:id="rId12"/>
    <p:sldId id="270" r:id="rId13"/>
    <p:sldId id="271" r:id="rId14"/>
    <p:sldId id="283" r:id="rId15"/>
    <p:sldId id="272" r:id="rId16"/>
    <p:sldId id="274" r:id="rId17"/>
    <p:sldId id="257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/>
    <p:restoredTop sz="85080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11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20" d="100"/>
          <a:sy n="120" d="100"/>
        </p:scale>
        <p:origin x="-3150" y="10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706C6-DDD0-4E18-B7C2-E108E52182B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9473CDB-BABD-418E-93C6-21A0AD9C2A1B}">
      <dgm:prSet phldrT="[Text]"/>
      <dgm:spPr>
        <a:solidFill>
          <a:srgbClr val="660033"/>
        </a:solidFill>
      </dgm:spPr>
      <dgm:t>
        <a:bodyPr/>
        <a:lstStyle/>
        <a:p>
          <a:r>
            <a:rPr lang="en-GB" dirty="0">
              <a:latin typeface="+mn-lt"/>
            </a:rPr>
            <a:t>Draw on key sector-wide and institutional evidence to identify key themes and relevant stratified sample</a:t>
          </a:r>
        </a:p>
      </dgm:t>
    </dgm:pt>
    <dgm:pt modelId="{33E84F4C-9674-4D50-9FFC-77DD7E35D720}" type="parTrans" cxnId="{8C969584-AD2F-4D53-A842-64F34F107740}">
      <dgm:prSet/>
      <dgm:spPr/>
      <dgm:t>
        <a:bodyPr/>
        <a:lstStyle/>
        <a:p>
          <a:endParaRPr lang="en-GB">
            <a:latin typeface="Gill Sans MT" panose="020B0502020104020203" pitchFamily="34" charset="0"/>
          </a:endParaRPr>
        </a:p>
      </dgm:t>
    </dgm:pt>
    <dgm:pt modelId="{353CE4C4-2B8C-46FA-B95E-AFCA3A82137F}" type="sibTrans" cxnId="{8C969584-AD2F-4D53-A842-64F34F107740}">
      <dgm:prSet/>
      <dgm:spPr>
        <a:ln>
          <a:solidFill>
            <a:srgbClr val="660033">
              <a:alpha val="90000"/>
            </a:srgbClr>
          </a:solidFill>
        </a:ln>
      </dgm:spPr>
      <dgm:t>
        <a:bodyPr/>
        <a:lstStyle/>
        <a:p>
          <a:endParaRPr lang="en-GB">
            <a:latin typeface="Gill Sans MT" panose="020B0502020104020203" pitchFamily="34" charset="0"/>
          </a:endParaRPr>
        </a:p>
      </dgm:t>
    </dgm:pt>
    <dgm:pt modelId="{8AA84F37-2BC1-4C11-B323-2C4420A9C6AD}">
      <dgm:prSet phldrT="[Text]"/>
      <dgm:spPr>
        <a:solidFill>
          <a:srgbClr val="660033"/>
        </a:solidFill>
      </dgm:spPr>
      <dgm:t>
        <a:bodyPr/>
        <a:lstStyle/>
        <a:p>
          <a:r>
            <a:rPr lang="en-GB" b="1" dirty="0">
              <a:latin typeface="+mn-lt"/>
            </a:rPr>
            <a:t>Expert Design Group </a:t>
          </a:r>
          <a:r>
            <a:rPr lang="en-GB" dirty="0">
              <a:latin typeface="+mn-lt"/>
            </a:rPr>
            <a:t>meetings with L4 and L5 students to test evidence and hypotheses for improvement</a:t>
          </a:r>
        </a:p>
      </dgm:t>
    </dgm:pt>
    <dgm:pt modelId="{61C3E642-534A-447B-B9C7-8CEA0324B451}" type="parTrans" cxnId="{D3349238-7222-4550-97DC-B1C2F64D2D7A}">
      <dgm:prSet/>
      <dgm:spPr/>
      <dgm:t>
        <a:bodyPr/>
        <a:lstStyle/>
        <a:p>
          <a:endParaRPr lang="en-GB">
            <a:latin typeface="Gill Sans MT" panose="020B0502020104020203" pitchFamily="34" charset="0"/>
          </a:endParaRPr>
        </a:p>
      </dgm:t>
    </dgm:pt>
    <dgm:pt modelId="{696860B5-9048-49BD-8D72-A3FB9134D836}" type="sibTrans" cxnId="{D3349238-7222-4550-97DC-B1C2F64D2D7A}">
      <dgm:prSet/>
      <dgm:spPr>
        <a:ln>
          <a:solidFill>
            <a:srgbClr val="660033">
              <a:alpha val="90000"/>
            </a:srgbClr>
          </a:solidFill>
        </a:ln>
      </dgm:spPr>
      <dgm:t>
        <a:bodyPr/>
        <a:lstStyle/>
        <a:p>
          <a:endParaRPr lang="en-GB">
            <a:latin typeface="Gill Sans MT" panose="020B0502020104020203" pitchFamily="34" charset="0"/>
          </a:endParaRPr>
        </a:p>
      </dgm:t>
    </dgm:pt>
    <dgm:pt modelId="{CE5FA418-EAE7-40D0-8D0A-996A9B8194FB}">
      <dgm:prSet phldrT="[Text]"/>
      <dgm:spPr>
        <a:solidFill>
          <a:srgbClr val="660033"/>
        </a:solidFill>
      </dgm:spPr>
      <dgm:t>
        <a:bodyPr/>
        <a:lstStyle/>
        <a:p>
          <a:r>
            <a:rPr lang="en-GB" b="1" dirty="0">
              <a:latin typeface="+mn-lt"/>
            </a:rPr>
            <a:t>Expert Implementers’ Group </a:t>
          </a:r>
          <a:r>
            <a:rPr lang="en-GB" dirty="0">
              <a:latin typeface="+mn-lt"/>
            </a:rPr>
            <a:t>meetings with staff involved at all levels to determine how best to implement improvement actions</a:t>
          </a:r>
        </a:p>
      </dgm:t>
    </dgm:pt>
    <dgm:pt modelId="{3B6126BF-FC15-433E-9CB5-C598D36835BF}" type="parTrans" cxnId="{098E58AD-5B8D-489F-9F23-45C9A574387B}">
      <dgm:prSet/>
      <dgm:spPr/>
      <dgm:t>
        <a:bodyPr/>
        <a:lstStyle/>
        <a:p>
          <a:endParaRPr lang="en-GB">
            <a:latin typeface="Gill Sans MT" panose="020B0502020104020203" pitchFamily="34" charset="0"/>
          </a:endParaRPr>
        </a:p>
      </dgm:t>
    </dgm:pt>
    <dgm:pt modelId="{478E5A51-A9E2-4B16-AA1C-C6FDD8E448BE}" type="sibTrans" cxnId="{098E58AD-5B8D-489F-9F23-45C9A574387B}">
      <dgm:prSet/>
      <dgm:spPr>
        <a:ln>
          <a:solidFill>
            <a:srgbClr val="660033">
              <a:alpha val="90000"/>
            </a:srgbClr>
          </a:solidFill>
        </a:ln>
      </dgm:spPr>
      <dgm:t>
        <a:bodyPr/>
        <a:lstStyle/>
        <a:p>
          <a:endParaRPr lang="en-GB">
            <a:latin typeface="Gill Sans MT" panose="020B0502020104020203" pitchFamily="34" charset="0"/>
          </a:endParaRPr>
        </a:p>
      </dgm:t>
    </dgm:pt>
    <dgm:pt modelId="{7D06327D-9229-4B69-A912-12FAAAAFDA1D}">
      <dgm:prSet phldrT="[Text]"/>
      <dgm:spPr>
        <a:solidFill>
          <a:srgbClr val="660033"/>
        </a:solidFill>
      </dgm:spPr>
      <dgm:t>
        <a:bodyPr/>
        <a:lstStyle/>
        <a:p>
          <a:r>
            <a:rPr lang="en-GB" dirty="0">
              <a:latin typeface="+mn-lt"/>
            </a:rPr>
            <a:t>Implement (incrementally) and evaluate</a:t>
          </a:r>
        </a:p>
      </dgm:t>
    </dgm:pt>
    <dgm:pt modelId="{1BABC76C-E025-41AD-8E79-7CC8B23E3F9E}" type="parTrans" cxnId="{B432AAA9-C24E-4F16-832D-4CE44D4E1F63}">
      <dgm:prSet/>
      <dgm:spPr/>
      <dgm:t>
        <a:bodyPr/>
        <a:lstStyle/>
        <a:p>
          <a:endParaRPr lang="en-GB"/>
        </a:p>
      </dgm:t>
    </dgm:pt>
    <dgm:pt modelId="{03020D94-47B1-4B77-A98D-3D6E9BD9E0F8}" type="sibTrans" cxnId="{B432AAA9-C24E-4F16-832D-4CE44D4E1F63}">
      <dgm:prSet/>
      <dgm:spPr/>
      <dgm:t>
        <a:bodyPr/>
        <a:lstStyle/>
        <a:p>
          <a:endParaRPr lang="en-GB"/>
        </a:p>
      </dgm:t>
    </dgm:pt>
    <dgm:pt modelId="{D6C968F7-F4CB-4198-BB1B-5DED8B5C0684}" type="pres">
      <dgm:prSet presAssocID="{5AF706C6-DDD0-4E18-B7C2-E108E52182B8}" presName="outerComposite" presStyleCnt="0">
        <dgm:presLayoutVars>
          <dgm:chMax val="5"/>
          <dgm:dir/>
          <dgm:resizeHandles val="exact"/>
        </dgm:presLayoutVars>
      </dgm:prSet>
      <dgm:spPr/>
    </dgm:pt>
    <dgm:pt modelId="{9154DFE0-4736-4AC1-9FCC-6EADF1B1BCF3}" type="pres">
      <dgm:prSet presAssocID="{5AF706C6-DDD0-4E18-B7C2-E108E52182B8}" presName="dummyMaxCanvas" presStyleCnt="0">
        <dgm:presLayoutVars/>
      </dgm:prSet>
      <dgm:spPr/>
    </dgm:pt>
    <dgm:pt modelId="{05A57037-3232-495A-9839-E2ADCD697EB4}" type="pres">
      <dgm:prSet presAssocID="{5AF706C6-DDD0-4E18-B7C2-E108E52182B8}" presName="FourNodes_1" presStyleLbl="node1" presStyleIdx="0" presStyleCnt="4">
        <dgm:presLayoutVars>
          <dgm:bulletEnabled val="1"/>
        </dgm:presLayoutVars>
      </dgm:prSet>
      <dgm:spPr/>
    </dgm:pt>
    <dgm:pt modelId="{527B2760-DAB1-477D-9B8D-9E7FF910482C}" type="pres">
      <dgm:prSet presAssocID="{5AF706C6-DDD0-4E18-B7C2-E108E52182B8}" presName="FourNodes_2" presStyleLbl="node1" presStyleIdx="1" presStyleCnt="4">
        <dgm:presLayoutVars>
          <dgm:bulletEnabled val="1"/>
        </dgm:presLayoutVars>
      </dgm:prSet>
      <dgm:spPr/>
    </dgm:pt>
    <dgm:pt modelId="{FDE7DE69-7270-4CD0-A227-F3064D681BA9}" type="pres">
      <dgm:prSet presAssocID="{5AF706C6-DDD0-4E18-B7C2-E108E52182B8}" presName="FourNodes_3" presStyleLbl="node1" presStyleIdx="2" presStyleCnt="4">
        <dgm:presLayoutVars>
          <dgm:bulletEnabled val="1"/>
        </dgm:presLayoutVars>
      </dgm:prSet>
      <dgm:spPr/>
    </dgm:pt>
    <dgm:pt modelId="{E05139C3-C929-4188-8C69-BFBE0D2C838A}" type="pres">
      <dgm:prSet presAssocID="{5AF706C6-DDD0-4E18-B7C2-E108E52182B8}" presName="FourNodes_4" presStyleLbl="node1" presStyleIdx="3" presStyleCnt="4">
        <dgm:presLayoutVars>
          <dgm:bulletEnabled val="1"/>
        </dgm:presLayoutVars>
      </dgm:prSet>
      <dgm:spPr/>
    </dgm:pt>
    <dgm:pt modelId="{69B23B2C-556D-454C-A6AF-D26A05677C36}" type="pres">
      <dgm:prSet presAssocID="{5AF706C6-DDD0-4E18-B7C2-E108E52182B8}" presName="FourConn_1-2" presStyleLbl="fgAccFollowNode1" presStyleIdx="0" presStyleCnt="3">
        <dgm:presLayoutVars>
          <dgm:bulletEnabled val="1"/>
        </dgm:presLayoutVars>
      </dgm:prSet>
      <dgm:spPr/>
    </dgm:pt>
    <dgm:pt modelId="{DE943BD8-2889-4AB2-8310-A9EC6363067B}" type="pres">
      <dgm:prSet presAssocID="{5AF706C6-DDD0-4E18-B7C2-E108E52182B8}" presName="FourConn_2-3" presStyleLbl="fgAccFollowNode1" presStyleIdx="1" presStyleCnt="3">
        <dgm:presLayoutVars>
          <dgm:bulletEnabled val="1"/>
        </dgm:presLayoutVars>
      </dgm:prSet>
      <dgm:spPr/>
    </dgm:pt>
    <dgm:pt modelId="{18158403-2952-4DDB-90A4-8F50517C2454}" type="pres">
      <dgm:prSet presAssocID="{5AF706C6-DDD0-4E18-B7C2-E108E52182B8}" presName="FourConn_3-4" presStyleLbl="fgAccFollowNode1" presStyleIdx="2" presStyleCnt="3">
        <dgm:presLayoutVars>
          <dgm:bulletEnabled val="1"/>
        </dgm:presLayoutVars>
      </dgm:prSet>
      <dgm:spPr/>
    </dgm:pt>
    <dgm:pt modelId="{6A0D682B-B6D8-4964-A8ED-FC9CFCEA4744}" type="pres">
      <dgm:prSet presAssocID="{5AF706C6-DDD0-4E18-B7C2-E108E52182B8}" presName="FourNodes_1_text" presStyleLbl="node1" presStyleIdx="3" presStyleCnt="4">
        <dgm:presLayoutVars>
          <dgm:bulletEnabled val="1"/>
        </dgm:presLayoutVars>
      </dgm:prSet>
      <dgm:spPr/>
    </dgm:pt>
    <dgm:pt modelId="{1D2E6397-7665-4362-B7FE-D292134B8B20}" type="pres">
      <dgm:prSet presAssocID="{5AF706C6-DDD0-4E18-B7C2-E108E52182B8}" presName="FourNodes_2_text" presStyleLbl="node1" presStyleIdx="3" presStyleCnt="4">
        <dgm:presLayoutVars>
          <dgm:bulletEnabled val="1"/>
        </dgm:presLayoutVars>
      </dgm:prSet>
      <dgm:spPr/>
    </dgm:pt>
    <dgm:pt modelId="{D0C1934D-B20B-4D00-B232-8DA76FA7588E}" type="pres">
      <dgm:prSet presAssocID="{5AF706C6-DDD0-4E18-B7C2-E108E52182B8}" presName="FourNodes_3_text" presStyleLbl="node1" presStyleIdx="3" presStyleCnt="4">
        <dgm:presLayoutVars>
          <dgm:bulletEnabled val="1"/>
        </dgm:presLayoutVars>
      </dgm:prSet>
      <dgm:spPr/>
    </dgm:pt>
    <dgm:pt modelId="{E8A5E08F-4799-4001-9B37-26A98A6CD003}" type="pres">
      <dgm:prSet presAssocID="{5AF706C6-DDD0-4E18-B7C2-E108E52182B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D673B01-218F-49A5-8EFD-E2F98FE06219}" type="presOf" srcId="{8AA84F37-2BC1-4C11-B323-2C4420A9C6AD}" destId="{527B2760-DAB1-477D-9B8D-9E7FF910482C}" srcOrd="0" destOrd="0" presId="urn:microsoft.com/office/officeart/2005/8/layout/vProcess5"/>
    <dgm:cxn modelId="{583AA605-8DF7-4D6D-AD87-BC0EDD721946}" type="presOf" srcId="{7D06327D-9229-4B69-A912-12FAAAAFDA1D}" destId="{E05139C3-C929-4188-8C69-BFBE0D2C838A}" srcOrd="0" destOrd="0" presId="urn:microsoft.com/office/officeart/2005/8/layout/vProcess5"/>
    <dgm:cxn modelId="{A1D8FD0A-D656-464F-A1A5-19D8A501D554}" type="presOf" srcId="{CE5FA418-EAE7-40D0-8D0A-996A9B8194FB}" destId="{FDE7DE69-7270-4CD0-A227-F3064D681BA9}" srcOrd="0" destOrd="0" presId="urn:microsoft.com/office/officeart/2005/8/layout/vProcess5"/>
    <dgm:cxn modelId="{5DA89611-2CFF-4BD8-B4DD-FC7DA5978EC3}" type="presOf" srcId="{478E5A51-A9E2-4B16-AA1C-C6FDD8E448BE}" destId="{18158403-2952-4DDB-90A4-8F50517C2454}" srcOrd="0" destOrd="0" presId="urn:microsoft.com/office/officeart/2005/8/layout/vProcess5"/>
    <dgm:cxn modelId="{D3349238-7222-4550-97DC-B1C2F64D2D7A}" srcId="{5AF706C6-DDD0-4E18-B7C2-E108E52182B8}" destId="{8AA84F37-2BC1-4C11-B323-2C4420A9C6AD}" srcOrd="1" destOrd="0" parTransId="{61C3E642-534A-447B-B9C7-8CEA0324B451}" sibTransId="{696860B5-9048-49BD-8D72-A3FB9134D836}"/>
    <dgm:cxn modelId="{D4974F3D-74C2-4B9B-A726-FDED99F7599C}" type="presOf" srcId="{CE5FA418-EAE7-40D0-8D0A-996A9B8194FB}" destId="{D0C1934D-B20B-4D00-B232-8DA76FA7588E}" srcOrd="1" destOrd="0" presId="urn:microsoft.com/office/officeart/2005/8/layout/vProcess5"/>
    <dgm:cxn modelId="{A0E99470-353D-4C71-BD7C-34E521D20258}" type="presOf" srcId="{5AF706C6-DDD0-4E18-B7C2-E108E52182B8}" destId="{D6C968F7-F4CB-4198-BB1B-5DED8B5C0684}" srcOrd="0" destOrd="0" presId="urn:microsoft.com/office/officeart/2005/8/layout/vProcess5"/>
    <dgm:cxn modelId="{696AFB81-E4CB-4894-AB4B-F3A6085904D6}" type="presOf" srcId="{8AA84F37-2BC1-4C11-B323-2C4420A9C6AD}" destId="{1D2E6397-7665-4362-B7FE-D292134B8B20}" srcOrd="1" destOrd="0" presId="urn:microsoft.com/office/officeart/2005/8/layout/vProcess5"/>
    <dgm:cxn modelId="{8C969584-AD2F-4D53-A842-64F34F107740}" srcId="{5AF706C6-DDD0-4E18-B7C2-E108E52182B8}" destId="{29473CDB-BABD-418E-93C6-21A0AD9C2A1B}" srcOrd="0" destOrd="0" parTransId="{33E84F4C-9674-4D50-9FFC-77DD7E35D720}" sibTransId="{353CE4C4-2B8C-46FA-B95E-AFCA3A82137F}"/>
    <dgm:cxn modelId="{63F89BA4-FE0B-4B51-8586-DC906B4D0745}" type="presOf" srcId="{353CE4C4-2B8C-46FA-B95E-AFCA3A82137F}" destId="{69B23B2C-556D-454C-A6AF-D26A05677C36}" srcOrd="0" destOrd="0" presId="urn:microsoft.com/office/officeart/2005/8/layout/vProcess5"/>
    <dgm:cxn modelId="{B432AAA9-C24E-4F16-832D-4CE44D4E1F63}" srcId="{5AF706C6-DDD0-4E18-B7C2-E108E52182B8}" destId="{7D06327D-9229-4B69-A912-12FAAAAFDA1D}" srcOrd="3" destOrd="0" parTransId="{1BABC76C-E025-41AD-8E79-7CC8B23E3F9E}" sibTransId="{03020D94-47B1-4B77-A98D-3D6E9BD9E0F8}"/>
    <dgm:cxn modelId="{098E58AD-5B8D-489F-9F23-45C9A574387B}" srcId="{5AF706C6-DDD0-4E18-B7C2-E108E52182B8}" destId="{CE5FA418-EAE7-40D0-8D0A-996A9B8194FB}" srcOrd="2" destOrd="0" parTransId="{3B6126BF-FC15-433E-9CB5-C598D36835BF}" sibTransId="{478E5A51-A9E2-4B16-AA1C-C6FDD8E448BE}"/>
    <dgm:cxn modelId="{C4EF7EB2-1A72-4245-962D-4BBA35848B44}" type="presOf" srcId="{7D06327D-9229-4B69-A912-12FAAAAFDA1D}" destId="{E8A5E08F-4799-4001-9B37-26A98A6CD003}" srcOrd="1" destOrd="0" presId="urn:microsoft.com/office/officeart/2005/8/layout/vProcess5"/>
    <dgm:cxn modelId="{454F51B5-F910-42F1-AE10-8CC4B8FB43EE}" type="presOf" srcId="{29473CDB-BABD-418E-93C6-21A0AD9C2A1B}" destId="{05A57037-3232-495A-9839-E2ADCD697EB4}" srcOrd="0" destOrd="0" presId="urn:microsoft.com/office/officeart/2005/8/layout/vProcess5"/>
    <dgm:cxn modelId="{A6C17FC6-193E-4478-BEF8-4DF5CACB34B1}" type="presOf" srcId="{696860B5-9048-49BD-8D72-A3FB9134D836}" destId="{DE943BD8-2889-4AB2-8310-A9EC6363067B}" srcOrd="0" destOrd="0" presId="urn:microsoft.com/office/officeart/2005/8/layout/vProcess5"/>
    <dgm:cxn modelId="{2AA104D1-72A7-4C0E-863A-1498A206945F}" type="presOf" srcId="{29473CDB-BABD-418E-93C6-21A0AD9C2A1B}" destId="{6A0D682B-B6D8-4964-A8ED-FC9CFCEA4744}" srcOrd="1" destOrd="0" presId="urn:microsoft.com/office/officeart/2005/8/layout/vProcess5"/>
    <dgm:cxn modelId="{1822CD82-2D5A-44D7-8A7C-4406CDE8DE15}" type="presParOf" srcId="{D6C968F7-F4CB-4198-BB1B-5DED8B5C0684}" destId="{9154DFE0-4736-4AC1-9FCC-6EADF1B1BCF3}" srcOrd="0" destOrd="0" presId="urn:microsoft.com/office/officeart/2005/8/layout/vProcess5"/>
    <dgm:cxn modelId="{3B92B352-C4F2-43C6-950E-BEA72816E9C6}" type="presParOf" srcId="{D6C968F7-F4CB-4198-BB1B-5DED8B5C0684}" destId="{05A57037-3232-495A-9839-E2ADCD697EB4}" srcOrd="1" destOrd="0" presId="urn:microsoft.com/office/officeart/2005/8/layout/vProcess5"/>
    <dgm:cxn modelId="{D75C6650-B836-4E71-9424-FBC5181A528C}" type="presParOf" srcId="{D6C968F7-F4CB-4198-BB1B-5DED8B5C0684}" destId="{527B2760-DAB1-477D-9B8D-9E7FF910482C}" srcOrd="2" destOrd="0" presId="urn:microsoft.com/office/officeart/2005/8/layout/vProcess5"/>
    <dgm:cxn modelId="{F6F73161-4E33-474C-91B2-1AF223A76B67}" type="presParOf" srcId="{D6C968F7-F4CB-4198-BB1B-5DED8B5C0684}" destId="{FDE7DE69-7270-4CD0-A227-F3064D681BA9}" srcOrd="3" destOrd="0" presId="urn:microsoft.com/office/officeart/2005/8/layout/vProcess5"/>
    <dgm:cxn modelId="{81CB9507-13E4-44A8-B134-DE4DE014357B}" type="presParOf" srcId="{D6C968F7-F4CB-4198-BB1B-5DED8B5C0684}" destId="{E05139C3-C929-4188-8C69-BFBE0D2C838A}" srcOrd="4" destOrd="0" presId="urn:microsoft.com/office/officeart/2005/8/layout/vProcess5"/>
    <dgm:cxn modelId="{931EEE5F-3937-4999-A357-EB6ABCDEE1FB}" type="presParOf" srcId="{D6C968F7-F4CB-4198-BB1B-5DED8B5C0684}" destId="{69B23B2C-556D-454C-A6AF-D26A05677C36}" srcOrd="5" destOrd="0" presId="urn:microsoft.com/office/officeart/2005/8/layout/vProcess5"/>
    <dgm:cxn modelId="{C035F655-6C8C-451C-B418-293B69539639}" type="presParOf" srcId="{D6C968F7-F4CB-4198-BB1B-5DED8B5C0684}" destId="{DE943BD8-2889-4AB2-8310-A9EC6363067B}" srcOrd="6" destOrd="0" presId="urn:microsoft.com/office/officeart/2005/8/layout/vProcess5"/>
    <dgm:cxn modelId="{1A643F39-44BA-4B52-8035-DA15E591A75C}" type="presParOf" srcId="{D6C968F7-F4CB-4198-BB1B-5DED8B5C0684}" destId="{18158403-2952-4DDB-90A4-8F50517C2454}" srcOrd="7" destOrd="0" presId="urn:microsoft.com/office/officeart/2005/8/layout/vProcess5"/>
    <dgm:cxn modelId="{0C89E000-6A12-4AA4-8F5F-879D80AFD0C4}" type="presParOf" srcId="{D6C968F7-F4CB-4198-BB1B-5DED8B5C0684}" destId="{6A0D682B-B6D8-4964-A8ED-FC9CFCEA4744}" srcOrd="8" destOrd="0" presId="urn:microsoft.com/office/officeart/2005/8/layout/vProcess5"/>
    <dgm:cxn modelId="{2CBBA818-F0CD-4DA9-9634-B5DDF8BAA810}" type="presParOf" srcId="{D6C968F7-F4CB-4198-BB1B-5DED8B5C0684}" destId="{1D2E6397-7665-4362-B7FE-D292134B8B20}" srcOrd="9" destOrd="0" presId="urn:microsoft.com/office/officeart/2005/8/layout/vProcess5"/>
    <dgm:cxn modelId="{BA969D23-557D-425E-BDE8-A541A36918CA}" type="presParOf" srcId="{D6C968F7-F4CB-4198-BB1B-5DED8B5C0684}" destId="{D0C1934D-B20B-4D00-B232-8DA76FA7588E}" srcOrd="10" destOrd="0" presId="urn:microsoft.com/office/officeart/2005/8/layout/vProcess5"/>
    <dgm:cxn modelId="{775642BC-77C2-42A8-8692-39D4BB92A2E6}" type="presParOf" srcId="{D6C968F7-F4CB-4198-BB1B-5DED8B5C0684}" destId="{E8A5E08F-4799-4001-9B37-26A98A6CD00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57037-3232-495A-9839-E2ADCD697EB4}">
      <dsp:nvSpPr>
        <dsp:cNvPr id="0" name=""/>
        <dsp:cNvSpPr/>
      </dsp:nvSpPr>
      <dsp:spPr>
        <a:xfrm>
          <a:off x="0" y="0"/>
          <a:ext cx="8844015" cy="934663"/>
        </a:xfrm>
        <a:prstGeom prst="roundRect">
          <a:avLst>
            <a:gd name="adj" fmla="val 10000"/>
          </a:avLst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Draw on key sector-wide and institutional evidence to identify key themes and relevant stratified sample</a:t>
          </a:r>
        </a:p>
      </dsp:txBody>
      <dsp:txXfrm>
        <a:off x="27375" y="27375"/>
        <a:ext cx="7756461" cy="879913"/>
      </dsp:txXfrm>
    </dsp:sp>
    <dsp:sp modelId="{527B2760-DAB1-477D-9B8D-9E7FF910482C}">
      <dsp:nvSpPr>
        <dsp:cNvPr id="0" name=""/>
        <dsp:cNvSpPr/>
      </dsp:nvSpPr>
      <dsp:spPr>
        <a:xfrm>
          <a:off x="740686" y="1104602"/>
          <a:ext cx="8844015" cy="934663"/>
        </a:xfrm>
        <a:prstGeom prst="roundRect">
          <a:avLst>
            <a:gd name="adj" fmla="val 10000"/>
          </a:avLst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+mn-lt"/>
            </a:rPr>
            <a:t>Expert Design Group </a:t>
          </a:r>
          <a:r>
            <a:rPr lang="en-GB" sz="2000" kern="1200" dirty="0">
              <a:latin typeface="+mn-lt"/>
            </a:rPr>
            <a:t>meetings with L4 and L5 students to test evidence and hypotheses for improvement</a:t>
          </a:r>
        </a:p>
      </dsp:txBody>
      <dsp:txXfrm>
        <a:off x="768061" y="1131977"/>
        <a:ext cx="7441047" cy="879913"/>
      </dsp:txXfrm>
    </dsp:sp>
    <dsp:sp modelId="{FDE7DE69-7270-4CD0-A227-F3064D681BA9}">
      <dsp:nvSpPr>
        <dsp:cNvPr id="0" name=""/>
        <dsp:cNvSpPr/>
      </dsp:nvSpPr>
      <dsp:spPr>
        <a:xfrm>
          <a:off x="1470317" y="2209205"/>
          <a:ext cx="8844015" cy="934663"/>
        </a:xfrm>
        <a:prstGeom prst="roundRect">
          <a:avLst>
            <a:gd name="adj" fmla="val 10000"/>
          </a:avLst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+mn-lt"/>
            </a:rPr>
            <a:t>Expert Implementers’ Group </a:t>
          </a:r>
          <a:r>
            <a:rPr lang="en-GB" sz="2000" kern="1200" dirty="0">
              <a:latin typeface="+mn-lt"/>
            </a:rPr>
            <a:t>meetings with staff involved at all levels to determine how best to implement improvement actions</a:t>
          </a:r>
        </a:p>
      </dsp:txBody>
      <dsp:txXfrm>
        <a:off x="1497692" y="2236580"/>
        <a:ext cx="7452102" cy="879913"/>
      </dsp:txXfrm>
    </dsp:sp>
    <dsp:sp modelId="{E05139C3-C929-4188-8C69-BFBE0D2C838A}">
      <dsp:nvSpPr>
        <dsp:cNvPr id="0" name=""/>
        <dsp:cNvSpPr/>
      </dsp:nvSpPr>
      <dsp:spPr>
        <a:xfrm>
          <a:off x="2211003" y="3313808"/>
          <a:ext cx="8844015" cy="934663"/>
        </a:xfrm>
        <a:prstGeom prst="roundRect">
          <a:avLst>
            <a:gd name="adj" fmla="val 10000"/>
          </a:avLst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Implement (incrementally) and evaluate</a:t>
          </a:r>
        </a:p>
      </dsp:txBody>
      <dsp:txXfrm>
        <a:off x="2238378" y="3341183"/>
        <a:ext cx="7441047" cy="879913"/>
      </dsp:txXfrm>
    </dsp:sp>
    <dsp:sp modelId="{69B23B2C-556D-454C-A6AF-D26A05677C36}">
      <dsp:nvSpPr>
        <dsp:cNvPr id="0" name=""/>
        <dsp:cNvSpPr/>
      </dsp:nvSpPr>
      <dsp:spPr>
        <a:xfrm>
          <a:off x="8236483" y="715867"/>
          <a:ext cx="607531" cy="607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33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>
            <a:latin typeface="Gill Sans MT" panose="020B0502020104020203" pitchFamily="34" charset="0"/>
          </a:endParaRPr>
        </a:p>
      </dsp:txBody>
      <dsp:txXfrm>
        <a:off x="8373177" y="715867"/>
        <a:ext cx="334143" cy="457167"/>
      </dsp:txXfrm>
    </dsp:sp>
    <dsp:sp modelId="{DE943BD8-2889-4AB2-8310-A9EC6363067B}">
      <dsp:nvSpPr>
        <dsp:cNvPr id="0" name=""/>
        <dsp:cNvSpPr/>
      </dsp:nvSpPr>
      <dsp:spPr>
        <a:xfrm>
          <a:off x="8977169" y="1820470"/>
          <a:ext cx="607531" cy="607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33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>
            <a:latin typeface="Gill Sans MT" panose="020B0502020104020203" pitchFamily="34" charset="0"/>
          </a:endParaRPr>
        </a:p>
      </dsp:txBody>
      <dsp:txXfrm>
        <a:off x="9113863" y="1820470"/>
        <a:ext cx="334143" cy="457167"/>
      </dsp:txXfrm>
    </dsp:sp>
    <dsp:sp modelId="{18158403-2952-4DDB-90A4-8F50517C2454}">
      <dsp:nvSpPr>
        <dsp:cNvPr id="0" name=""/>
        <dsp:cNvSpPr/>
      </dsp:nvSpPr>
      <dsp:spPr>
        <a:xfrm>
          <a:off x="9706801" y="2925072"/>
          <a:ext cx="607531" cy="60753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0033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>
            <a:latin typeface="Gill Sans MT" panose="020B0502020104020203" pitchFamily="34" charset="0"/>
          </a:endParaRPr>
        </a:p>
      </dsp:txBody>
      <dsp:txXfrm>
        <a:off x="9843495" y="2925072"/>
        <a:ext cx="334143" cy="457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46202-B21C-4232-89ED-BEA7776827D1}" type="datetimeFigureOut">
              <a:rPr lang="en-GB" smtClean="0"/>
              <a:t>19/10/2018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E65D6-884F-461A-96E4-32052E70FA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557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E54E4-03E0-CE4E-AB67-920F3E6FB466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B3265-314D-384A-885B-28F3792A7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8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97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3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b="1" dirty="0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F71DF-E845-4F88-BF74-580302495E7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1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F71DF-E845-4F88-BF74-580302495E7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196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F71DF-E845-4F88-BF74-580302495E7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86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7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F71DF-E845-4F88-BF74-580302495E7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09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F71DF-E845-4F88-BF74-580302495E7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165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3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8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04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22A79-07F5-4C81-B1BC-6AC9BC459718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62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F71DF-E845-4F88-BF74-580302495E7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2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94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22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69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265-314D-384A-885B-28F3792A7A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6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789" y="2745839"/>
            <a:ext cx="10556422" cy="5734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 i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82188"/>
            <a:ext cx="9144000" cy="5699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33194-CADE-0447-9D20-F33C386C8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57" y="0"/>
            <a:ext cx="4408244" cy="2547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77DC2-A81C-5346-A43F-19DEB77D25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284171"/>
            <a:ext cx="1926593" cy="6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6325207"/>
            <a:ext cx="1148443" cy="3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8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57" y="0"/>
            <a:ext cx="4408244" cy="2547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978" y="901399"/>
            <a:ext cx="10515600" cy="6350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978" y="1712239"/>
            <a:ext cx="10515600" cy="347283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 marL="914400" indent="0">
              <a:buNone/>
              <a:defRPr sz="1800"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6325207"/>
            <a:ext cx="1148443" cy="3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6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743" y="3162925"/>
            <a:ext cx="10515600" cy="5921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743" y="375503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57" y="0"/>
            <a:ext cx="4408244" cy="2547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6325207"/>
            <a:ext cx="1148443" cy="3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7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47775" y="283475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328675" y="5915771"/>
            <a:ext cx="12138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[Insert institution logo]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75" y="6054922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1916264" y="5963477"/>
            <a:ext cx="83488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document has been produced and published by [institution name] based on content provided by the Quality Assurance Agency for Higher Education (QAA). As such, this document may contain content that is not wholly endorsed by QAA.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1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onkhe.com/blogs/it-aint-what-we-do-its-the-way-that-we-do-it-researching-student-voice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fhe.ac.uk/en/research-resources/publications-hub/index.cfm/SDP2017-05" TargetMode="External"/><Relationship Id="rId4" Type="http://schemas.openxmlformats.org/officeDocument/2006/relationships/hyperlink" Target="https://www.lfhe.ac.uk/en/research-resources/research-hub/small-development-projects/sdp2018/sheffield-hallam-university-po.cf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mailto:l.austen@shu.ac.uk" TargetMode="External"/><Relationship Id="rId7" Type="http://schemas.openxmlformats.org/officeDocument/2006/relationships/hyperlink" Target="https://wonkhe.com/blogs/it-aint-what-we-do-its-the-way-that-we-do-it-researching-student-voic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ons.wikimedia.org/wiki/File:Powtoon-logo2017.svg" TargetMode="External"/><Relationship Id="rId5" Type="http://schemas.openxmlformats.org/officeDocument/2006/relationships/hyperlink" Target="https://www.google.co.uk/search?q=speech+bubble&amp;tbs=rimg:CQ1UCNCcl74wIji_1gZ_1-FjV4uOA-5vZAayisKCT_1Bj3liCeA5zdbLmDhjdE5kOT4CeouZ37-mxFVpUVkRUj1bG5qcyoSCb-Bn_14WNXi4EXsRfdyLXUJbKhIJ4D7m9kBrKKwRexF93ItdQlsqEgkoJP8GPeWIJxG8Vg62YqEccioSCYDnN1suYOGNEWJoIFRPh0TYKhIJ0TmQ5PgJ6i4RxqJnV1Mvxc8qEglnfv6bEVWlRRFQxST0POCwkSoSCWRFSPVsbmpzEWNfaBVl36Fm,sur:f&amp;tbm=isch&amp;source=lnt&amp;sa=X&amp;ved=0ahUKEwivqO6z9cPaAhWkCMAKHQLJDeMQpwUIIA&amp;biw=1920&amp;bih=1070&amp;dpr=1#imgrc=QRPNlSSW6ZhAiM:" TargetMode="External"/><Relationship Id="rId4" Type="http://schemas.openxmlformats.org/officeDocument/2006/relationships/hyperlink" Target="http://www.blogs.shu.ac.uk/stee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nkhe.com/blogs/it-aint-what-we-do-its-the-way-that-we-do-it-researching-student-voice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onkhe.com/blogs/it-aint-what-we-do-its-the-way-that-we-do-it-researching-student-voice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shu.ac.uk/steer/digital-storytelling-shu/studentvoic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yorkshireuniversities.ac.uk/digital-storytell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5593" y="3053283"/>
            <a:ext cx="9780814" cy="784199"/>
          </a:xfrm>
        </p:spPr>
        <p:txBody>
          <a:bodyPr>
            <a:noAutofit/>
          </a:bodyPr>
          <a:lstStyle/>
          <a:p>
            <a:r>
              <a:rPr lang="en-GB" dirty="0"/>
              <a:t>Evidence for Enhancement:</a:t>
            </a:r>
            <a:br>
              <a:rPr lang="en-GB" dirty="0"/>
            </a:br>
            <a:r>
              <a:rPr lang="en-GB" sz="3000" b="0" dirty="0">
                <a:latin typeface="Arial" panose="020B0604020202020204" pitchFamily="34" charset="0"/>
                <a:cs typeface="Arial" panose="020B0604020202020204" pitchFamily="34" charset="0"/>
              </a:rPr>
              <a:t>Engaging Student and Staff Voices</a:t>
            </a:r>
            <a:endParaRPr lang="en-U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77809"/>
            <a:ext cx="9144000" cy="569911"/>
          </a:xfrm>
        </p:spPr>
        <p:txBody>
          <a:bodyPr/>
          <a:lstStyle/>
          <a:p>
            <a:r>
              <a:rPr lang="en-GB" dirty="0"/>
              <a:t>Dr Liz Austen</a:t>
            </a:r>
          </a:p>
          <a:p>
            <a:r>
              <a:rPr lang="en-GB" dirty="0"/>
              <a:t>Sheffield Hallam University</a:t>
            </a:r>
          </a:p>
          <a:p>
            <a:r>
              <a:rPr lang="en-GB" dirty="0"/>
              <a:t>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8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utility?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978" y="1712239"/>
            <a:ext cx="10515600" cy="4289976"/>
          </a:xfrm>
        </p:spPr>
        <p:txBody>
          <a:bodyPr/>
          <a:lstStyle/>
          <a:p>
            <a:pPr fontAlgn="base"/>
            <a:r>
              <a:rPr lang="en-GB" sz="2000" dirty="0"/>
              <a:t>To build a social presence in online environments</a:t>
            </a:r>
          </a:p>
          <a:p>
            <a:pPr fontAlgn="base"/>
            <a:r>
              <a:rPr lang="en-GB" sz="2000" dirty="0"/>
              <a:t>As inclusive (non text based) assessments</a:t>
            </a:r>
          </a:p>
          <a:p>
            <a:pPr fontAlgn="base"/>
            <a:r>
              <a:rPr lang="en-GB" sz="2000" dirty="0"/>
              <a:t>As a reflective processes within PDP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  <a:p>
            <a:pPr fontAlgn="base"/>
            <a:r>
              <a:rPr lang="en-GB" sz="2000" dirty="0"/>
              <a:t>To encourage social reflection through peer critique</a:t>
            </a:r>
          </a:p>
          <a:p>
            <a:pPr fontAlgn="base"/>
            <a:r>
              <a:rPr lang="en-GB" sz="2000" dirty="0"/>
              <a:t>To provide formative reflection (e.g. prior to presentations)</a:t>
            </a:r>
          </a:p>
          <a:p>
            <a:pPr fontAlgn="base"/>
            <a:r>
              <a:rPr lang="en-GB" sz="2000" dirty="0"/>
              <a:t>To build course identity within induction/transition activities</a:t>
            </a:r>
          </a:p>
          <a:p>
            <a:pPr fontAlgn="base"/>
            <a:r>
              <a:rPr lang="en-GB" sz="2000" dirty="0"/>
              <a:t>To enable hidden voices to better understand student experiences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fontAlgn="base"/>
            <a:r>
              <a:rPr lang="en-GB" sz="2000" dirty="0"/>
              <a:t>To evidence graduate/employability attributes within institutional awards </a:t>
            </a:r>
            <a:r>
              <a: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GB" sz="2000" dirty="0"/>
          </a:p>
          <a:p>
            <a:pPr fontAlgn="base"/>
            <a:r>
              <a:rPr lang="en-GB" sz="2000" dirty="0"/>
              <a:t>To develop relationships within academic support/advising initiatives </a:t>
            </a:r>
            <a:r>
              <a: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GB" sz="2000" dirty="0"/>
          </a:p>
          <a:p>
            <a:pPr fontAlgn="base"/>
            <a:r>
              <a:rPr lang="en-GB" sz="2000" dirty="0"/>
              <a:t>To evidence learning gain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44978" y="4091688"/>
            <a:ext cx="105156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4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slla\AppData\Local\Microsoft\Windows\Temporary Internet Files\Content.IE5\6A43ZYGE\comic-1293233_64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0" y="1712239"/>
            <a:ext cx="11617291" cy="40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Digital Storytelling Staff Voices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754620" y="2870066"/>
            <a:ext cx="78728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Institutional research stories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Staff reflections on strategic priorities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967046" y="5638800"/>
            <a:ext cx="5685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NB. Digital stories can also be used as 'triggers' for discussions or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583007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Integrating student and staff voices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Consider power dynamics between student and staff</a:t>
            </a:r>
          </a:p>
          <a:p>
            <a:r>
              <a:rPr lang="en-GB" dirty="0"/>
              <a:t>Position students as co-designers/producers/researchers</a:t>
            </a:r>
          </a:p>
          <a:p>
            <a:r>
              <a:rPr lang="en-GB" dirty="0"/>
              <a:t>Be solution focused and appreciative</a:t>
            </a:r>
          </a:p>
          <a:p>
            <a:r>
              <a:rPr lang="en-GB" dirty="0"/>
              <a:t>Allow some time and safe space for 'off-loading' </a:t>
            </a:r>
          </a:p>
          <a:p>
            <a:r>
              <a:rPr lang="en-GB" dirty="0"/>
              <a:t>Consider any restrictions which may limit action by staff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846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96752"/>
            <a:ext cx="10945216" cy="1143000"/>
          </a:xfrm>
        </p:spPr>
        <p:txBody>
          <a:bodyPr/>
          <a:lstStyle/>
          <a:p>
            <a:pPr marL="0" indent="0"/>
            <a:r>
              <a:rPr lang="en-GB" dirty="0">
                <a:latin typeface="+mj-lt"/>
              </a:rPr>
              <a:t>Class of 2020: An integrative longitudinal approach to addressing retention in HE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104487"/>
              </p:ext>
            </p:extLst>
          </p:nvPr>
        </p:nvGraphicFramePr>
        <p:xfrm>
          <a:off x="609600" y="2276872"/>
          <a:ext cx="11055019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rved Left Arrow 8"/>
          <p:cNvSpPr/>
          <p:nvPr/>
        </p:nvSpPr>
        <p:spPr>
          <a:xfrm rot="8624097">
            <a:off x="285001" y="3544750"/>
            <a:ext cx="1432156" cy="2934419"/>
          </a:xfrm>
          <a:prstGeom prst="curvedLeftArrow">
            <a:avLst>
              <a:gd name="adj1" fmla="val 20852"/>
              <a:gd name="adj2" fmla="val 54851"/>
              <a:gd name="adj3" fmla="val 1586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6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utility?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Institutional insights and evidence base for change (e.g. assessment and quality process)</a:t>
            </a:r>
          </a:p>
          <a:p>
            <a:r>
              <a:rPr lang="en-GB" dirty="0"/>
              <a:t>Periodic review of programmes</a:t>
            </a:r>
          </a:p>
          <a:p>
            <a:r>
              <a:rPr lang="en-GB" dirty="0"/>
              <a:t>S</a:t>
            </a:r>
            <a:r>
              <a:rPr lang="en-GB"/>
              <a:t>tudents/staff </a:t>
            </a:r>
            <a:r>
              <a:rPr lang="en-GB" dirty="0"/>
              <a:t>committees and course/module enhancement processes</a:t>
            </a:r>
          </a:p>
        </p:txBody>
      </p:sp>
    </p:spTree>
    <p:extLst>
      <p:ext uri="{BB962C8B-B14F-4D97-AF65-F5344CB8AC3E}">
        <p14:creationId xmlns:p14="http://schemas.microsoft.com/office/powerpoint/2010/main" val="930343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latin typeface="+mn-lt"/>
              </a:rPr>
              <a:t>Ethical principles for engaging student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and staff voices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4978" y="1712239"/>
            <a:ext cx="10515600" cy="4477546"/>
          </a:xfrm>
        </p:spPr>
        <p:txBody>
          <a:bodyPr>
            <a:normAutofit fontScale="92500" lnSpcReduction="10000"/>
          </a:bodyPr>
          <a:lstStyle/>
          <a:p>
            <a:pPr lvl="0"/>
            <a:endParaRPr lang="en-GB" dirty="0">
              <a:latin typeface="Gill Sans MT" panose="020B0502020104020203" pitchFamily="34" charset="0"/>
            </a:endParaRPr>
          </a:p>
          <a:p>
            <a:pPr lvl="0"/>
            <a:r>
              <a:rPr lang="en-GB" dirty="0"/>
              <a:t>Using the typology, define the parameters of the data collection as either service evaluation or research.</a:t>
            </a:r>
          </a:p>
          <a:p>
            <a:pPr lvl="0"/>
            <a:r>
              <a:rPr lang="en-GB" dirty="0"/>
              <a:t>Follow British Educational Research Association (BERA) guidelines, playing close attention to beneficence and non-maleficence. </a:t>
            </a:r>
          </a:p>
          <a:p>
            <a:pPr lvl="0"/>
            <a:r>
              <a:rPr lang="en-GB" dirty="0"/>
              <a:t>Consider how you can build in co-design methodology with students (e.g. participatory research/action research) which shifts the dynamic from data source to co-researcher.</a:t>
            </a:r>
          </a:p>
          <a:p>
            <a:pPr lvl="0"/>
            <a:r>
              <a:rPr lang="en-GB" dirty="0"/>
              <a:t>Explore voices you might not want to hear, you don’t normally hear, or have a tendency to exclude , but consider the impact on small cohorts or over-targeted samples.</a:t>
            </a:r>
          </a:p>
          <a:p>
            <a:pPr lvl="0"/>
            <a:r>
              <a:rPr lang="en-GB" dirty="0"/>
              <a:t>Use well-crafted consent forms and information sheets (GDPR compliant) which are free from academic jargon.  </a:t>
            </a:r>
          </a:p>
          <a:p>
            <a:pPr lvl="0"/>
            <a:endParaRPr lang="en-GB" dirty="0">
              <a:latin typeface="Gill Sans MT" panose="020B05020201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982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Accompanying Resources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to ..... …..produce digital stories with students and staff in higher education</a:t>
            </a:r>
          </a:p>
          <a:p>
            <a:r>
              <a:rPr lang="en-GB" dirty="0"/>
              <a:t>Example Consent Forms and Information Sheet</a:t>
            </a:r>
          </a:p>
          <a:p>
            <a:r>
              <a:rPr lang="en-GB" dirty="0"/>
              <a:t>Engaging Student Voices: Ethical Checklist</a:t>
            </a:r>
          </a:p>
          <a:p>
            <a:endParaRPr lang="en-GB" sz="1000" dirty="0"/>
          </a:p>
          <a:p>
            <a:pPr marL="0" indent="0">
              <a:buNone/>
            </a:pPr>
            <a:r>
              <a:rPr lang="en-GB" sz="1800" b="1" dirty="0"/>
              <a:t>References</a:t>
            </a:r>
          </a:p>
          <a:p>
            <a:r>
              <a:rPr lang="en-GB" sz="1800" dirty="0"/>
              <a:t>Austen, L. (2018) ‘It </a:t>
            </a:r>
            <a:r>
              <a:rPr lang="en-GB" sz="1800" dirty="0" err="1"/>
              <a:t>ain’t</a:t>
            </a:r>
            <a:r>
              <a:rPr lang="en-GB" sz="1800" dirty="0"/>
              <a:t> what we do, it’s the way that we do it’ – researching student voices, </a:t>
            </a:r>
            <a:r>
              <a:rPr lang="en-GB" sz="1800" dirty="0" err="1"/>
              <a:t>WonkHE</a:t>
            </a:r>
            <a:r>
              <a:rPr lang="en-GB" sz="1800" dirty="0"/>
              <a:t>, 27th, Feb 2018, available at </a:t>
            </a:r>
            <a:r>
              <a:rPr lang="en-GB" sz="1800" dirty="0">
                <a:hlinkClick r:id="rId3"/>
              </a:rPr>
              <a:t>http://wonkhe.com/blogs/it-aint-what-we-do-its-the-way-that-we-do-it-researching-student-voices/</a:t>
            </a:r>
            <a:endParaRPr lang="en-GB" sz="1800" dirty="0"/>
          </a:p>
          <a:p>
            <a:r>
              <a:rPr lang="en-GB" sz="1800" dirty="0"/>
              <a:t>Austen, L. &amp; Jones-Devitt , S. (2018) Observing the observers: Using digital storytelling for organisational development concerning ‘critical Whiteness’, Advance-HE, available at </a:t>
            </a:r>
            <a:r>
              <a:rPr lang="en-GB" sz="1800" u="sng" dirty="0">
                <a:hlinkClick r:id="rId4"/>
              </a:rPr>
              <a:t>https://www.lfhe.ac.uk/en/research-resources/research-hub/small-development-projects/sdp2018/sheffield-hallam-university-po.cfm</a:t>
            </a:r>
            <a:r>
              <a:rPr lang="en-GB" sz="1800" dirty="0"/>
              <a:t> </a:t>
            </a:r>
          </a:p>
          <a:p>
            <a:r>
              <a:rPr lang="en-GB" sz="1800" dirty="0"/>
              <a:t>Jones-Devitt , S. &amp; </a:t>
            </a:r>
            <a:r>
              <a:rPr lang="en-GB" sz="1800" dirty="0" err="1"/>
              <a:t>LeBihan</a:t>
            </a:r>
            <a:r>
              <a:rPr lang="en-GB" sz="1800" dirty="0"/>
              <a:t>, J. </a:t>
            </a:r>
            <a:r>
              <a:rPr lang="en-GB" sz="1800"/>
              <a:t>(2018</a:t>
            </a:r>
            <a:r>
              <a:rPr lang="en-GB" sz="1800" dirty="0"/>
              <a:t>) Use and Abuse of the Student Voice: Leaders’ Responsibilities for Making Positive Use of Student Evaluations of Teaching in Higher Education, : </a:t>
            </a:r>
            <a:r>
              <a:rPr lang="en-GB" sz="1800" u="sng" dirty="0">
                <a:hlinkClick r:id="rId5"/>
              </a:rPr>
              <a:t>https://www.lfhe.ac.uk/en/research-resources/publications-hub/index.cfm/SDP2017-05</a:t>
            </a:r>
            <a:r>
              <a:rPr lang="en-GB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446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75" y="1530409"/>
            <a:ext cx="10515600" cy="1325563"/>
          </a:xfrm>
        </p:spPr>
        <p:txBody>
          <a:bodyPr/>
          <a:lstStyle/>
          <a:p>
            <a:pPr marL="0" indent="0" algn="l"/>
            <a:r>
              <a:rPr lang="en-GB" sz="2400" dirty="0"/>
              <a:t>Evidence for Enhancement:</a:t>
            </a:r>
            <a:br>
              <a:rPr lang="en-GB" sz="2400" dirty="0"/>
            </a:br>
            <a: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  <a:t>Engaging Student and Staff Voices</a:t>
            </a:r>
            <a:b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l.austen@shu.ac.uk</a:t>
            </a:r>
            <a:br>
              <a:rPr lang="en-GB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2000" dirty="0">
                <a:solidFill>
                  <a:srgbClr val="660033"/>
                </a:solidFill>
              </a:rPr>
              <a:t>@</a:t>
            </a:r>
            <a:r>
              <a:rPr lang="en-GB" sz="2000" dirty="0" err="1">
                <a:solidFill>
                  <a:srgbClr val="660033"/>
                </a:solidFill>
              </a:rPr>
              <a:t>lizaustenbooth</a:t>
            </a:r>
            <a:r>
              <a:rPr lang="en-GB" sz="2000" dirty="0">
                <a:solidFill>
                  <a:srgbClr val="660033"/>
                </a:solidFill>
              </a:rPr>
              <a:t> </a:t>
            </a:r>
            <a:br>
              <a:rPr lang="en-GB" sz="2000" dirty="0">
                <a:solidFill>
                  <a:srgbClr val="660033"/>
                </a:solidFill>
              </a:rPr>
            </a:br>
            <a:r>
              <a:rPr lang="en-GB" sz="2000" dirty="0">
                <a:solidFill>
                  <a:srgbClr val="002060"/>
                </a:solidFill>
              </a:rPr>
              <a:t>  </a:t>
            </a:r>
            <a:br>
              <a:rPr lang="en-GB" sz="2000" dirty="0">
                <a:solidFill>
                  <a:srgbClr val="002060"/>
                </a:solidFill>
              </a:rPr>
            </a:br>
            <a:r>
              <a:rPr lang="en-GB" sz="2000" dirty="0">
                <a:solidFill>
                  <a:srgbClr val="002060"/>
                </a:solidFill>
                <a:hlinkClick r:id="rId4"/>
              </a:rPr>
              <a:t>www.blogs.shu.ac.uk/steer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br>
              <a:rPr lang="en-GB" sz="2000" dirty="0">
                <a:solidFill>
                  <a:srgbClr val="002060"/>
                </a:solidFill>
              </a:rPr>
            </a:br>
            <a:r>
              <a:rPr lang="en-GB" sz="2000" dirty="0">
                <a:solidFill>
                  <a:srgbClr val="660033"/>
                </a:solidFill>
              </a:rPr>
              <a:t>@</a:t>
            </a:r>
            <a:r>
              <a:rPr lang="en-GB" sz="2000" dirty="0" err="1">
                <a:solidFill>
                  <a:srgbClr val="660033"/>
                </a:solidFill>
              </a:rPr>
              <a:t>SHU_StEER</a:t>
            </a:r>
            <a:br>
              <a:rPr lang="en-GB" sz="2000" dirty="0">
                <a:solidFill>
                  <a:srgbClr val="660033"/>
                </a:solidFill>
              </a:rPr>
            </a:br>
            <a:br>
              <a:rPr lang="en-GB" sz="2000" dirty="0">
                <a:solidFill>
                  <a:srgbClr val="660033"/>
                </a:solidFill>
              </a:rPr>
            </a:br>
            <a:r>
              <a:rPr lang="en-GB" sz="2000" dirty="0">
                <a:solidFill>
                  <a:srgbClr val="660033"/>
                </a:solidFill>
              </a:rPr>
              <a:t>Made with images from:</a:t>
            </a:r>
            <a:br>
              <a:rPr lang="en-GB" sz="1400" dirty="0"/>
            </a:br>
            <a:r>
              <a:rPr lang="en-GB" sz="1400" dirty="0" err="1">
                <a:hlinkClick r:id="rId5"/>
              </a:rPr>
              <a:t>Pixabay</a:t>
            </a:r>
            <a:br>
              <a:rPr lang="en-GB" sz="1400" dirty="0"/>
            </a:br>
            <a:r>
              <a:rPr lang="en-GB" sz="1400" u="sng" dirty="0">
                <a:hlinkClick r:id="rId6"/>
              </a:rPr>
              <a:t>Wikimedia Commons</a:t>
            </a:r>
            <a:br>
              <a:rPr lang="en-GB" sz="1400" dirty="0"/>
            </a:br>
            <a:r>
              <a:rPr lang="en-GB" sz="1400" dirty="0" err="1">
                <a:hlinkClick r:id="rId7"/>
              </a:rPr>
              <a:t>Wonkhe</a:t>
            </a:r>
            <a:br>
              <a:rPr lang="en-GB" sz="2400" dirty="0"/>
            </a:br>
            <a:br>
              <a:rPr lang="en-GB" sz="2400" dirty="0">
                <a:solidFill>
                  <a:srgbClr val="660033"/>
                </a:solidFill>
              </a:rPr>
            </a:br>
            <a:br>
              <a:rPr lang="en-GB" dirty="0">
                <a:solidFill>
                  <a:srgbClr val="660033"/>
                </a:solidFill>
              </a:rPr>
            </a:b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60" y="5142962"/>
            <a:ext cx="3916045" cy="7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8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Introductions and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Engaging student voices responsibly</a:t>
            </a:r>
          </a:p>
          <a:p>
            <a:r>
              <a:rPr lang="en-GB" dirty="0"/>
              <a:t>Digital storytelling student voices</a:t>
            </a:r>
          </a:p>
          <a:p>
            <a:r>
              <a:rPr lang="en-GB" dirty="0"/>
              <a:t>Digital storytelling staff voices</a:t>
            </a:r>
          </a:p>
          <a:p>
            <a:r>
              <a:rPr lang="en-GB" dirty="0"/>
              <a:t>Integrating student and staff voices</a:t>
            </a:r>
          </a:p>
          <a:p>
            <a:r>
              <a:rPr lang="en-GB" dirty="0"/>
              <a:t>Ethical principles for engaging student</a:t>
            </a:r>
            <a:br>
              <a:rPr lang="en-GB" dirty="0"/>
            </a:br>
            <a:r>
              <a:rPr lang="en-GB" dirty="0"/>
              <a:t>and staff voices</a:t>
            </a:r>
          </a:p>
          <a:p>
            <a:endParaRPr lang="en-GB" dirty="0">
              <a:latin typeface="Gill Sans MT" panose="020B05020201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943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Engaging student and staff voices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Framed as institutional research/evaluation (voices become data)</a:t>
            </a:r>
          </a:p>
          <a:p>
            <a:r>
              <a:rPr lang="en-GB" dirty="0"/>
              <a:t>Needs clears aims and objectives</a:t>
            </a:r>
          </a:p>
          <a:p>
            <a:r>
              <a:rPr lang="en-GB" dirty="0"/>
              <a:t>Scoping of previous research and existing data necessary</a:t>
            </a:r>
          </a:p>
          <a:p>
            <a:r>
              <a:rPr lang="en-GB" dirty="0"/>
              <a:t>Must be conducted ethically</a:t>
            </a:r>
          </a:p>
        </p:txBody>
      </p:sp>
    </p:spTree>
    <p:extLst>
      <p:ext uri="{BB962C8B-B14F-4D97-AF65-F5344CB8AC3E}">
        <p14:creationId xmlns:p14="http://schemas.microsoft.com/office/powerpoint/2010/main" val="315758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9115" y="136352"/>
            <a:ext cx="10972800" cy="81321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Student voices:  A typology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9702" y="934545"/>
            <a:ext cx="11591349" cy="936104"/>
            <a:chOff x="179512" y="260648"/>
            <a:chExt cx="8693512" cy="936104"/>
          </a:xfrm>
        </p:grpSpPr>
        <p:sp>
          <p:nvSpPr>
            <p:cNvPr id="5" name="Rounded Rectangle 4"/>
            <p:cNvSpPr/>
            <p:nvPr/>
          </p:nvSpPr>
          <p:spPr>
            <a:xfrm>
              <a:off x="179512" y="404664"/>
              <a:ext cx="4176464" cy="648072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dirty="0"/>
                <a:t>Student learning analytics</a:t>
              </a: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4408528" y="260648"/>
              <a:ext cx="4464496" cy="93610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student voices as data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9702" y="1667052"/>
            <a:ext cx="11591349" cy="936104"/>
            <a:chOff x="179512" y="260648"/>
            <a:chExt cx="8693512" cy="936104"/>
          </a:xfrm>
        </p:grpSpPr>
        <p:sp>
          <p:nvSpPr>
            <p:cNvPr id="11" name="Rounded Rectangle 10"/>
            <p:cNvSpPr/>
            <p:nvPr/>
          </p:nvSpPr>
          <p:spPr>
            <a:xfrm>
              <a:off x="179512" y="404664"/>
              <a:ext cx="4176464" cy="64807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dirty="0"/>
                <a:t>Student surveys 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4408528" y="260648"/>
              <a:ext cx="4464496" cy="93610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benchmarking student voices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9115" y="2408670"/>
            <a:ext cx="11591349" cy="936104"/>
            <a:chOff x="179512" y="260648"/>
            <a:chExt cx="8693512" cy="936104"/>
          </a:xfrm>
        </p:grpSpPr>
        <p:sp>
          <p:nvSpPr>
            <p:cNvPr id="14" name="Rounded Rectangle 13"/>
            <p:cNvSpPr/>
            <p:nvPr/>
          </p:nvSpPr>
          <p:spPr>
            <a:xfrm>
              <a:off x="179512" y="404664"/>
              <a:ext cx="4176464" cy="64807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dirty="0"/>
                <a:t>Student evaluations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408528" y="260648"/>
              <a:ext cx="4464496" cy="93610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student voices as evaluation of experience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9702" y="3183462"/>
            <a:ext cx="11644841" cy="936104"/>
            <a:chOff x="179512" y="260648"/>
            <a:chExt cx="8693512" cy="936104"/>
          </a:xfrm>
        </p:grpSpPr>
        <p:sp>
          <p:nvSpPr>
            <p:cNvPr id="17" name="Rounded Rectangle 16"/>
            <p:cNvSpPr/>
            <p:nvPr/>
          </p:nvSpPr>
          <p:spPr>
            <a:xfrm>
              <a:off x="179512" y="404664"/>
              <a:ext cx="4176464" cy="64807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dirty="0"/>
                <a:t>Reflections and pilot studies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4408528" y="260648"/>
              <a:ext cx="4464496" cy="93610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student voices for quality enhancement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9702" y="3922059"/>
            <a:ext cx="11644841" cy="936104"/>
            <a:chOff x="179512" y="260648"/>
            <a:chExt cx="8693512" cy="936104"/>
          </a:xfrm>
        </p:grpSpPr>
        <p:sp>
          <p:nvSpPr>
            <p:cNvPr id="20" name="Rounded Rectangle 19"/>
            <p:cNvSpPr/>
            <p:nvPr/>
          </p:nvSpPr>
          <p:spPr>
            <a:xfrm>
              <a:off x="179512" y="404664"/>
              <a:ext cx="4176464" cy="64807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dirty="0"/>
                <a:t>Evaluations of impact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4408528" y="260648"/>
              <a:ext cx="4464496" cy="93610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student voices for organisational development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9702" y="4655575"/>
            <a:ext cx="11644841" cy="936104"/>
            <a:chOff x="179512" y="260648"/>
            <a:chExt cx="8693512" cy="936104"/>
          </a:xfrm>
        </p:grpSpPr>
        <p:sp>
          <p:nvSpPr>
            <p:cNvPr id="23" name="Rounded Rectangle 22"/>
            <p:cNvSpPr/>
            <p:nvPr/>
          </p:nvSpPr>
          <p:spPr>
            <a:xfrm>
              <a:off x="179512" y="404664"/>
              <a:ext cx="4176464" cy="64807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dirty="0"/>
                <a:t>Student research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4408528" y="260648"/>
              <a:ext cx="4464496" cy="93610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students researching student voices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9702" y="5447663"/>
            <a:ext cx="11644841" cy="936104"/>
            <a:chOff x="179512" y="260648"/>
            <a:chExt cx="8693512" cy="936104"/>
          </a:xfrm>
        </p:grpSpPr>
        <p:sp>
          <p:nvSpPr>
            <p:cNvPr id="26" name="Rounded Rectangle 25"/>
            <p:cNvSpPr/>
            <p:nvPr/>
          </p:nvSpPr>
          <p:spPr>
            <a:xfrm>
              <a:off x="179512" y="404664"/>
              <a:ext cx="4176464" cy="64807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dirty="0"/>
                <a:t>Staff research</a:t>
              </a: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408528" y="260648"/>
              <a:ext cx="4464496" cy="936104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student voices for scholarship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072331" y="648866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3"/>
              </a:rPr>
              <a:t>Austen 2018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3021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893031"/>
            <a:ext cx="10970077" cy="18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+mj-lt"/>
              </a:rPr>
              <a:t>Concerns with current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978" y="2708920"/>
            <a:ext cx="10515600" cy="3472834"/>
          </a:xfrm>
        </p:spPr>
        <p:txBody>
          <a:bodyPr>
            <a:normAutofit/>
          </a:bodyPr>
          <a:lstStyle/>
          <a:p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/>
              <a:t>Proxy measures for student voices</a:t>
            </a:r>
          </a:p>
          <a:p>
            <a:r>
              <a:rPr lang="en-GB" dirty="0"/>
              <a:t>Big data and objective measures of voices</a:t>
            </a:r>
          </a:p>
          <a:p>
            <a:r>
              <a:rPr lang="en-GB" dirty="0"/>
              <a:t>Misrepresentative voices</a:t>
            </a:r>
          </a:p>
          <a:p>
            <a:r>
              <a:rPr lang="en-GB" dirty="0"/>
              <a:t>Use and abuse of student voices</a:t>
            </a:r>
          </a:p>
          <a:p>
            <a:r>
              <a:rPr lang="en-GB" dirty="0"/>
              <a:t>Volume, repetition, exploitation</a:t>
            </a:r>
          </a:p>
          <a:p>
            <a:r>
              <a:rPr lang="en-GB" dirty="0"/>
              <a:t>Marginal concerns for ethics</a:t>
            </a:r>
          </a:p>
          <a:p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73661" y="6359133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4"/>
              </a:rPr>
              <a:t>Austen 2018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0077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C2E2-2F6A-AE40-BDEE-EDE9E499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+mn-lt"/>
              </a:rPr>
              <a:t>Principles for methods of engaging student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and staff voices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388F-E1A4-8D4D-9DF0-399581B5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/>
              <a:t>Innovative</a:t>
            </a:r>
          </a:p>
          <a:p>
            <a:r>
              <a:rPr lang="en-GB" dirty="0"/>
              <a:t>Dialogic</a:t>
            </a:r>
          </a:p>
          <a:p>
            <a:r>
              <a:rPr lang="en-GB" dirty="0"/>
              <a:t>Empowering</a:t>
            </a:r>
          </a:p>
          <a:p>
            <a:r>
              <a:rPr lang="en-GB" dirty="0"/>
              <a:t>Accessible</a:t>
            </a:r>
          </a:p>
          <a:p>
            <a:r>
              <a:rPr lang="en-GB" dirty="0"/>
              <a:t>Inclusive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C:\Users\sslla\AppData\Local\Microsoft\Windows\Temporary Internet Files\Content.IE5\WAQDSC2T\network_communicatio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92" y="2485942"/>
            <a:ext cx="5384800" cy="269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3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C2E2-2F6A-AE40-BDEE-EDE9E499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Gill Sans MT" panose="020B0502020104020203" pitchFamily="34" charset="0"/>
              </a:rPr>
              <a:t>Digital storytelling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388F-E1A4-8D4D-9DF0-399581B5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/>
              <a:t>Controlled by the student/staff</a:t>
            </a:r>
          </a:p>
          <a:p>
            <a:r>
              <a:rPr lang="en-GB" dirty="0"/>
              <a:t>Various software options</a:t>
            </a:r>
          </a:p>
          <a:p>
            <a:r>
              <a:rPr lang="en-GB" dirty="0"/>
              <a:t>2-3 mins in length</a:t>
            </a:r>
          </a:p>
          <a:p>
            <a:r>
              <a:rPr lang="en-GB" dirty="0"/>
              <a:t>Still images (photo/icon) </a:t>
            </a:r>
          </a:p>
          <a:p>
            <a:r>
              <a:rPr lang="en-GB" dirty="0"/>
              <a:t>Text effects</a:t>
            </a:r>
          </a:p>
          <a:p>
            <a:r>
              <a:rPr lang="en-GB" dirty="0"/>
              <a:t>Optional background music </a:t>
            </a:r>
          </a:p>
          <a:p>
            <a:r>
              <a:rPr lang="en-GB" dirty="0"/>
              <a:t>Recorded narration (optional)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38" y="2362421"/>
            <a:ext cx="2209535" cy="16206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7" y="1222807"/>
            <a:ext cx="3695733" cy="2930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58" y="4865567"/>
            <a:ext cx="50673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63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obe Spark Video Hamza Dit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C2E2-2F6A-AE40-BDEE-EDE9E499F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93" y="901399"/>
            <a:ext cx="10515600" cy="635093"/>
          </a:xfrm>
        </p:spPr>
        <p:txBody>
          <a:bodyPr>
            <a:normAutofit/>
          </a:bodyPr>
          <a:lstStyle/>
          <a:p>
            <a:r>
              <a:rPr lang="en-GB" dirty="0">
                <a:latin typeface="Gill Sans MT" panose="020B0502020104020203" pitchFamily="34" charset="0"/>
              </a:rPr>
              <a:t>Digital Storytelling Student Voices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388F-E1A4-8D4D-9DF0-399581B5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latin typeface="Gill Sans MT" panose="020B0502020104020203" pitchFamily="34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Digital Storytelling Library</a:t>
            </a:r>
          </a:p>
          <a:p>
            <a:pPr marL="0" lvl="1" indent="0">
              <a:buNone/>
            </a:pPr>
            <a:r>
              <a:rPr lang="en-US" sz="2400" dirty="0">
                <a:latin typeface="Gill Sans MT" panose="020B0502020104020203" pitchFamily="34" charset="0"/>
                <a:hlinkClick r:id="rId3"/>
              </a:rPr>
              <a:t>https://blogs.shu.ac.uk/steer/digital-storytelling-shu/studentvoices/</a:t>
            </a:r>
            <a:endParaRPr lang="en-US" sz="2400" dirty="0">
              <a:latin typeface="Gill Sans MT" panose="020B0502020104020203" pitchFamily="34" charset="0"/>
            </a:endParaRPr>
          </a:p>
          <a:p>
            <a:pPr marL="342900" lvl="1" indent="-342900"/>
            <a:r>
              <a:rPr lang="en-US" sz="2400" dirty="0">
                <a:latin typeface="Gill Sans MT" panose="020B0502020104020203" pitchFamily="34" charset="0"/>
              </a:rPr>
              <a:t>Digital Storytelling Toolkit </a:t>
            </a:r>
          </a:p>
          <a:p>
            <a:pPr marL="0" lvl="1" indent="0">
              <a:buNone/>
            </a:pPr>
            <a:r>
              <a:rPr lang="en-US" sz="2400" dirty="0">
                <a:latin typeface="Gill Sans MT" panose="020B0502020104020203" pitchFamily="34" charset="0"/>
                <a:hlinkClick r:id="rId4"/>
              </a:rPr>
              <a:t>http://www.yorkshireuniversities.ac.uk/digital-storytelling</a:t>
            </a:r>
            <a:endParaRPr lang="en-US" sz="2400" dirty="0">
              <a:latin typeface="Gill Sans MT" panose="020B0502020104020203" pitchFamily="34" charset="0"/>
            </a:endParaRPr>
          </a:p>
          <a:p>
            <a:pPr marL="0" lvl="1" indent="0">
              <a:buNone/>
            </a:pPr>
            <a:endParaRPr lang="en-US" sz="24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34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T 2017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5AA"/>
      </a:accent1>
      <a:accent2>
        <a:srgbClr val="9F1C63"/>
      </a:accent2>
      <a:accent3>
        <a:srgbClr val="1194A4"/>
      </a:accent3>
      <a:accent4>
        <a:srgbClr val="DADADA"/>
      </a:accent4>
      <a:accent5>
        <a:srgbClr val="57575B"/>
      </a:accent5>
      <a:accent6>
        <a:srgbClr val="70AD47"/>
      </a:accent6>
      <a:hlink>
        <a:srgbClr val="0563C1"/>
      </a:hlink>
      <a:folHlink>
        <a:srgbClr val="6F19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7457B3E-CA29-A043-96FE-FC4D558B512C}" vid="{7EA045D7-D39B-2A46-9E9D-042702A81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712</Words>
  <Application>Microsoft Office PowerPoint</Application>
  <PresentationFormat>Widescreen</PresentationFormat>
  <Paragraphs>126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Gill Sans MT</vt:lpstr>
      <vt:lpstr>Times New Roman</vt:lpstr>
      <vt:lpstr>Office Theme</vt:lpstr>
      <vt:lpstr>Evidence for Enhancement: Engaging Student and Staff Voices</vt:lpstr>
      <vt:lpstr>Introductions and Overview</vt:lpstr>
      <vt:lpstr>Engaging student and staff voices</vt:lpstr>
      <vt:lpstr>Student voices:  A typology</vt:lpstr>
      <vt:lpstr>Concerns with current practices</vt:lpstr>
      <vt:lpstr>Principles for methods of engaging student and staff voices </vt:lpstr>
      <vt:lpstr>Digital storytelling</vt:lpstr>
      <vt:lpstr>PowerPoint Presentation</vt:lpstr>
      <vt:lpstr>Digital Storytelling Student Voices</vt:lpstr>
      <vt:lpstr>Possible utility?</vt:lpstr>
      <vt:lpstr>Digital Storytelling Staff Voices</vt:lpstr>
      <vt:lpstr>Integrating student and staff voices</vt:lpstr>
      <vt:lpstr>Class of 2020: An integrative longitudinal approach to addressing retention in HE</vt:lpstr>
      <vt:lpstr>Possible utility?</vt:lpstr>
      <vt:lpstr>Ethical principles for engaging student and staff voices</vt:lpstr>
      <vt:lpstr>Accompanying Resources</vt:lpstr>
      <vt:lpstr>Evidence for Enhancement: Engaging Student and Staff Voices  l.austen@shu.ac.uk @lizaustenbooth     www.blogs.shu.ac.uk/steer  @SHU_StEER  Made with images from: Pixabay Wikimedia Commons Wonkhe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Student and Staff Voices</dc:title>
  <dc:creator/>
  <cp:keywords>Liz Austen</cp:keywords>
  <cp:lastModifiedBy/>
  <cp:revision>1</cp:revision>
  <dcterms:created xsi:type="dcterms:W3CDTF">2018-10-19T10:04:57Z</dcterms:created>
  <dcterms:modified xsi:type="dcterms:W3CDTF">2018-10-19T10:06:26Z</dcterms:modified>
</cp:coreProperties>
</file>