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
  </p:notesMasterIdLst>
  <p:sldIdLst>
    <p:sldId id="263" r:id="rId2"/>
    <p:sldId id="269" r:id="rId3"/>
    <p:sldId id="265" r:id="rId4"/>
    <p:sldId id="267" r:id="rId5"/>
    <p:sldId id="266" r:id="rId6"/>
    <p:sldId id="313" r:id="rId7"/>
    <p:sldId id="257" r:id="rId8"/>
    <p:sldId id="310" r:id="rId9"/>
    <p:sldId id="309" r:id="rId10"/>
    <p:sldId id="306" r:id="rId11"/>
    <p:sldId id="311" r:id="rId12"/>
    <p:sldId id="304" r:id="rId13"/>
    <p:sldId id="312" r:id="rId14"/>
    <p:sldId id="30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120" d="100"/>
          <a:sy n="120" d="100"/>
        </p:scale>
        <p:origin x="13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C13B3-47B9-4D31-9847-3B338F3290FF}" type="datetimeFigureOut">
              <a:rPr lang="en-GB" smtClean="0"/>
              <a:t>09/08/2022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CB5C9-4980-481E-BEBD-3D41020FAA35}" type="slidenum">
              <a:rPr lang="en-GB" smtClean="0"/>
              <a:t>‹#›</a:t>
            </a:fld>
            <a:endParaRPr lang="en-GB"/>
          </a:p>
        </p:txBody>
      </p:sp>
    </p:spTree>
    <p:extLst>
      <p:ext uri="{BB962C8B-B14F-4D97-AF65-F5344CB8AC3E}">
        <p14:creationId xmlns:p14="http://schemas.microsoft.com/office/powerpoint/2010/main" val="93423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BCB5C9-4980-481E-BEBD-3D41020FAA35}" type="slidenum">
              <a:rPr lang="en-GB" smtClean="0"/>
              <a:t>4</a:t>
            </a:fld>
            <a:endParaRPr lang="en-GB"/>
          </a:p>
        </p:txBody>
      </p:sp>
    </p:spTree>
    <p:extLst>
      <p:ext uri="{BB962C8B-B14F-4D97-AF65-F5344CB8AC3E}">
        <p14:creationId xmlns:p14="http://schemas.microsoft.com/office/powerpoint/2010/main" val="263471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BCB5C9-4980-481E-BEBD-3D41020FAA35}" type="slidenum">
              <a:rPr lang="en-GB" smtClean="0"/>
              <a:t>5</a:t>
            </a:fld>
            <a:endParaRPr lang="en-GB"/>
          </a:p>
        </p:txBody>
      </p:sp>
    </p:spTree>
    <p:extLst>
      <p:ext uri="{BB962C8B-B14F-4D97-AF65-F5344CB8AC3E}">
        <p14:creationId xmlns:p14="http://schemas.microsoft.com/office/powerpoint/2010/main" val="106440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BCB5C9-4980-481E-BEBD-3D41020FAA35}" type="slidenum">
              <a:rPr lang="en-GB" smtClean="0"/>
              <a:t>6</a:t>
            </a:fld>
            <a:endParaRPr lang="en-GB"/>
          </a:p>
        </p:txBody>
      </p:sp>
    </p:spTree>
    <p:extLst>
      <p:ext uri="{BB962C8B-B14F-4D97-AF65-F5344CB8AC3E}">
        <p14:creationId xmlns:p14="http://schemas.microsoft.com/office/powerpoint/2010/main" val="56814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BCB5C9-4980-481E-BEBD-3D41020FAA35}" type="slidenum">
              <a:rPr lang="en-GB" smtClean="0"/>
              <a:t>9</a:t>
            </a:fld>
            <a:endParaRPr lang="en-GB"/>
          </a:p>
        </p:txBody>
      </p:sp>
    </p:spTree>
    <p:extLst>
      <p:ext uri="{BB962C8B-B14F-4D97-AF65-F5344CB8AC3E}">
        <p14:creationId xmlns:p14="http://schemas.microsoft.com/office/powerpoint/2010/main" val="132408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BCB5C9-4980-481E-BEBD-3D41020FAA35}" type="slidenum">
              <a:rPr lang="en-GB" smtClean="0"/>
              <a:t>10</a:t>
            </a:fld>
            <a:endParaRPr lang="en-GB"/>
          </a:p>
        </p:txBody>
      </p:sp>
    </p:spTree>
    <p:extLst>
      <p:ext uri="{BB962C8B-B14F-4D97-AF65-F5344CB8AC3E}">
        <p14:creationId xmlns:p14="http://schemas.microsoft.com/office/powerpoint/2010/main" val="410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BCB5C9-4980-481E-BEBD-3D41020FAA35}" type="slidenum">
              <a:rPr lang="en-GB" smtClean="0"/>
              <a:t>11</a:t>
            </a:fld>
            <a:endParaRPr lang="en-GB"/>
          </a:p>
        </p:txBody>
      </p:sp>
    </p:spTree>
    <p:extLst>
      <p:ext uri="{BB962C8B-B14F-4D97-AF65-F5344CB8AC3E}">
        <p14:creationId xmlns:p14="http://schemas.microsoft.com/office/powerpoint/2010/main" val="182794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87D041-CA1F-4F43-B21E-06AFCF28CB87}" type="datetimeFigureOut">
              <a:rPr lang="en-GB" smtClean="0"/>
              <a:t>09/08/2022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424213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7D041-CA1F-4F43-B21E-06AFCF28CB87}" type="datetimeFigureOut">
              <a:rPr lang="en-GB" smtClean="0"/>
              <a:t>09/08/2022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3906654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7D041-CA1F-4F43-B21E-06AFCF28CB87}" type="datetimeFigureOut">
              <a:rPr lang="en-GB" smtClean="0"/>
              <a:t>09/08/2022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18770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7D041-CA1F-4F43-B21E-06AFCF28CB87}" type="datetimeFigureOut">
              <a:rPr lang="en-GB" smtClean="0"/>
              <a:t>09/08/2022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174852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87D041-CA1F-4F43-B21E-06AFCF28CB87}" type="datetimeFigureOut">
              <a:rPr lang="en-GB" smtClean="0"/>
              <a:t>09/08/2022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190949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87D041-CA1F-4F43-B21E-06AFCF28CB87}" type="datetimeFigureOut">
              <a:rPr lang="en-GB" smtClean="0"/>
              <a:t>09/08/2022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306630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87D041-CA1F-4F43-B21E-06AFCF28CB87}" type="datetimeFigureOut">
              <a:rPr lang="en-GB" smtClean="0"/>
              <a:t>09/08/2022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2441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87D041-CA1F-4F43-B21E-06AFCF28CB87}" type="datetimeFigureOut">
              <a:rPr lang="en-GB" smtClean="0"/>
              <a:t>09/08/2022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398055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7D041-CA1F-4F43-B21E-06AFCF28CB87}" type="datetimeFigureOut">
              <a:rPr lang="en-GB" smtClean="0"/>
              <a:t>09/08/2022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298548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87D041-CA1F-4F43-B21E-06AFCF28CB87}" type="datetimeFigureOut">
              <a:rPr lang="en-GB" smtClean="0"/>
              <a:t>09/08/2022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268595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87D041-CA1F-4F43-B21E-06AFCF28CB87}" type="datetimeFigureOut">
              <a:rPr lang="en-GB" smtClean="0"/>
              <a:t>09/08/2022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2CCF22-F752-412B-9C29-C10DCB87383E}" type="slidenum">
              <a:rPr lang="en-GB" smtClean="0"/>
              <a:t>‹#›</a:t>
            </a:fld>
            <a:endParaRPr lang="en-GB"/>
          </a:p>
        </p:txBody>
      </p:sp>
    </p:spTree>
    <p:extLst>
      <p:ext uri="{BB962C8B-B14F-4D97-AF65-F5344CB8AC3E}">
        <p14:creationId xmlns:p14="http://schemas.microsoft.com/office/powerpoint/2010/main" val="248066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7D041-CA1F-4F43-B21E-06AFCF28CB87}" type="datetimeFigureOut">
              <a:rPr lang="en-GB" smtClean="0"/>
              <a:t>09/08/2022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CCF22-F752-412B-9C29-C10DCB87383E}" type="slidenum">
              <a:rPr lang="en-GB" smtClean="0"/>
              <a:t>‹#›</a:t>
            </a:fld>
            <a:endParaRPr lang="en-GB"/>
          </a:p>
        </p:txBody>
      </p:sp>
    </p:spTree>
    <p:extLst>
      <p:ext uri="{BB962C8B-B14F-4D97-AF65-F5344CB8AC3E}">
        <p14:creationId xmlns:p14="http://schemas.microsoft.com/office/powerpoint/2010/main" val="126864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Admin/Project%20participation/Institutions%20involved%2020-22/Universities/Open%20University/Student%20Mental%20Health%20Agreement%20Summary%20-%20OU%202021-23.pdf"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Admin/Project%20participation/Institutions%20involved%2020-22/Universities/St%20Andrew's%20University/The-Student-Mental-Health-Agreement-22-24.pdf"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www.thinkpositive.scot/"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9510BE-52A3-484F-A7B7-E639B668A9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30" y="0"/>
            <a:ext cx="9139938" cy="6857999"/>
          </a:xfrm>
          <a:prstGeom prst="rect">
            <a:avLst/>
          </a:prstGeom>
        </p:spPr>
      </p:pic>
      <p:sp>
        <p:nvSpPr>
          <p:cNvPr id="8" name="TextBox 7">
            <a:extLst>
              <a:ext uri="{FF2B5EF4-FFF2-40B4-BE49-F238E27FC236}">
                <a16:creationId xmlns:a16="http://schemas.microsoft.com/office/drawing/2014/main" id="{23FD0582-E519-4E21-A848-84F3C4998BEE}"/>
              </a:ext>
            </a:extLst>
          </p:cNvPr>
          <p:cNvSpPr txBox="1"/>
          <p:nvPr/>
        </p:nvSpPr>
        <p:spPr>
          <a:xfrm>
            <a:off x="-1" y="1866814"/>
            <a:ext cx="4572001" cy="2308324"/>
          </a:xfrm>
          <a:prstGeom prst="rect">
            <a:avLst/>
          </a:prstGeom>
          <a:noFill/>
        </p:spPr>
        <p:txBody>
          <a:bodyPr wrap="square" rtlCol="0">
            <a:spAutoFit/>
          </a:bodyPr>
          <a:lstStyle/>
          <a:p>
            <a:pPr algn="ct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rPr>
              <a:t>A Scotland wide approach to student mental health</a:t>
            </a:r>
          </a:p>
        </p:txBody>
      </p:sp>
      <p:sp>
        <p:nvSpPr>
          <p:cNvPr id="10" name="TextBox 9">
            <a:extLst>
              <a:ext uri="{FF2B5EF4-FFF2-40B4-BE49-F238E27FC236}">
                <a16:creationId xmlns:a16="http://schemas.microsoft.com/office/drawing/2014/main" id="{9F8C0E9F-365A-4E64-BA18-B185E910962C}"/>
              </a:ext>
            </a:extLst>
          </p:cNvPr>
          <p:cNvSpPr txBox="1"/>
          <p:nvPr/>
        </p:nvSpPr>
        <p:spPr>
          <a:xfrm>
            <a:off x="247620" y="4617773"/>
            <a:ext cx="4901323" cy="646331"/>
          </a:xfrm>
          <a:prstGeom prst="rect">
            <a:avLst/>
          </a:prstGeom>
          <a:noFill/>
        </p:spPr>
        <p:txBody>
          <a:bodyPr wrap="square" rtlCol="0">
            <a:spAutoFit/>
          </a:bodyPr>
          <a:lstStyle/>
          <a:p>
            <a:r>
              <a:rPr lang="en-GB" dirty="0">
                <a:solidFill>
                  <a:schemeClr val="bg1"/>
                </a:solidFill>
                <a:latin typeface="Verdana" panose="020B0604030504040204" pitchFamily="34" charset="0"/>
                <a:ea typeface="Verdana" panose="020B0604030504040204" pitchFamily="34" charset="0"/>
              </a:rPr>
              <a:t>Katie Gilbert </a:t>
            </a:r>
          </a:p>
          <a:p>
            <a:r>
              <a:rPr lang="en-GB" dirty="0">
                <a:solidFill>
                  <a:schemeClr val="bg1"/>
                </a:solidFill>
                <a:latin typeface="Verdana" panose="020B0604030504040204" pitchFamily="34" charset="0"/>
                <a:ea typeface="Verdana" panose="020B0604030504040204" pitchFamily="34" charset="0"/>
              </a:rPr>
              <a:t>Think Positive Project Manager</a:t>
            </a:r>
          </a:p>
        </p:txBody>
      </p:sp>
      <p:pic>
        <p:nvPicPr>
          <p:cNvPr id="5" name="Picture 4">
            <a:extLst>
              <a:ext uri="{FF2B5EF4-FFF2-40B4-BE49-F238E27FC236}">
                <a16:creationId xmlns:a16="http://schemas.microsoft.com/office/drawing/2014/main" id="{26BE47D4-5154-49D8-8CB5-DECAA8C9B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5755" y="5959539"/>
            <a:ext cx="1912775" cy="762197"/>
          </a:xfrm>
          <a:prstGeom prst="rect">
            <a:avLst/>
          </a:prstGeom>
        </p:spPr>
      </p:pic>
    </p:spTree>
    <p:extLst>
      <p:ext uri="{BB962C8B-B14F-4D97-AF65-F5344CB8AC3E}">
        <p14:creationId xmlns:p14="http://schemas.microsoft.com/office/powerpoint/2010/main" val="988933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4DE534-C002-441A-92D5-23AFDED522A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2" y="0"/>
            <a:ext cx="9139938" cy="6857999"/>
          </a:xfrm>
          <a:prstGeom prst="rect">
            <a:avLst/>
          </a:prstGeom>
        </p:spPr>
      </p:pic>
      <p:pic>
        <p:nvPicPr>
          <p:cNvPr id="11" name="Picture 10">
            <a:extLst>
              <a:ext uri="{FF2B5EF4-FFF2-40B4-BE49-F238E27FC236}">
                <a16:creationId xmlns:a16="http://schemas.microsoft.com/office/drawing/2014/main" id="{9712DDBD-645E-4DB9-9AEF-8EA9CB746F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5755" y="5959539"/>
            <a:ext cx="1912775" cy="762197"/>
          </a:xfrm>
          <a:prstGeom prst="rect">
            <a:avLst/>
          </a:prstGeom>
        </p:spPr>
      </p:pic>
      <p:pic>
        <p:nvPicPr>
          <p:cNvPr id="5" name="Picture 4">
            <a:hlinkClick r:id="rId5" action="ppaction://hlinkfile"/>
            <a:extLst>
              <a:ext uri="{FF2B5EF4-FFF2-40B4-BE49-F238E27FC236}">
                <a16:creationId xmlns:a16="http://schemas.microsoft.com/office/drawing/2014/main" id="{9D3FC0EC-1155-F524-E39C-600E8353ABCB}"/>
              </a:ext>
            </a:extLst>
          </p:cNvPr>
          <p:cNvPicPr>
            <a:picLocks noChangeAspect="1"/>
          </p:cNvPicPr>
          <p:nvPr/>
        </p:nvPicPr>
        <p:blipFill>
          <a:blip r:embed="rId6"/>
          <a:stretch>
            <a:fillRect/>
          </a:stretch>
        </p:blipFill>
        <p:spPr>
          <a:xfrm>
            <a:off x="2679956" y="415173"/>
            <a:ext cx="3784088" cy="4754704"/>
          </a:xfrm>
          <a:prstGeom prst="rect">
            <a:avLst/>
          </a:prstGeom>
        </p:spPr>
      </p:pic>
    </p:spTree>
    <p:extLst>
      <p:ext uri="{BB962C8B-B14F-4D97-AF65-F5344CB8AC3E}">
        <p14:creationId xmlns:p14="http://schemas.microsoft.com/office/powerpoint/2010/main" val="230948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4DE534-C002-441A-92D5-23AFDED522A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2" y="0"/>
            <a:ext cx="9139938" cy="6857999"/>
          </a:xfrm>
          <a:prstGeom prst="rect">
            <a:avLst/>
          </a:prstGeom>
        </p:spPr>
      </p:pic>
      <p:pic>
        <p:nvPicPr>
          <p:cNvPr id="11" name="Picture 10">
            <a:extLst>
              <a:ext uri="{FF2B5EF4-FFF2-40B4-BE49-F238E27FC236}">
                <a16:creationId xmlns:a16="http://schemas.microsoft.com/office/drawing/2014/main" id="{9712DDBD-645E-4DB9-9AEF-8EA9CB746F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5755" y="5959539"/>
            <a:ext cx="1912775" cy="762197"/>
          </a:xfrm>
          <a:prstGeom prst="rect">
            <a:avLst/>
          </a:prstGeom>
        </p:spPr>
      </p:pic>
      <p:pic>
        <p:nvPicPr>
          <p:cNvPr id="3" name="Picture 2">
            <a:hlinkClick r:id="rId5" action="ppaction://hlinkfile"/>
            <a:extLst>
              <a:ext uri="{FF2B5EF4-FFF2-40B4-BE49-F238E27FC236}">
                <a16:creationId xmlns:a16="http://schemas.microsoft.com/office/drawing/2014/main" id="{E8F6ACB0-A654-0F73-1206-FA0EC025E3F3}"/>
              </a:ext>
            </a:extLst>
          </p:cNvPr>
          <p:cNvPicPr>
            <a:picLocks noChangeAspect="1"/>
          </p:cNvPicPr>
          <p:nvPr/>
        </p:nvPicPr>
        <p:blipFill>
          <a:blip r:embed="rId6"/>
          <a:stretch>
            <a:fillRect/>
          </a:stretch>
        </p:blipFill>
        <p:spPr>
          <a:xfrm>
            <a:off x="2734390" y="468306"/>
            <a:ext cx="3767739" cy="4813033"/>
          </a:xfrm>
          <a:prstGeom prst="rect">
            <a:avLst/>
          </a:prstGeom>
        </p:spPr>
      </p:pic>
    </p:spTree>
    <p:extLst>
      <p:ext uri="{BB962C8B-B14F-4D97-AF65-F5344CB8AC3E}">
        <p14:creationId xmlns:p14="http://schemas.microsoft.com/office/powerpoint/2010/main" val="123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03E4DA-E478-4EBC-A66A-971696C3743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33493"/>
            <a:ext cx="9139938" cy="6858000"/>
          </a:xfrm>
          <a:prstGeom prst="rect">
            <a:avLst/>
          </a:prstGeom>
        </p:spPr>
      </p:pic>
      <p:sp>
        <p:nvSpPr>
          <p:cNvPr id="4" name="TextBox 3">
            <a:extLst>
              <a:ext uri="{FF2B5EF4-FFF2-40B4-BE49-F238E27FC236}">
                <a16:creationId xmlns:a16="http://schemas.microsoft.com/office/drawing/2014/main" id="{36CE7AAE-242B-4318-9FA0-2FCCD6D264E3}"/>
              </a:ext>
            </a:extLst>
          </p:cNvPr>
          <p:cNvSpPr txBox="1"/>
          <p:nvPr/>
        </p:nvSpPr>
        <p:spPr>
          <a:xfrm>
            <a:off x="483420" y="769171"/>
            <a:ext cx="7197443" cy="584775"/>
          </a:xfrm>
          <a:prstGeom prst="rect">
            <a:avLst/>
          </a:prstGeom>
          <a:noFill/>
        </p:spPr>
        <p:txBody>
          <a:bodyPr wrap="square" rtlCol="0">
            <a:spAutoFit/>
          </a:bodyPr>
          <a:lstStyle/>
          <a:p>
            <a:pPr algn="ct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The Think Positive Hub</a:t>
            </a:r>
          </a:p>
        </p:txBody>
      </p:sp>
      <p:pic>
        <p:nvPicPr>
          <p:cNvPr id="12" name="Picture 11">
            <a:extLst>
              <a:ext uri="{FF2B5EF4-FFF2-40B4-BE49-F238E27FC236}">
                <a16:creationId xmlns:a16="http://schemas.microsoft.com/office/drawing/2014/main" id="{61A59488-80DC-40E3-9031-D111ED730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5755" y="5959539"/>
            <a:ext cx="1912775" cy="762197"/>
          </a:xfrm>
          <a:prstGeom prst="rect">
            <a:avLst/>
          </a:prstGeom>
        </p:spPr>
      </p:pic>
      <p:pic>
        <p:nvPicPr>
          <p:cNvPr id="3" name="The Hub NUS Scotland -1080p-220310">
            <a:hlinkClick r:id="" action="ppaction://media"/>
            <a:extLst>
              <a:ext uri="{FF2B5EF4-FFF2-40B4-BE49-F238E27FC236}">
                <a16:creationId xmlns:a16="http://schemas.microsoft.com/office/drawing/2014/main" id="{9759F8A7-2A3D-A7BB-23E4-C2A53F96F7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551" y="1698171"/>
            <a:ext cx="9184551" cy="5166310"/>
          </a:xfrm>
          <a:prstGeom prst="rect">
            <a:avLst/>
          </a:prstGeom>
        </p:spPr>
      </p:pic>
    </p:spTree>
    <p:extLst>
      <p:ext uri="{BB962C8B-B14F-4D97-AF65-F5344CB8AC3E}">
        <p14:creationId xmlns:p14="http://schemas.microsoft.com/office/powerpoint/2010/main" val="118192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9510BE-52A3-484F-A7B7-E639B668A9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9139936" cy="6857999"/>
          </a:xfrm>
          <a:prstGeom prst="rect">
            <a:avLst/>
          </a:prstGeom>
        </p:spPr>
      </p:pic>
      <p:sp>
        <p:nvSpPr>
          <p:cNvPr id="8" name="TextBox 7">
            <a:extLst>
              <a:ext uri="{FF2B5EF4-FFF2-40B4-BE49-F238E27FC236}">
                <a16:creationId xmlns:a16="http://schemas.microsoft.com/office/drawing/2014/main" id="{23FD0582-E519-4E21-A848-84F3C4998BEE}"/>
              </a:ext>
            </a:extLst>
          </p:cNvPr>
          <p:cNvSpPr txBox="1"/>
          <p:nvPr/>
        </p:nvSpPr>
        <p:spPr>
          <a:xfrm>
            <a:off x="168789" y="2233024"/>
            <a:ext cx="4250453" cy="2185214"/>
          </a:xfrm>
          <a:prstGeom prst="rect">
            <a:avLst/>
          </a:prstGeom>
          <a:noFill/>
        </p:spPr>
        <p:txBody>
          <a:bodyPr wrap="square" rtlCol="0">
            <a:spAutoFit/>
          </a:bodyPr>
          <a:lstStyle/>
          <a:p>
            <a:pPr algn="ctr"/>
            <a:r>
              <a:rPr lang="en-GB" sz="3200" dirty="0">
                <a:solidFill>
                  <a:schemeClr val="accent2"/>
                </a:solidFill>
                <a:latin typeface="Verdana" panose="020B0604030504040204" pitchFamily="34" charset="0"/>
                <a:ea typeface="Verdana" panose="020B0604030504040204" pitchFamily="34" charset="0"/>
              </a:rPr>
              <a:t>Think Positive Hub walkthrough</a:t>
            </a:r>
          </a:p>
          <a:p>
            <a:pPr algn="ctr"/>
            <a:endParaRPr lang="en-GB" dirty="0">
              <a:solidFill>
                <a:schemeClr val="accent2"/>
              </a:solidFill>
              <a:latin typeface="Verdana" panose="020B0604030504040204" pitchFamily="34" charset="0"/>
              <a:ea typeface="Verdana" panose="020B0604030504040204" pitchFamily="34" charset="0"/>
            </a:endParaRPr>
          </a:p>
          <a:p>
            <a:pPr algn="ctr"/>
            <a:r>
              <a:rPr lang="en-GB" dirty="0">
                <a:solidFill>
                  <a:schemeClr val="accent2"/>
                </a:solidFill>
                <a:latin typeface="Verdana" panose="020B0604030504040204" pitchFamily="34" charset="0"/>
                <a:ea typeface="Verdana" panose="020B0604030504040204" pitchFamily="34" charset="0"/>
                <a:hlinkClick r:id="rId3"/>
              </a:rPr>
              <a:t>www.thinkpositive.scot</a:t>
            </a:r>
            <a:r>
              <a:rPr lang="en-GB" dirty="0">
                <a:solidFill>
                  <a:schemeClr val="accent2"/>
                </a:solidFill>
                <a:latin typeface="Verdana" panose="020B0604030504040204" pitchFamily="34" charset="0"/>
                <a:ea typeface="Verdana" panose="020B0604030504040204" pitchFamily="34" charset="0"/>
              </a:rPr>
              <a:t> </a:t>
            </a:r>
          </a:p>
          <a:p>
            <a:pPr marL="457200" indent="-457200" algn="ctr">
              <a:buFont typeface="Arial" panose="020B0604020202020204" pitchFamily="34" charset="0"/>
              <a:buChar char="•"/>
            </a:pPr>
            <a:endParaRPr lang="en-GB" dirty="0">
              <a:solidFill>
                <a:schemeClr val="accent2"/>
              </a:solidFill>
              <a:latin typeface="Verdana" panose="020B0604030504040204" pitchFamily="34" charset="0"/>
              <a:ea typeface="Verdana" panose="020B0604030504040204" pitchFamily="34" charset="0"/>
            </a:endParaRPr>
          </a:p>
          <a:p>
            <a:pPr algn="ctr"/>
            <a:r>
              <a:rPr lang="en-GB" dirty="0">
                <a:solidFill>
                  <a:schemeClr val="accent2"/>
                </a:solidFill>
                <a:latin typeface="Verdana" panose="020B0604030504040204" pitchFamily="34" charset="0"/>
                <a:ea typeface="Verdana" panose="020B0604030504040204" pitchFamily="34" charset="0"/>
              </a:rPr>
              <a:t> </a:t>
            </a:r>
          </a:p>
        </p:txBody>
      </p:sp>
      <p:pic>
        <p:nvPicPr>
          <p:cNvPr id="6" name="Picture 5">
            <a:extLst>
              <a:ext uri="{FF2B5EF4-FFF2-40B4-BE49-F238E27FC236}">
                <a16:creationId xmlns:a16="http://schemas.microsoft.com/office/drawing/2014/main" id="{BEED9509-3C72-42F8-A13B-193BBE418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5755" y="5959539"/>
            <a:ext cx="1912775" cy="762197"/>
          </a:xfrm>
          <a:prstGeom prst="rect">
            <a:avLst/>
          </a:prstGeom>
        </p:spPr>
      </p:pic>
    </p:spTree>
    <p:extLst>
      <p:ext uri="{BB962C8B-B14F-4D97-AF65-F5344CB8AC3E}">
        <p14:creationId xmlns:p14="http://schemas.microsoft.com/office/powerpoint/2010/main" val="985765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9510BE-52A3-484F-A7B7-E639B668A9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30" y="0"/>
            <a:ext cx="9139938" cy="6857999"/>
          </a:xfrm>
          <a:prstGeom prst="rect">
            <a:avLst/>
          </a:prstGeom>
        </p:spPr>
      </p:pic>
      <p:sp>
        <p:nvSpPr>
          <p:cNvPr id="8" name="TextBox 7">
            <a:extLst>
              <a:ext uri="{FF2B5EF4-FFF2-40B4-BE49-F238E27FC236}">
                <a16:creationId xmlns:a16="http://schemas.microsoft.com/office/drawing/2014/main" id="{23FD0582-E519-4E21-A848-84F3C4998BEE}"/>
              </a:ext>
            </a:extLst>
          </p:cNvPr>
          <p:cNvSpPr txBox="1"/>
          <p:nvPr/>
        </p:nvSpPr>
        <p:spPr>
          <a:xfrm>
            <a:off x="341644" y="2158539"/>
            <a:ext cx="4553168" cy="1200329"/>
          </a:xfrm>
          <a:prstGeom prst="rect">
            <a:avLst/>
          </a:prstGeom>
          <a:noFill/>
        </p:spPr>
        <p:txBody>
          <a:bodyPr wrap="square" rtlCol="0">
            <a:spAutoFit/>
          </a:bodyPr>
          <a:lstStyle/>
          <a:p>
            <a:pPr algn="ct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rPr>
              <a:t>Thanks for listening!</a:t>
            </a:r>
          </a:p>
        </p:txBody>
      </p:sp>
      <p:sp>
        <p:nvSpPr>
          <p:cNvPr id="10" name="TextBox 9">
            <a:extLst>
              <a:ext uri="{FF2B5EF4-FFF2-40B4-BE49-F238E27FC236}">
                <a16:creationId xmlns:a16="http://schemas.microsoft.com/office/drawing/2014/main" id="{9F8C0E9F-365A-4E64-BA18-B185E910962C}"/>
              </a:ext>
            </a:extLst>
          </p:cNvPr>
          <p:cNvSpPr txBox="1"/>
          <p:nvPr/>
        </p:nvSpPr>
        <p:spPr>
          <a:xfrm>
            <a:off x="682212" y="3760595"/>
            <a:ext cx="5215812" cy="1200329"/>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Katie.gilbert@nus-scotland.org.uk</a:t>
            </a:r>
          </a:p>
          <a:p>
            <a:endParaRPr lang="en-GB" dirty="0">
              <a:solidFill>
                <a:schemeClr val="bg1"/>
              </a:solidFill>
            </a:endParaRPr>
          </a:p>
          <a:p>
            <a:r>
              <a:rPr lang="en-GB" dirty="0">
                <a:solidFill>
                  <a:schemeClr val="bg1"/>
                </a:solidFill>
              </a:rPr>
              <a:t>www.thinkpositive.scot</a:t>
            </a:r>
          </a:p>
        </p:txBody>
      </p:sp>
      <p:pic>
        <p:nvPicPr>
          <p:cNvPr id="5" name="Picture 4">
            <a:extLst>
              <a:ext uri="{FF2B5EF4-FFF2-40B4-BE49-F238E27FC236}">
                <a16:creationId xmlns:a16="http://schemas.microsoft.com/office/drawing/2014/main" id="{26BE47D4-5154-49D8-8CB5-DECAA8C9B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9101" y="5969920"/>
            <a:ext cx="1912775" cy="762197"/>
          </a:xfrm>
          <a:prstGeom prst="rect">
            <a:avLst/>
          </a:prstGeom>
        </p:spPr>
      </p:pic>
    </p:spTree>
    <p:extLst>
      <p:ext uri="{BB962C8B-B14F-4D97-AF65-F5344CB8AC3E}">
        <p14:creationId xmlns:p14="http://schemas.microsoft.com/office/powerpoint/2010/main" val="30158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9510BE-52A3-484F-A7B7-E639B668A9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9139936" cy="6857999"/>
          </a:xfrm>
          <a:prstGeom prst="rect">
            <a:avLst/>
          </a:prstGeom>
        </p:spPr>
      </p:pic>
      <p:sp>
        <p:nvSpPr>
          <p:cNvPr id="8" name="TextBox 7">
            <a:extLst>
              <a:ext uri="{FF2B5EF4-FFF2-40B4-BE49-F238E27FC236}">
                <a16:creationId xmlns:a16="http://schemas.microsoft.com/office/drawing/2014/main" id="{23FD0582-E519-4E21-A848-84F3C4998BEE}"/>
              </a:ext>
            </a:extLst>
          </p:cNvPr>
          <p:cNvSpPr txBox="1"/>
          <p:nvPr/>
        </p:nvSpPr>
        <p:spPr>
          <a:xfrm>
            <a:off x="0" y="1997838"/>
            <a:ext cx="4813160" cy="2862322"/>
          </a:xfrm>
          <a:prstGeom prst="rect">
            <a:avLst/>
          </a:prstGeom>
          <a:noFill/>
        </p:spPr>
        <p:txBody>
          <a:bodyPr wrap="square" rtlCol="0">
            <a:spAutoFit/>
          </a:bodyPr>
          <a:lstStyle/>
          <a:p>
            <a:pPr marL="457200" indent="-457200" algn="ctr">
              <a:buFont typeface="Arial" panose="020B0604020202020204" pitchFamily="34" charset="0"/>
              <a:buChar char="•"/>
            </a:pPr>
            <a:r>
              <a:rPr lang="en-GB" dirty="0">
                <a:latin typeface="Verdana" panose="020B0604030504040204" pitchFamily="34" charset="0"/>
                <a:ea typeface="Verdana" panose="020B0604030504040204" pitchFamily="34" charset="0"/>
              </a:rPr>
              <a:t>Student Mental Health Agreement (SMHA) project overview</a:t>
            </a:r>
          </a:p>
          <a:p>
            <a:pPr marL="342900" indent="-342900" algn="ctr">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457200" indent="-457200" algn="ctr">
              <a:buFont typeface="Arial" panose="020B0604020202020204" pitchFamily="34" charset="0"/>
              <a:buChar char="•"/>
            </a:pPr>
            <a:r>
              <a:rPr lang="en-GB" dirty="0">
                <a:latin typeface="Verdana" panose="020B0604030504040204" pitchFamily="34" charset="0"/>
                <a:ea typeface="Verdana" panose="020B0604030504040204" pitchFamily="34" charset="0"/>
              </a:rPr>
              <a:t>Examples of SMHA’s that universities and students’ associations are taking forward</a:t>
            </a:r>
          </a:p>
          <a:p>
            <a:pPr marL="457200" indent="-457200" algn="ctr">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457200" indent="-457200" algn="ctr">
              <a:buFont typeface="Arial" panose="020B0604020202020204" pitchFamily="34" charset="0"/>
              <a:buChar char="•"/>
            </a:pPr>
            <a:r>
              <a:rPr lang="en-GB" dirty="0">
                <a:latin typeface="Verdana" panose="020B0604030504040204" pitchFamily="34" charset="0"/>
                <a:ea typeface="Verdana" panose="020B0604030504040204" pitchFamily="34" charset="0"/>
              </a:rPr>
              <a:t>The Think Positive Hub</a:t>
            </a:r>
          </a:p>
          <a:p>
            <a:pPr marL="457200" indent="-457200" algn="ctr">
              <a:buFont typeface="Arial" panose="020B0604020202020204" pitchFamily="34" charset="0"/>
              <a:buChar char="•"/>
            </a:pPr>
            <a:endParaRPr lang="en-GB" dirty="0">
              <a:solidFill>
                <a:schemeClr val="accent2"/>
              </a:solidFill>
              <a:latin typeface="Verdana" panose="020B0604030504040204" pitchFamily="34" charset="0"/>
              <a:ea typeface="Verdana" panose="020B0604030504040204" pitchFamily="34" charset="0"/>
            </a:endParaRPr>
          </a:p>
          <a:p>
            <a:pPr algn="ctr"/>
            <a:r>
              <a:rPr lang="en-GB" dirty="0">
                <a:solidFill>
                  <a:schemeClr val="accent2"/>
                </a:solidFill>
                <a:latin typeface="Verdana" panose="020B0604030504040204" pitchFamily="34" charset="0"/>
                <a:ea typeface="Verdana" panose="020B0604030504040204" pitchFamily="34" charset="0"/>
              </a:rPr>
              <a:t> </a:t>
            </a:r>
          </a:p>
        </p:txBody>
      </p:sp>
      <p:pic>
        <p:nvPicPr>
          <p:cNvPr id="6" name="Picture 5">
            <a:extLst>
              <a:ext uri="{FF2B5EF4-FFF2-40B4-BE49-F238E27FC236}">
                <a16:creationId xmlns:a16="http://schemas.microsoft.com/office/drawing/2014/main" id="{BEED9509-3C72-42F8-A13B-193BBE418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5755" y="5959539"/>
            <a:ext cx="1912775" cy="762197"/>
          </a:xfrm>
          <a:prstGeom prst="rect">
            <a:avLst/>
          </a:prstGeom>
        </p:spPr>
      </p:pic>
    </p:spTree>
    <p:extLst>
      <p:ext uri="{BB962C8B-B14F-4D97-AF65-F5344CB8AC3E}">
        <p14:creationId xmlns:p14="http://schemas.microsoft.com/office/powerpoint/2010/main" val="234641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
            <a:ext cx="9139936" cy="6857999"/>
          </a:xfrm>
          <a:prstGeom prst="rect">
            <a:avLst/>
          </a:prstGeom>
        </p:spPr>
      </p:pic>
      <p:pic>
        <p:nvPicPr>
          <p:cNvPr id="7" name="Picture 6">
            <a:extLst>
              <a:ext uri="{FF2B5EF4-FFF2-40B4-BE49-F238E27FC236}">
                <a16:creationId xmlns:a16="http://schemas.microsoft.com/office/drawing/2014/main" id="{34D12924-7484-44C0-B45A-600A4C446D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2979" y="5891985"/>
            <a:ext cx="1912775" cy="762197"/>
          </a:xfrm>
          <a:prstGeom prst="rect">
            <a:avLst/>
          </a:prstGeom>
        </p:spPr>
      </p:pic>
      <p:sp>
        <p:nvSpPr>
          <p:cNvPr id="9" name="TextBox 8">
            <a:extLst>
              <a:ext uri="{FF2B5EF4-FFF2-40B4-BE49-F238E27FC236}">
                <a16:creationId xmlns:a16="http://schemas.microsoft.com/office/drawing/2014/main" id="{0164E61E-090B-B710-1D81-382C425DF0DB}"/>
              </a:ext>
            </a:extLst>
          </p:cNvPr>
          <p:cNvSpPr txBox="1"/>
          <p:nvPr/>
        </p:nvSpPr>
        <p:spPr>
          <a:xfrm>
            <a:off x="1212979" y="941129"/>
            <a:ext cx="4652386" cy="584775"/>
          </a:xfrm>
          <a:prstGeom prst="rect">
            <a:avLst/>
          </a:prstGeom>
          <a:noFill/>
        </p:spPr>
        <p:txBody>
          <a:bodyPr wrap="square">
            <a:spAutoFit/>
          </a:bodyPr>
          <a:lstStyle/>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SMHA Overview</a:t>
            </a:r>
          </a:p>
        </p:txBody>
      </p:sp>
      <p:pic>
        <p:nvPicPr>
          <p:cNvPr id="2" name="Student Mental Health Agreement NUS Scotland -1080p-220310">
            <a:hlinkClick r:id="" action="ppaction://media"/>
            <a:extLst>
              <a:ext uri="{FF2B5EF4-FFF2-40B4-BE49-F238E27FC236}">
                <a16:creationId xmlns:a16="http://schemas.microsoft.com/office/drawing/2014/main" id="{38A9D482-860F-CBBE-3149-40FE91016D9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29722"/>
            <a:ext cx="9144000" cy="5143500"/>
          </a:xfrm>
          <a:prstGeom prst="rect">
            <a:avLst/>
          </a:prstGeom>
        </p:spPr>
      </p:pic>
    </p:spTree>
    <p:extLst>
      <p:ext uri="{BB962C8B-B14F-4D97-AF65-F5344CB8AC3E}">
        <p14:creationId xmlns:p14="http://schemas.microsoft.com/office/powerpoint/2010/main" val="413595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31" y="0"/>
            <a:ext cx="9139936" cy="6857998"/>
          </a:xfrm>
          <a:prstGeom prst="rect">
            <a:avLst/>
          </a:prstGeom>
        </p:spPr>
      </p:pic>
      <p:sp>
        <p:nvSpPr>
          <p:cNvPr id="4" name="TextBox 3">
            <a:extLst>
              <a:ext uri="{FF2B5EF4-FFF2-40B4-BE49-F238E27FC236}">
                <a16:creationId xmlns:a16="http://schemas.microsoft.com/office/drawing/2014/main" id="{46E25673-70A1-4780-BB4C-65E880F88DC4}"/>
              </a:ext>
            </a:extLst>
          </p:cNvPr>
          <p:cNvSpPr txBox="1"/>
          <p:nvPr/>
        </p:nvSpPr>
        <p:spPr>
          <a:xfrm>
            <a:off x="282072" y="2176622"/>
            <a:ext cx="7364606" cy="584775"/>
          </a:xfrm>
          <a:prstGeom prst="rect">
            <a:avLst/>
          </a:prstGeom>
          <a:noFill/>
        </p:spPr>
        <p:txBody>
          <a:bodyPr wrap="square" rtlCol="0">
            <a:spAutoFit/>
          </a:bodyPr>
          <a:lstStyle/>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Student Mental Health Agreements</a:t>
            </a:r>
          </a:p>
        </p:txBody>
      </p:sp>
      <p:sp>
        <p:nvSpPr>
          <p:cNvPr id="6" name="TextBox 5">
            <a:extLst>
              <a:ext uri="{FF2B5EF4-FFF2-40B4-BE49-F238E27FC236}">
                <a16:creationId xmlns:a16="http://schemas.microsoft.com/office/drawing/2014/main" id="{9B96970E-5423-492D-A332-926FB9F4EA1B}"/>
              </a:ext>
            </a:extLst>
          </p:cNvPr>
          <p:cNvSpPr txBox="1"/>
          <p:nvPr/>
        </p:nvSpPr>
        <p:spPr>
          <a:xfrm>
            <a:off x="457199" y="3041233"/>
            <a:ext cx="6275197" cy="2862322"/>
          </a:xfrm>
          <a:prstGeom prst="rect">
            <a:avLst/>
          </a:prstGeom>
          <a:noFill/>
        </p:spPr>
        <p:txBody>
          <a:bodyPr wrap="square" rtlCol="0">
            <a:spAutoFit/>
          </a:bodyPr>
          <a:lstStyle/>
          <a:p>
            <a:pPr marL="285750" indent="-285750" algn="ctr">
              <a:buFont typeface="Arial" panose="020B0604020202020204" pitchFamily="34" charset="0"/>
              <a:buChar char="•"/>
            </a:pPr>
            <a:r>
              <a:rPr lang="en-GB" sz="1500" b="1" dirty="0">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77% </a:t>
            </a:r>
            <a:r>
              <a:rPr lang="en-GB" sz="1500" dirty="0">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of all colleges and universities in Scotland participate in creating their </a:t>
            </a:r>
            <a:r>
              <a:rPr lang="en-GB" sz="1500" b="0" dirty="0">
                <a:effectLst/>
                <a:latin typeface="Verdana" panose="020B0604030504040204" pitchFamily="34" charset="0"/>
                <a:ea typeface="Verdana" panose="020B0604030504040204" pitchFamily="34" charset="0"/>
                <a:cs typeface="Times New Roman" panose="02020603050405020304" pitchFamily="18" charset="0"/>
              </a:rPr>
              <a:t>Student Mental Health Agreements</a:t>
            </a:r>
            <a:r>
              <a:rPr lang="en-GB" sz="1500" dirty="0">
                <a:effectLst/>
                <a:latin typeface="Verdana" panose="020B0604030504040204" pitchFamily="34" charset="0"/>
                <a:ea typeface="Verdana" panose="020B0604030504040204" pitchFamily="34" charset="0"/>
                <a:cs typeface="Times New Roman" panose="02020603050405020304" pitchFamily="18" charset="0"/>
              </a:rPr>
              <a:t> in joint partnership with their students’ associations. </a:t>
            </a:r>
          </a:p>
          <a:p>
            <a:pPr marL="285750" indent="-285750" algn="ctr">
              <a:buFont typeface="Arial" panose="020B0604020202020204" pitchFamily="34" charset="0"/>
              <a:buChar char="•"/>
            </a:pPr>
            <a:endParaRPr lang="en-GB" sz="15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gn="ctr">
              <a:buFont typeface="Arial" panose="020B0604020202020204" pitchFamily="34" charset="0"/>
              <a:buChar char="•"/>
            </a:pPr>
            <a:r>
              <a:rPr lang="en-GB" sz="1500" dirty="0">
                <a:effectLst/>
                <a:latin typeface="Verdana" panose="020B0604030504040204" pitchFamily="34" charset="0"/>
                <a:ea typeface="Verdana" panose="020B0604030504040204" pitchFamily="34" charset="0"/>
                <a:cs typeface="Times New Roman" panose="02020603050405020304" pitchFamily="18" charset="0"/>
              </a:rPr>
              <a:t>The SMHA outlines how the whole institution will approach their student mental health and wellbeing work over a </a:t>
            </a:r>
            <a:r>
              <a:rPr lang="en-GB" sz="1500" b="1" dirty="0">
                <a:effectLst/>
                <a:latin typeface="Verdana" panose="020B0604030504040204" pitchFamily="34" charset="0"/>
                <a:ea typeface="Verdana" panose="020B0604030504040204" pitchFamily="34" charset="0"/>
                <a:cs typeface="Times New Roman" panose="02020603050405020304" pitchFamily="18" charset="0"/>
              </a:rPr>
              <a:t>two-year</a:t>
            </a:r>
            <a:r>
              <a:rPr lang="en-GB" sz="1500" dirty="0">
                <a:effectLst/>
                <a:latin typeface="Verdana" panose="020B0604030504040204" pitchFamily="34" charset="0"/>
                <a:ea typeface="Verdana" panose="020B0604030504040204" pitchFamily="34" charset="0"/>
                <a:cs typeface="Times New Roman" panose="02020603050405020304" pitchFamily="18" charset="0"/>
              </a:rPr>
              <a:t> period. </a:t>
            </a:r>
          </a:p>
          <a:p>
            <a:pPr marL="285750" indent="-285750" algn="ctr">
              <a:buFont typeface="Arial" panose="020B0604020202020204" pitchFamily="34" charset="0"/>
              <a:buChar char="•"/>
            </a:pPr>
            <a:endParaRPr lang="en-GB" sz="1500" dirty="0">
              <a:latin typeface="Verdana" panose="020B0604030504040204" pitchFamily="34" charset="0"/>
              <a:ea typeface="Verdana" panose="020B0604030504040204" pitchFamily="34" charset="0"/>
              <a:cs typeface="Times New Roman" panose="02020603050405020304" pitchFamily="18" charset="0"/>
            </a:endParaRPr>
          </a:p>
          <a:p>
            <a:pPr marL="285750" indent="-285750" algn="ctr">
              <a:buFont typeface="Arial" panose="020B0604020202020204" pitchFamily="34" charset="0"/>
              <a:buChar char="•"/>
            </a:pPr>
            <a:r>
              <a:rPr lang="en-GB" sz="1500" dirty="0">
                <a:effectLst/>
                <a:latin typeface="Verdana" panose="020B0604030504040204" pitchFamily="34" charset="0"/>
                <a:ea typeface="Verdana" panose="020B0604030504040204" pitchFamily="34" charset="0"/>
                <a:cs typeface="Times New Roman" panose="02020603050405020304" pitchFamily="18" charset="0"/>
              </a:rPr>
              <a:t>The content of each individual SMHA varies, however they </a:t>
            </a:r>
            <a:r>
              <a:rPr lang="en-GB" sz="1500" b="1" dirty="0">
                <a:effectLst/>
                <a:latin typeface="Verdana" panose="020B0604030504040204" pitchFamily="34" charset="0"/>
                <a:ea typeface="Verdana" panose="020B0604030504040204" pitchFamily="34" charset="0"/>
                <a:cs typeface="Times New Roman" panose="02020603050405020304" pitchFamily="18" charset="0"/>
              </a:rPr>
              <a:t>all follow the same development steps</a:t>
            </a:r>
            <a:r>
              <a:rPr lang="en-GB" sz="1500" dirty="0">
                <a:effectLst/>
                <a:latin typeface="Verdana" panose="020B0604030504040204" pitchFamily="34" charset="0"/>
                <a:ea typeface="Verdana" panose="020B0604030504040204" pitchFamily="34" charset="0"/>
                <a:cs typeface="Times New Roman" panose="02020603050405020304" pitchFamily="18" charset="0"/>
              </a:rPr>
              <a:t> including collaborating directly with students to shape the work. </a:t>
            </a:r>
            <a:endParaRPr lang="en-US" sz="1500" dirty="0">
              <a:solidFill>
                <a:schemeClr val="accent2"/>
              </a:solidFill>
              <a:latin typeface="Verdana" panose="020B0604030504040204" pitchFamily="34" charset="0"/>
              <a:ea typeface="Verdana" panose="020B0604030504040204" pitchFamily="34" charset="0"/>
            </a:endParaRPr>
          </a:p>
          <a:p>
            <a:pPr marL="285750" indent="-285750" algn="ctr">
              <a:buFont typeface="Arial" panose="020B0604020202020204" pitchFamily="34" charset="0"/>
              <a:buChar char="•"/>
            </a:pPr>
            <a:endParaRPr lang="en-GB" sz="15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4D5E7D90-40BE-461D-8394-B7075A31CC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3649" y="5903555"/>
            <a:ext cx="1912775" cy="762197"/>
          </a:xfrm>
          <a:prstGeom prst="rect">
            <a:avLst/>
          </a:prstGeom>
        </p:spPr>
      </p:pic>
    </p:spTree>
    <p:extLst>
      <p:ext uri="{BB962C8B-B14F-4D97-AF65-F5344CB8AC3E}">
        <p14:creationId xmlns:p14="http://schemas.microsoft.com/office/powerpoint/2010/main" val="197459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8719"/>
            <a:ext cx="9139936" cy="6857999"/>
          </a:xfrm>
          <a:prstGeom prst="rect">
            <a:avLst/>
          </a:prstGeom>
        </p:spPr>
      </p:pic>
      <p:sp>
        <p:nvSpPr>
          <p:cNvPr id="4" name="TextBox 3">
            <a:extLst>
              <a:ext uri="{FF2B5EF4-FFF2-40B4-BE49-F238E27FC236}">
                <a16:creationId xmlns:a16="http://schemas.microsoft.com/office/drawing/2014/main" id="{46E25673-70A1-4780-BB4C-65E880F88DC4}"/>
              </a:ext>
            </a:extLst>
          </p:cNvPr>
          <p:cNvSpPr txBox="1"/>
          <p:nvPr/>
        </p:nvSpPr>
        <p:spPr>
          <a:xfrm>
            <a:off x="177281" y="2228470"/>
            <a:ext cx="7464490" cy="584775"/>
          </a:xfrm>
          <a:prstGeom prst="rect">
            <a:avLst/>
          </a:prstGeom>
          <a:noFill/>
        </p:spPr>
        <p:txBody>
          <a:bodyPr wrap="square" rtlCol="0">
            <a:spAutoFit/>
          </a:bodyPr>
          <a:lstStyle/>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Student Mental Health Agreements</a:t>
            </a:r>
          </a:p>
        </p:txBody>
      </p:sp>
      <p:sp>
        <p:nvSpPr>
          <p:cNvPr id="5" name="TextBox 4">
            <a:extLst>
              <a:ext uri="{FF2B5EF4-FFF2-40B4-BE49-F238E27FC236}">
                <a16:creationId xmlns:a16="http://schemas.microsoft.com/office/drawing/2014/main" id="{FA2A2C70-9EFB-428E-B9BB-B5E865E7FC9F}"/>
              </a:ext>
            </a:extLst>
          </p:cNvPr>
          <p:cNvSpPr txBox="1"/>
          <p:nvPr/>
        </p:nvSpPr>
        <p:spPr>
          <a:xfrm>
            <a:off x="-152877" y="3109551"/>
            <a:ext cx="7015902" cy="2677656"/>
          </a:xfrm>
          <a:prstGeom prst="rect">
            <a:avLst/>
          </a:prstGeom>
          <a:noFill/>
        </p:spPr>
        <p:txBody>
          <a:bodyPr wrap="square" rtlCol="0">
            <a:spAutoFit/>
          </a:bodyPr>
          <a:lstStyle/>
          <a:p>
            <a:pPr algn="ctr"/>
            <a:endParaRPr lang="en-US" sz="1500" dirty="0">
              <a:latin typeface="Verdana" panose="020B0604030504040204" pitchFamily="34" charset="0"/>
              <a:ea typeface="Verdana" panose="020B0604030504040204" pitchFamily="34" charset="0"/>
            </a:endParaRPr>
          </a:p>
          <a:p>
            <a:pPr marL="285750" indent="-285750" algn="ctr">
              <a:buFont typeface="Arial" panose="020B0604020202020204" pitchFamily="34" charset="0"/>
              <a:buChar char="•"/>
            </a:pPr>
            <a:r>
              <a:rPr lang="en-US" sz="1500" dirty="0">
                <a:latin typeface="Verdana" panose="020B0604030504040204" pitchFamily="34" charset="0"/>
                <a:ea typeface="Verdana" panose="020B0604030504040204" pitchFamily="34" charset="0"/>
              </a:rPr>
              <a:t>It’s the only project of its kind which specifically focuses on improving student mental health and wellbeing in the FE and HE sector in Scotland. </a:t>
            </a:r>
          </a:p>
          <a:p>
            <a:pPr algn="ctr"/>
            <a:endParaRPr lang="en-US" sz="1500" dirty="0">
              <a:latin typeface="Verdana" panose="020B0604030504040204" pitchFamily="34" charset="0"/>
              <a:ea typeface="Verdana" panose="020B0604030504040204" pitchFamily="34" charset="0"/>
            </a:endParaRPr>
          </a:p>
          <a:p>
            <a:pPr marL="285750" indent="-285750" algn="ctr">
              <a:buFont typeface="Arial" panose="020B0604020202020204" pitchFamily="34" charset="0"/>
              <a:buChar char="•"/>
            </a:pPr>
            <a:r>
              <a:rPr lang="en-US" sz="1500" dirty="0">
                <a:latin typeface="Verdana" panose="020B0604030504040204" pitchFamily="34" charset="0"/>
                <a:ea typeface="Verdana" panose="020B0604030504040204" pitchFamily="34" charset="0"/>
              </a:rPr>
              <a:t>Participants benefit from a variety of support including 121 consultancy throughout the year, sector specific events and the support of a network of people focusing on mental health in FE &amp; HE across Scotland. </a:t>
            </a:r>
            <a:endParaRPr lang="en-GB" sz="1500" dirty="0">
              <a:latin typeface="Verdana" panose="020B0604030504040204" pitchFamily="34" charset="0"/>
              <a:ea typeface="Verdana" panose="020B0604030504040204" pitchFamily="34" charset="0"/>
            </a:endParaRPr>
          </a:p>
          <a:p>
            <a:pPr marL="342900" indent="-342900" algn="ctr">
              <a:buFont typeface="Arial" panose="020B0604020202020204" pitchFamily="34" charset="0"/>
              <a:buChar char="•"/>
            </a:pPr>
            <a:endParaRPr lang="en-GB" sz="15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5082282-5A85-4678-9963-A2B4E933E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2308" y="5898650"/>
            <a:ext cx="1912775" cy="762197"/>
          </a:xfrm>
          <a:prstGeom prst="rect">
            <a:avLst/>
          </a:prstGeom>
        </p:spPr>
      </p:pic>
    </p:spTree>
    <p:extLst>
      <p:ext uri="{BB962C8B-B14F-4D97-AF65-F5344CB8AC3E}">
        <p14:creationId xmlns:p14="http://schemas.microsoft.com/office/powerpoint/2010/main" val="268792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30" y="0"/>
            <a:ext cx="9139938" cy="6857999"/>
          </a:xfrm>
          <a:prstGeom prst="rect">
            <a:avLst/>
          </a:prstGeom>
        </p:spPr>
      </p:pic>
      <p:sp>
        <p:nvSpPr>
          <p:cNvPr id="4" name="TextBox 3">
            <a:extLst>
              <a:ext uri="{FF2B5EF4-FFF2-40B4-BE49-F238E27FC236}">
                <a16:creationId xmlns:a16="http://schemas.microsoft.com/office/drawing/2014/main" id="{46E25673-70A1-4780-BB4C-65E880F88DC4}"/>
              </a:ext>
            </a:extLst>
          </p:cNvPr>
          <p:cNvSpPr txBox="1"/>
          <p:nvPr/>
        </p:nvSpPr>
        <p:spPr>
          <a:xfrm>
            <a:off x="613785" y="1063886"/>
            <a:ext cx="5927691" cy="1200329"/>
          </a:xfrm>
          <a:prstGeom prst="rect">
            <a:avLst/>
          </a:prstGeom>
          <a:noFill/>
        </p:spPr>
        <p:txBody>
          <a:bodyPr wrap="square" rtlCol="0">
            <a:spAutoFit/>
          </a:bodyPr>
          <a:lstStyle/>
          <a:p>
            <a:pPr algn="ctr"/>
            <a:r>
              <a:rPr lang="en-GB" sz="3600" dirty="0">
                <a:solidFill>
                  <a:schemeClr val="accent2"/>
                </a:solidFill>
                <a:latin typeface="Verdana" panose="020B0604030504040204" pitchFamily="34" charset="0"/>
                <a:ea typeface="Verdana" panose="020B0604030504040204" pitchFamily="34" charset="0"/>
                <a:cs typeface="Verdana" panose="020B0604030504040204" pitchFamily="34" charset="0"/>
              </a:rPr>
              <a:t>What do all SMHA’s have in common?</a:t>
            </a:r>
          </a:p>
        </p:txBody>
      </p:sp>
      <p:sp>
        <p:nvSpPr>
          <p:cNvPr id="6" name="TextBox 5">
            <a:extLst>
              <a:ext uri="{FF2B5EF4-FFF2-40B4-BE49-F238E27FC236}">
                <a16:creationId xmlns:a16="http://schemas.microsoft.com/office/drawing/2014/main" id="{9B96970E-5423-492D-A332-926FB9F4EA1B}"/>
              </a:ext>
            </a:extLst>
          </p:cNvPr>
          <p:cNvSpPr txBox="1"/>
          <p:nvPr/>
        </p:nvSpPr>
        <p:spPr>
          <a:xfrm>
            <a:off x="143169" y="2470127"/>
            <a:ext cx="7081596" cy="3323987"/>
          </a:xfrm>
          <a:prstGeom prst="rect">
            <a:avLst/>
          </a:prstGeom>
          <a:noFill/>
        </p:spPr>
        <p:txBody>
          <a:bodyPr wrap="square" rtlCol="0">
            <a:spAutoFit/>
          </a:bodyPr>
          <a:lstStyle/>
          <a:p>
            <a:pPr marL="285750" indent="-285750">
              <a:buFontTx/>
              <a:buChar char="-"/>
            </a:pPr>
            <a:r>
              <a:rPr lang="en-GB" sz="1500" dirty="0">
                <a:latin typeface="Verdana" panose="020B0604030504040204" pitchFamily="34" charset="0"/>
                <a:ea typeface="Verdana" panose="020B0604030504040204" pitchFamily="34" charset="0"/>
              </a:rPr>
              <a:t>They all follow the same steps process when being developed and monitored. </a:t>
            </a:r>
          </a:p>
          <a:p>
            <a:pPr marL="285750" indent="-285750">
              <a:buFontTx/>
              <a:buChar char="-"/>
            </a:pPr>
            <a:endParaRPr lang="en-GB" sz="1500" dirty="0">
              <a:latin typeface="Verdana" panose="020B0604030504040204" pitchFamily="34" charset="0"/>
              <a:ea typeface="Verdana" panose="020B0604030504040204" pitchFamily="34" charset="0"/>
            </a:endParaRPr>
          </a:p>
          <a:p>
            <a:pPr marL="285750" indent="-285750">
              <a:buFontTx/>
              <a:buChar char="-"/>
            </a:pPr>
            <a:r>
              <a:rPr lang="en-GB" sz="1500" dirty="0">
                <a:latin typeface="Verdana" panose="020B0604030504040204" pitchFamily="34" charset="0"/>
                <a:ea typeface="Verdana" panose="020B0604030504040204" pitchFamily="34" charset="0"/>
              </a:rPr>
              <a:t>The institution works in partnership with the students’ association to develop, monitor and evaluate this work together. They decide on the content and use student feedback to inform and shape the work.</a:t>
            </a:r>
          </a:p>
          <a:p>
            <a:pPr marL="285750" indent="-285750">
              <a:buFontTx/>
              <a:buChar char="-"/>
            </a:pPr>
            <a:endParaRPr lang="en-GB" sz="1500" dirty="0">
              <a:latin typeface="Verdana" panose="020B0604030504040204" pitchFamily="34" charset="0"/>
              <a:ea typeface="Verdana" panose="020B0604030504040204" pitchFamily="34" charset="0"/>
            </a:endParaRPr>
          </a:p>
          <a:p>
            <a:pPr marL="285750" indent="-285750">
              <a:buFontTx/>
              <a:buChar char="-"/>
            </a:pPr>
            <a:r>
              <a:rPr lang="en-GB" sz="1500" dirty="0">
                <a:latin typeface="Verdana" panose="020B0604030504040204" pitchFamily="34" charset="0"/>
                <a:ea typeface="Verdana" panose="020B0604030504040204" pitchFamily="34" charset="0"/>
              </a:rPr>
              <a:t>Each SMHA has working areas with a list of actions to be taken.</a:t>
            </a:r>
          </a:p>
          <a:p>
            <a:pPr marL="285750" indent="-285750">
              <a:buFontTx/>
              <a:buChar char="-"/>
            </a:pPr>
            <a:endParaRPr lang="en-GB" sz="1500" dirty="0">
              <a:latin typeface="Verdana" panose="020B0604030504040204" pitchFamily="34" charset="0"/>
              <a:ea typeface="Verdana" panose="020B0604030504040204" pitchFamily="34" charset="0"/>
            </a:endParaRPr>
          </a:p>
          <a:p>
            <a:pPr marL="285750" indent="-285750">
              <a:buFontTx/>
              <a:buChar char="-"/>
            </a:pPr>
            <a:r>
              <a:rPr lang="en-GB" sz="1500" dirty="0">
                <a:latin typeface="Verdana" panose="020B0604030504040204" pitchFamily="34" charset="0"/>
                <a:ea typeface="Verdana" panose="020B0604030504040204" pitchFamily="34" charset="0"/>
              </a:rPr>
              <a:t>SMHA’s have success measures built in to help project participants to monitor the work and highlight when progress has been made.</a:t>
            </a:r>
          </a:p>
          <a:p>
            <a:pPr marL="285750" indent="-285750">
              <a:buFontTx/>
              <a:buChar char="-"/>
            </a:pPr>
            <a:endParaRPr lang="en-GB" sz="1500" dirty="0">
              <a:latin typeface="Verdana" panose="020B0604030504040204" pitchFamily="34" charset="0"/>
              <a:ea typeface="Verdana" panose="020B0604030504040204" pitchFamily="34" charset="0"/>
            </a:endParaRPr>
          </a:p>
          <a:p>
            <a:pPr marL="285750" indent="-285750">
              <a:buFontTx/>
              <a:buChar char="-"/>
            </a:pPr>
            <a:r>
              <a:rPr lang="en-GB" sz="1500" dirty="0">
                <a:latin typeface="Verdana" panose="020B0604030504040204" pitchFamily="34" charset="0"/>
                <a:ea typeface="Verdana" panose="020B0604030504040204" pitchFamily="34" charset="0"/>
              </a:rPr>
              <a:t>They are backed up by internal statistics/feedback specific to the institution, as well as national research. </a:t>
            </a:r>
            <a:endParaRPr lang="en-GB" sz="1400" dirty="0"/>
          </a:p>
        </p:txBody>
      </p:sp>
    </p:spTree>
    <p:extLst>
      <p:ext uri="{BB962C8B-B14F-4D97-AF65-F5344CB8AC3E}">
        <p14:creationId xmlns:p14="http://schemas.microsoft.com/office/powerpoint/2010/main" val="273924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30" y="0"/>
            <a:ext cx="9139938" cy="6857999"/>
          </a:xfrm>
          <a:prstGeom prst="rect">
            <a:avLst/>
          </a:prstGeom>
        </p:spPr>
      </p:pic>
      <p:sp>
        <p:nvSpPr>
          <p:cNvPr id="4" name="TextBox 3">
            <a:extLst>
              <a:ext uri="{FF2B5EF4-FFF2-40B4-BE49-F238E27FC236}">
                <a16:creationId xmlns:a16="http://schemas.microsoft.com/office/drawing/2014/main" id="{46E25673-70A1-4780-BB4C-65E880F88DC4}"/>
              </a:ext>
            </a:extLst>
          </p:cNvPr>
          <p:cNvSpPr txBox="1"/>
          <p:nvPr/>
        </p:nvSpPr>
        <p:spPr>
          <a:xfrm>
            <a:off x="603738" y="688405"/>
            <a:ext cx="4207934" cy="646331"/>
          </a:xfrm>
          <a:prstGeom prst="rect">
            <a:avLst/>
          </a:prstGeom>
          <a:noFill/>
        </p:spPr>
        <p:txBody>
          <a:bodyPr wrap="square" rtlCol="0">
            <a:spAutoFit/>
          </a:bodyPr>
          <a:lstStyle/>
          <a:p>
            <a:r>
              <a:rPr lang="en-GB" sz="3600" dirty="0">
                <a:solidFill>
                  <a:schemeClr val="accent2"/>
                </a:solidFill>
                <a:latin typeface="Verdana" panose="020B0604030504040204" pitchFamily="34" charset="0"/>
                <a:ea typeface="Verdana" panose="020B0604030504040204" pitchFamily="34" charset="0"/>
                <a:cs typeface="Verdana" panose="020B0604030504040204" pitchFamily="34" charset="0"/>
              </a:rPr>
              <a:t>Title</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Web Viewer">
                <a:extLst>
                  <a:ext uri="{FF2B5EF4-FFF2-40B4-BE49-F238E27FC236}">
                    <a16:creationId xmlns:a16="http://schemas.microsoft.com/office/drawing/2014/main" id="{80AB30A4-FDBB-B2B3-BB42-8E9D8E236B34}"/>
                  </a:ext>
                </a:extLst>
              </p:cNvPr>
              <p:cNvGraphicFramePr>
                <a:graphicFrameLocks noGrp="1"/>
              </p:cNvGraphicFramePr>
              <p:nvPr>
                <p:extLst>
                  <p:ext uri="{D42A27DB-BD31-4B8C-83A1-F6EECF244321}">
                    <p14:modId xmlns:p14="http://schemas.microsoft.com/office/powerpoint/2010/main" val="3819137754"/>
                  </p:ext>
                </p:extLst>
              </p:nvPr>
            </p:nvGraphicFramePr>
            <p:xfrm>
              <a:off x="0" y="-391886"/>
              <a:ext cx="9144000" cy="724988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title="Web Viewer">
                <a:extLst>
                  <a:ext uri="{FF2B5EF4-FFF2-40B4-BE49-F238E27FC236}">
                    <a16:creationId xmlns:a16="http://schemas.microsoft.com/office/drawing/2014/main" id="{80AB30A4-FDBB-B2B3-BB42-8E9D8E236B34}"/>
                  </a:ext>
                </a:extLst>
              </p:cNvPr>
              <p:cNvPicPr>
                <a:picLocks noGrp="1" noRot="1" noChangeAspect="1" noMove="1" noResize="1" noEditPoints="1" noAdjustHandles="1" noChangeArrowheads="1" noChangeShapeType="1"/>
              </p:cNvPicPr>
              <p:nvPr/>
            </p:nvPicPr>
            <p:blipFill>
              <a:blip r:embed="rId4"/>
              <a:stretch>
                <a:fillRect/>
              </a:stretch>
            </p:blipFill>
            <p:spPr>
              <a:xfrm>
                <a:off x="0" y="-391886"/>
                <a:ext cx="9144000" cy="7249885"/>
              </a:xfrm>
              <a:prstGeom prst="rect">
                <a:avLst/>
              </a:prstGeom>
            </p:spPr>
          </p:pic>
        </mc:Fallback>
      </mc:AlternateContent>
    </p:spTree>
    <p:extLst>
      <p:ext uri="{BB962C8B-B14F-4D97-AF65-F5344CB8AC3E}">
        <p14:creationId xmlns:p14="http://schemas.microsoft.com/office/powerpoint/2010/main" val="3495110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5223"/>
            <a:ext cx="9139936" cy="6857999"/>
          </a:xfrm>
          <a:prstGeom prst="rect">
            <a:avLst/>
          </a:prstGeom>
        </p:spPr>
      </p:pic>
      <p:pic>
        <p:nvPicPr>
          <p:cNvPr id="7" name="Picture 6">
            <a:extLst>
              <a:ext uri="{FF2B5EF4-FFF2-40B4-BE49-F238E27FC236}">
                <a16:creationId xmlns:a16="http://schemas.microsoft.com/office/drawing/2014/main" id="{34D12924-7484-44C0-B45A-600A4C446D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2979" y="5891985"/>
            <a:ext cx="1912775" cy="762197"/>
          </a:xfrm>
          <a:prstGeom prst="rect">
            <a:avLst/>
          </a:prstGeom>
        </p:spPr>
      </p:pic>
      <p:sp>
        <p:nvSpPr>
          <p:cNvPr id="9" name="TextBox 8">
            <a:extLst>
              <a:ext uri="{FF2B5EF4-FFF2-40B4-BE49-F238E27FC236}">
                <a16:creationId xmlns:a16="http://schemas.microsoft.com/office/drawing/2014/main" id="{0164E61E-090B-B710-1D81-382C425DF0DB}"/>
              </a:ext>
            </a:extLst>
          </p:cNvPr>
          <p:cNvSpPr txBox="1"/>
          <p:nvPr/>
        </p:nvSpPr>
        <p:spPr>
          <a:xfrm>
            <a:off x="1659952" y="1497565"/>
            <a:ext cx="5378741" cy="1077218"/>
          </a:xfrm>
          <a:prstGeom prst="rect">
            <a:avLst/>
          </a:prstGeom>
          <a:noFill/>
        </p:spPr>
        <p:txBody>
          <a:bodyPr wrap="square">
            <a:spAutoFit/>
          </a:bodyPr>
          <a:lstStyle/>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Project participants</a:t>
            </a:r>
          </a:p>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 2022</a:t>
            </a:r>
          </a:p>
        </p:txBody>
      </p:sp>
      <p:pic>
        <p:nvPicPr>
          <p:cNvPr id="6" name="Picture 5">
            <a:extLst>
              <a:ext uri="{FF2B5EF4-FFF2-40B4-BE49-F238E27FC236}">
                <a16:creationId xmlns:a16="http://schemas.microsoft.com/office/drawing/2014/main" id="{2495C035-053F-4D5B-6D8B-2B112633DCB1}"/>
              </a:ext>
            </a:extLst>
          </p:cNvPr>
          <p:cNvPicPr>
            <a:picLocks noChangeAspect="1"/>
          </p:cNvPicPr>
          <p:nvPr/>
        </p:nvPicPr>
        <p:blipFill>
          <a:blip r:embed="rId4"/>
          <a:stretch>
            <a:fillRect/>
          </a:stretch>
        </p:blipFill>
        <p:spPr>
          <a:xfrm>
            <a:off x="1212979" y="2689334"/>
            <a:ext cx="5677613" cy="3055867"/>
          </a:xfrm>
          <a:prstGeom prst="rect">
            <a:avLst/>
          </a:prstGeom>
        </p:spPr>
      </p:pic>
    </p:spTree>
    <p:extLst>
      <p:ext uri="{BB962C8B-B14F-4D97-AF65-F5344CB8AC3E}">
        <p14:creationId xmlns:p14="http://schemas.microsoft.com/office/powerpoint/2010/main" val="4283320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A783A-F986-4E1F-9553-D6455A4CF5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31" y="0"/>
            <a:ext cx="9139936" cy="6857998"/>
          </a:xfrm>
          <a:prstGeom prst="rect">
            <a:avLst/>
          </a:prstGeom>
        </p:spPr>
      </p:pic>
      <p:sp>
        <p:nvSpPr>
          <p:cNvPr id="4" name="TextBox 3">
            <a:extLst>
              <a:ext uri="{FF2B5EF4-FFF2-40B4-BE49-F238E27FC236}">
                <a16:creationId xmlns:a16="http://schemas.microsoft.com/office/drawing/2014/main" id="{46E25673-70A1-4780-BB4C-65E880F88DC4}"/>
              </a:ext>
            </a:extLst>
          </p:cNvPr>
          <p:cNvSpPr txBox="1"/>
          <p:nvPr/>
        </p:nvSpPr>
        <p:spPr>
          <a:xfrm>
            <a:off x="631628" y="1629820"/>
            <a:ext cx="7364606" cy="2062103"/>
          </a:xfrm>
          <a:prstGeom prst="rect">
            <a:avLst/>
          </a:prstGeom>
          <a:noFill/>
        </p:spPr>
        <p:txBody>
          <a:bodyPr wrap="square" rtlCol="0">
            <a:spAutoFit/>
          </a:bodyPr>
          <a:lstStyle/>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Project participants</a:t>
            </a:r>
          </a:p>
          <a:p>
            <a:pPr algn="ctr"/>
            <a:r>
              <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rPr>
              <a:t> 2022</a:t>
            </a:r>
          </a:p>
          <a:p>
            <a:pPr algn="ctr"/>
            <a:endPar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a:p>
            <a:pPr algn="ctr"/>
            <a:endParaRPr lang="en-GB" sz="3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4D5E7D90-40BE-461D-8394-B7075A31CC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3649" y="5903555"/>
            <a:ext cx="1912775" cy="762197"/>
          </a:xfrm>
          <a:prstGeom prst="rect">
            <a:avLst/>
          </a:prstGeom>
        </p:spPr>
      </p:pic>
      <p:pic>
        <p:nvPicPr>
          <p:cNvPr id="9" name="Picture 8">
            <a:extLst>
              <a:ext uri="{FF2B5EF4-FFF2-40B4-BE49-F238E27FC236}">
                <a16:creationId xmlns:a16="http://schemas.microsoft.com/office/drawing/2014/main" id="{074A3F09-E815-23C7-A6B3-B41716FE8341}"/>
              </a:ext>
            </a:extLst>
          </p:cNvPr>
          <p:cNvPicPr>
            <a:picLocks noChangeAspect="1"/>
          </p:cNvPicPr>
          <p:nvPr/>
        </p:nvPicPr>
        <p:blipFill>
          <a:blip r:embed="rId5"/>
          <a:stretch>
            <a:fillRect/>
          </a:stretch>
        </p:blipFill>
        <p:spPr>
          <a:xfrm>
            <a:off x="1147766" y="2799501"/>
            <a:ext cx="5448432" cy="3104054"/>
          </a:xfrm>
          <a:prstGeom prst="rect">
            <a:avLst/>
          </a:prstGeom>
        </p:spPr>
      </p:pic>
    </p:spTree>
    <p:extLst>
      <p:ext uri="{BB962C8B-B14F-4D97-AF65-F5344CB8AC3E}">
        <p14:creationId xmlns:p14="http://schemas.microsoft.com/office/powerpoint/2010/main" val="10939517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9.png"/></Relationships>
</file>

<file path=ppt/webextensions/webextension1.xml><?xml version="1.0" encoding="utf-8"?>
<we:webextension xmlns:we="http://schemas.microsoft.com/office/webextensions/webextension/2010/11" id="{EBE915CC-FAFD-45F2-8C41-A6575B61CCA4}">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www.google.com/maps/d/u/0/embed?mid=1mkTxnL5LpPepvqUSGqIv36MgrHQ&amp;ehbc=2E312F\&quot; width=\&quot;640\&quot; height=\&quot;480\&quot;&gt;&lt;/iframe&gt;&quot;,&quot;values&quot;:{},&quot;data&quot;:{&quot;uri&quot;:&quot;www.google.com/maps/d/u/0/embed?mid=1mkTxnL5LpPepvqUSGqIv36MgrHQ&amp;ehbc=2E312F\&quot; width=\&quot;640\&quot; height=\&quot;480\&quot;&gt;&lt;/iframe&gt;&quot;},&quot;secure&quot;:false}],&quot;name&quot;:&quot;www.google.com/maps/d/u/0/embed?mid=1mkTxnL5LpPepvqUSGqIv36MgrHQ&amp;ehbc=2E312F\&quot; width=\&quot;640\&quot; height=\&quot;480\&quot;&gt;&lt;/iframe&gt;&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Office Theme</Template>
  <TotalTime>0</TotalTime>
  <Words>345</Words>
  <Application>Microsoft Office PowerPoint</Application>
  <PresentationFormat>On-screen Show (4:3)</PresentationFormat>
  <Paragraphs>54</Paragraphs>
  <Slides>14</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Scotland wide approach to student mental health</dc:title>
  <dc:creator>Katie Gilbert - Think Positive Project Manager</dc:creator>
  <cp:lastModifiedBy/>
  <cp:revision>1</cp:revision>
  <dcterms:created xsi:type="dcterms:W3CDTF">2022-08-09T09:56:56Z</dcterms:created>
  <dcterms:modified xsi:type="dcterms:W3CDTF">2022-08-09T09:57:12Z</dcterms:modified>
</cp:coreProperties>
</file>