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5" r:id="rId6"/>
  </p:sldMasterIdLst>
  <p:notesMasterIdLst>
    <p:notesMasterId r:id="rId23"/>
  </p:notesMasterIdLst>
  <p:sldIdLst>
    <p:sldId id="279" r:id="rId7"/>
    <p:sldId id="288" r:id="rId8"/>
    <p:sldId id="282" r:id="rId9"/>
    <p:sldId id="272" r:id="rId10"/>
    <p:sldId id="283" r:id="rId11"/>
    <p:sldId id="280" r:id="rId12"/>
    <p:sldId id="271" r:id="rId13"/>
    <p:sldId id="292" r:id="rId14"/>
    <p:sldId id="297" r:id="rId15"/>
    <p:sldId id="284" r:id="rId16"/>
    <p:sldId id="285" r:id="rId17"/>
    <p:sldId id="287" r:id="rId18"/>
    <p:sldId id="286" r:id="rId19"/>
    <p:sldId id="293" r:id="rId20"/>
    <p:sldId id="291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92"/>
    <a:srgbClr val="01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941" autoAdjust="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gan, Heather" userId="24329853-6c88-4475-9727-f7b39a217ef6" providerId="ADAL" clId="{C1F80794-F82A-4311-867B-AAC4CD90048A}"/>
    <pc:docChg chg="modSld">
      <pc:chgData name="Branigan, Heather" userId="24329853-6c88-4475-9727-f7b39a217ef6" providerId="ADAL" clId="{C1F80794-F82A-4311-867B-AAC4CD90048A}" dt="2022-05-31T08:26:13.896" v="12" actId="20577"/>
      <pc:docMkLst>
        <pc:docMk/>
      </pc:docMkLst>
      <pc:sldChg chg="modNotesTx">
        <pc:chgData name="Branigan, Heather" userId="24329853-6c88-4475-9727-f7b39a217ef6" providerId="ADAL" clId="{C1F80794-F82A-4311-867B-AAC4CD90048A}" dt="2022-05-31T08:25:44.126" v="2" actId="20577"/>
        <pc:sldMkLst>
          <pc:docMk/>
          <pc:sldMk cId="2064476139" sldId="272"/>
        </pc:sldMkLst>
      </pc:sldChg>
      <pc:sldChg chg="modNotesTx">
        <pc:chgData name="Branigan, Heather" userId="24329853-6c88-4475-9727-f7b39a217ef6" providerId="ADAL" clId="{C1F80794-F82A-4311-867B-AAC4CD90048A}" dt="2022-05-31T08:25:36.875" v="0" actId="20577"/>
        <pc:sldMkLst>
          <pc:docMk/>
          <pc:sldMk cId="2963901981" sldId="279"/>
        </pc:sldMkLst>
      </pc:sldChg>
      <pc:sldChg chg="modNotesTx">
        <pc:chgData name="Branigan, Heather" userId="24329853-6c88-4475-9727-f7b39a217ef6" providerId="ADAL" clId="{C1F80794-F82A-4311-867B-AAC4CD90048A}" dt="2022-05-31T08:25:50.413" v="4" actId="20577"/>
        <pc:sldMkLst>
          <pc:docMk/>
          <pc:sldMk cId="2150800011" sldId="280"/>
        </pc:sldMkLst>
      </pc:sldChg>
      <pc:sldChg chg="modNotesTx">
        <pc:chgData name="Branigan, Heather" userId="24329853-6c88-4475-9727-f7b39a217ef6" providerId="ADAL" clId="{C1F80794-F82A-4311-867B-AAC4CD90048A}" dt="2022-05-31T08:25:40.833" v="1" actId="20577"/>
        <pc:sldMkLst>
          <pc:docMk/>
          <pc:sldMk cId="1557453093" sldId="282"/>
        </pc:sldMkLst>
      </pc:sldChg>
      <pc:sldChg chg="modNotesTx">
        <pc:chgData name="Branigan, Heather" userId="24329853-6c88-4475-9727-f7b39a217ef6" providerId="ADAL" clId="{C1F80794-F82A-4311-867B-AAC4CD90048A}" dt="2022-05-31T08:25:47.143" v="3" actId="20577"/>
        <pc:sldMkLst>
          <pc:docMk/>
          <pc:sldMk cId="3149148103" sldId="283"/>
        </pc:sldMkLst>
      </pc:sldChg>
      <pc:sldChg chg="modNotesTx">
        <pc:chgData name="Branigan, Heather" userId="24329853-6c88-4475-9727-f7b39a217ef6" providerId="ADAL" clId="{C1F80794-F82A-4311-867B-AAC4CD90048A}" dt="2022-05-31T08:25:58.045" v="6" actId="20577"/>
        <pc:sldMkLst>
          <pc:docMk/>
          <pc:sldMk cId="355156009" sldId="284"/>
        </pc:sldMkLst>
      </pc:sldChg>
      <pc:sldChg chg="modNotesTx">
        <pc:chgData name="Branigan, Heather" userId="24329853-6c88-4475-9727-f7b39a217ef6" providerId="ADAL" clId="{C1F80794-F82A-4311-867B-AAC4CD90048A}" dt="2022-05-31T08:26:00.382" v="7" actId="20577"/>
        <pc:sldMkLst>
          <pc:docMk/>
          <pc:sldMk cId="1613994871" sldId="285"/>
        </pc:sldMkLst>
      </pc:sldChg>
      <pc:sldChg chg="modNotesTx">
        <pc:chgData name="Branigan, Heather" userId="24329853-6c88-4475-9727-f7b39a217ef6" providerId="ADAL" clId="{C1F80794-F82A-4311-867B-AAC4CD90048A}" dt="2022-05-31T08:26:05.285" v="9" actId="20577"/>
        <pc:sldMkLst>
          <pc:docMk/>
          <pc:sldMk cId="3970011624" sldId="286"/>
        </pc:sldMkLst>
      </pc:sldChg>
      <pc:sldChg chg="modNotesTx">
        <pc:chgData name="Branigan, Heather" userId="24329853-6c88-4475-9727-f7b39a217ef6" providerId="ADAL" clId="{C1F80794-F82A-4311-867B-AAC4CD90048A}" dt="2022-05-31T08:26:02.687" v="8" actId="20577"/>
        <pc:sldMkLst>
          <pc:docMk/>
          <pc:sldMk cId="3594941155" sldId="287"/>
        </pc:sldMkLst>
      </pc:sldChg>
      <pc:sldChg chg="modNotesTx">
        <pc:chgData name="Branigan, Heather" userId="24329853-6c88-4475-9727-f7b39a217ef6" providerId="ADAL" clId="{C1F80794-F82A-4311-867B-AAC4CD90048A}" dt="2022-05-31T08:26:10.637" v="11" actId="20577"/>
        <pc:sldMkLst>
          <pc:docMk/>
          <pc:sldMk cId="756253834" sldId="291"/>
        </pc:sldMkLst>
      </pc:sldChg>
      <pc:sldChg chg="modNotesTx">
        <pc:chgData name="Branigan, Heather" userId="24329853-6c88-4475-9727-f7b39a217ef6" providerId="ADAL" clId="{C1F80794-F82A-4311-867B-AAC4CD90048A}" dt="2022-05-31T08:26:07.952" v="10" actId="20577"/>
        <pc:sldMkLst>
          <pc:docMk/>
          <pc:sldMk cId="2386613646" sldId="293"/>
        </pc:sldMkLst>
      </pc:sldChg>
      <pc:sldChg chg="modNotesTx">
        <pc:chgData name="Branigan, Heather" userId="24329853-6c88-4475-9727-f7b39a217ef6" providerId="ADAL" clId="{C1F80794-F82A-4311-867B-AAC4CD90048A}" dt="2022-05-31T08:26:13.896" v="12" actId="20577"/>
        <pc:sldMkLst>
          <pc:docMk/>
          <pc:sldMk cId="1715334319" sldId="294"/>
        </pc:sldMkLst>
      </pc:sldChg>
      <pc:sldChg chg="modNotesTx">
        <pc:chgData name="Branigan, Heather" userId="24329853-6c88-4475-9727-f7b39a217ef6" providerId="ADAL" clId="{C1F80794-F82A-4311-867B-AAC4CD90048A}" dt="2022-05-31T08:25:54.856" v="5" actId="20577"/>
        <pc:sldMkLst>
          <pc:docMk/>
          <pc:sldMk cId="2867304380" sldId="29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A719D-0F7F-4A07-BD24-CA8F822F38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8B4EE67-ED23-41F9-8CEE-4880C3733183}">
      <dgm:prSet phldrT="[Text]" custT="1"/>
      <dgm:spPr>
        <a:solidFill>
          <a:srgbClr val="1C4392"/>
        </a:solidFill>
      </dgm:spPr>
      <dgm:t>
        <a:bodyPr/>
        <a:lstStyle/>
        <a:p>
          <a:r>
            <a:rPr lang="en-GB" sz="2800" dirty="0"/>
            <a:t>Who are our students?</a:t>
          </a:r>
        </a:p>
      </dgm:t>
    </dgm:pt>
    <dgm:pt modelId="{78EBCDA4-9003-4D01-A1AF-4D83B5C6759D}" type="parTrans" cxnId="{BE74036B-9F46-4D97-BE60-D77A6DC56529}">
      <dgm:prSet/>
      <dgm:spPr/>
      <dgm:t>
        <a:bodyPr/>
        <a:lstStyle/>
        <a:p>
          <a:endParaRPr lang="en-GB"/>
        </a:p>
      </dgm:t>
    </dgm:pt>
    <dgm:pt modelId="{E2331DFF-D0C9-4C02-A8FD-824B723F5FD1}" type="sibTrans" cxnId="{BE74036B-9F46-4D97-BE60-D77A6DC56529}">
      <dgm:prSet/>
      <dgm:spPr/>
      <dgm:t>
        <a:bodyPr/>
        <a:lstStyle/>
        <a:p>
          <a:endParaRPr lang="en-GB"/>
        </a:p>
      </dgm:t>
    </dgm:pt>
    <dgm:pt modelId="{52C8CA93-67F3-4ED9-B8FE-C4218413A9F1}">
      <dgm:prSet phldrT="[Text]" custT="1"/>
      <dgm:spPr>
        <a:solidFill>
          <a:srgbClr val="1C4392"/>
        </a:solidFill>
      </dgm:spPr>
      <dgm:t>
        <a:bodyPr/>
        <a:lstStyle/>
        <a:p>
          <a:r>
            <a:rPr lang="en-GB" sz="2800" dirty="0"/>
            <a:t>How can we support our students?</a:t>
          </a:r>
        </a:p>
      </dgm:t>
    </dgm:pt>
    <dgm:pt modelId="{420B7F63-DCED-40F4-BF85-B0D3F7D8CA8F}" type="parTrans" cxnId="{25C3A8DA-BD61-4656-B1E2-FC1CB302DC06}">
      <dgm:prSet/>
      <dgm:spPr/>
      <dgm:t>
        <a:bodyPr/>
        <a:lstStyle/>
        <a:p>
          <a:endParaRPr lang="en-GB"/>
        </a:p>
      </dgm:t>
    </dgm:pt>
    <dgm:pt modelId="{849F1D22-1F17-4E33-8B0B-867F1C3BB5E1}" type="sibTrans" cxnId="{25C3A8DA-BD61-4656-B1E2-FC1CB302DC06}">
      <dgm:prSet/>
      <dgm:spPr/>
      <dgm:t>
        <a:bodyPr/>
        <a:lstStyle/>
        <a:p>
          <a:endParaRPr lang="en-GB"/>
        </a:p>
      </dgm:t>
    </dgm:pt>
    <dgm:pt modelId="{F7575F6A-8CC8-435E-AFC2-03937E55CF6F}">
      <dgm:prSet phldrT="[Text]" custT="1"/>
      <dgm:spPr>
        <a:solidFill>
          <a:srgbClr val="1C4392"/>
        </a:solidFill>
      </dgm:spPr>
      <dgm:t>
        <a:bodyPr/>
        <a:lstStyle/>
        <a:p>
          <a:r>
            <a:rPr lang="en-GB" sz="2800" dirty="0"/>
            <a:t>What do we mean by resilience?</a:t>
          </a:r>
        </a:p>
      </dgm:t>
    </dgm:pt>
    <dgm:pt modelId="{018D2D3A-ADF8-4038-9174-7D112EF81BFF}" type="parTrans" cxnId="{C9486383-98C0-461C-8333-D0967344EB57}">
      <dgm:prSet/>
      <dgm:spPr/>
      <dgm:t>
        <a:bodyPr/>
        <a:lstStyle/>
        <a:p>
          <a:endParaRPr lang="en-GB"/>
        </a:p>
      </dgm:t>
    </dgm:pt>
    <dgm:pt modelId="{042B9C49-15EC-4199-9598-2107E8340A51}" type="sibTrans" cxnId="{C9486383-98C0-461C-8333-D0967344EB57}">
      <dgm:prSet/>
      <dgm:spPr/>
      <dgm:t>
        <a:bodyPr/>
        <a:lstStyle/>
        <a:p>
          <a:endParaRPr lang="en-GB"/>
        </a:p>
      </dgm:t>
    </dgm:pt>
    <dgm:pt modelId="{659A87C1-98FD-4A26-A855-9508F127331A}">
      <dgm:prSet phldrT="[Text]" custT="1"/>
      <dgm:spPr>
        <a:solidFill>
          <a:srgbClr val="1C4392"/>
        </a:solidFill>
      </dgm:spPr>
      <dgm:t>
        <a:bodyPr/>
        <a:lstStyle/>
        <a:p>
          <a:r>
            <a:rPr lang="en-GB" sz="2800" dirty="0"/>
            <a:t>How can we build resilience </a:t>
          </a:r>
          <a:br>
            <a:rPr lang="en-GB" sz="2800" dirty="0"/>
          </a:br>
          <a:r>
            <a:rPr lang="en-GB" sz="2800" dirty="0"/>
            <a:t>in our communities?</a:t>
          </a:r>
        </a:p>
      </dgm:t>
    </dgm:pt>
    <dgm:pt modelId="{C2A4F299-7DD6-45D1-9873-9CFA73502E2B}" type="parTrans" cxnId="{D16AE043-D066-4F40-94A0-BAAF57A10E69}">
      <dgm:prSet/>
      <dgm:spPr/>
      <dgm:t>
        <a:bodyPr/>
        <a:lstStyle/>
        <a:p>
          <a:endParaRPr lang="en-GB"/>
        </a:p>
      </dgm:t>
    </dgm:pt>
    <dgm:pt modelId="{A75BB7FF-98FC-40E8-A0D0-6B45C9A9DD04}" type="sibTrans" cxnId="{D16AE043-D066-4F40-94A0-BAAF57A10E69}">
      <dgm:prSet/>
      <dgm:spPr/>
      <dgm:t>
        <a:bodyPr/>
        <a:lstStyle/>
        <a:p>
          <a:endParaRPr lang="en-GB"/>
        </a:p>
      </dgm:t>
    </dgm:pt>
    <dgm:pt modelId="{CA3FB9DA-6A20-4C08-8047-398C24EB6784}" type="pres">
      <dgm:prSet presAssocID="{31AA719D-0F7F-4A07-BD24-CA8F822F386C}" presName="linearFlow" presStyleCnt="0">
        <dgm:presLayoutVars>
          <dgm:dir/>
          <dgm:resizeHandles val="exact"/>
        </dgm:presLayoutVars>
      </dgm:prSet>
      <dgm:spPr/>
    </dgm:pt>
    <dgm:pt modelId="{605D4454-721E-4830-9C10-736401928CFE}" type="pres">
      <dgm:prSet presAssocID="{C8B4EE67-ED23-41F9-8CEE-4880C3733183}" presName="composite" presStyleCnt="0"/>
      <dgm:spPr/>
    </dgm:pt>
    <dgm:pt modelId="{04D393B7-D6E9-472B-AE23-36A735628D6D}" type="pres">
      <dgm:prSet presAssocID="{C8B4EE67-ED23-41F9-8CEE-4880C3733183}" presName="imgShp" presStyleLbl="fgImgPlace1" presStyleIdx="0" presStyleCnt="4" custLinFactNeighborX="-35055" custLinFactNeighborY="-5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3F8B1DB-93BD-4986-A656-5BFB2A23124A}" type="pres">
      <dgm:prSet presAssocID="{C8B4EE67-ED23-41F9-8CEE-4880C3733183}" presName="txShp" presStyleLbl="node1" presStyleIdx="0" presStyleCnt="4" custScaleX="130078">
        <dgm:presLayoutVars>
          <dgm:bulletEnabled val="1"/>
        </dgm:presLayoutVars>
      </dgm:prSet>
      <dgm:spPr/>
    </dgm:pt>
    <dgm:pt modelId="{076FD531-CB60-4BFE-ADB3-898D30A89140}" type="pres">
      <dgm:prSet presAssocID="{E2331DFF-D0C9-4C02-A8FD-824B723F5FD1}" presName="spacing" presStyleCnt="0"/>
      <dgm:spPr/>
    </dgm:pt>
    <dgm:pt modelId="{E1137266-443D-44F2-8F92-29FA09EFCDDB}" type="pres">
      <dgm:prSet presAssocID="{52C8CA93-67F3-4ED9-B8FE-C4218413A9F1}" presName="composite" presStyleCnt="0"/>
      <dgm:spPr/>
    </dgm:pt>
    <dgm:pt modelId="{65197E77-B93A-4DE3-93F0-F42762CDAF07}" type="pres">
      <dgm:prSet presAssocID="{52C8CA93-67F3-4ED9-B8FE-C4218413A9F1}" presName="imgShp" presStyleLbl="fgImgPlace1" presStyleIdx="1" presStyleCnt="4" custLinFactNeighborX="-35055" custLinFactNeighborY="-19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1FDCBD38-E561-4440-9D9B-98EDB564CD28}" type="pres">
      <dgm:prSet presAssocID="{52C8CA93-67F3-4ED9-B8FE-C4218413A9F1}" presName="txShp" presStyleLbl="node1" presStyleIdx="1" presStyleCnt="4" custScaleX="130078">
        <dgm:presLayoutVars>
          <dgm:bulletEnabled val="1"/>
        </dgm:presLayoutVars>
      </dgm:prSet>
      <dgm:spPr/>
    </dgm:pt>
    <dgm:pt modelId="{CAA6F18B-6485-4C4A-B80F-C11CF92D52C3}" type="pres">
      <dgm:prSet presAssocID="{849F1D22-1F17-4E33-8B0B-867F1C3BB5E1}" presName="spacing" presStyleCnt="0"/>
      <dgm:spPr/>
    </dgm:pt>
    <dgm:pt modelId="{5146D512-B932-4993-BDDE-58B67CC0C0B6}" type="pres">
      <dgm:prSet presAssocID="{F7575F6A-8CC8-435E-AFC2-03937E55CF6F}" presName="composite" presStyleCnt="0"/>
      <dgm:spPr/>
    </dgm:pt>
    <dgm:pt modelId="{039B3152-8DB8-4058-A77E-36EDCB5EE6F5}" type="pres">
      <dgm:prSet presAssocID="{F7575F6A-8CC8-435E-AFC2-03937E55CF6F}" presName="imgShp" presStyleLbl="fgImgPlace1" presStyleIdx="2" presStyleCnt="4" custLinFactNeighborX="-3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B71D8C78-EC35-44FE-B197-C3404ED2208A}" type="pres">
      <dgm:prSet presAssocID="{F7575F6A-8CC8-435E-AFC2-03937E55CF6F}" presName="txShp" presStyleLbl="node1" presStyleIdx="2" presStyleCnt="4" custScaleX="130078">
        <dgm:presLayoutVars>
          <dgm:bulletEnabled val="1"/>
        </dgm:presLayoutVars>
      </dgm:prSet>
      <dgm:spPr/>
    </dgm:pt>
    <dgm:pt modelId="{96BBE5D1-0BF9-4AF4-B961-86C7A527987E}" type="pres">
      <dgm:prSet presAssocID="{042B9C49-15EC-4199-9598-2107E8340A51}" presName="spacing" presStyleCnt="0"/>
      <dgm:spPr/>
    </dgm:pt>
    <dgm:pt modelId="{6F82A95E-96D3-46E8-8056-C088908DE87E}" type="pres">
      <dgm:prSet presAssocID="{659A87C1-98FD-4A26-A855-9508F127331A}" presName="composite" presStyleCnt="0"/>
      <dgm:spPr/>
    </dgm:pt>
    <dgm:pt modelId="{7A0C4DDC-BE06-42FF-907A-44B3B7E12E14}" type="pres">
      <dgm:prSet presAssocID="{659A87C1-98FD-4A26-A855-9508F127331A}" presName="imgShp" presStyleLbl="fgImgPlace1" presStyleIdx="3" presStyleCnt="4" custLinFactNeighborX="-3365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FBF0D4B6-240A-4C84-BD30-C83BAB236075}" type="pres">
      <dgm:prSet presAssocID="{659A87C1-98FD-4A26-A855-9508F127331A}" presName="txShp" presStyleLbl="node1" presStyleIdx="3" presStyleCnt="4" custScaleX="130078">
        <dgm:presLayoutVars>
          <dgm:bulletEnabled val="1"/>
        </dgm:presLayoutVars>
      </dgm:prSet>
      <dgm:spPr/>
    </dgm:pt>
  </dgm:ptLst>
  <dgm:cxnLst>
    <dgm:cxn modelId="{D16AE043-D066-4F40-94A0-BAAF57A10E69}" srcId="{31AA719D-0F7F-4A07-BD24-CA8F822F386C}" destId="{659A87C1-98FD-4A26-A855-9508F127331A}" srcOrd="3" destOrd="0" parTransId="{C2A4F299-7DD6-45D1-9873-9CFA73502E2B}" sibTransId="{A75BB7FF-98FC-40E8-A0D0-6B45C9A9DD04}"/>
    <dgm:cxn modelId="{BE74036B-9F46-4D97-BE60-D77A6DC56529}" srcId="{31AA719D-0F7F-4A07-BD24-CA8F822F386C}" destId="{C8B4EE67-ED23-41F9-8CEE-4880C3733183}" srcOrd="0" destOrd="0" parTransId="{78EBCDA4-9003-4D01-A1AF-4D83B5C6759D}" sibTransId="{E2331DFF-D0C9-4C02-A8FD-824B723F5FD1}"/>
    <dgm:cxn modelId="{C9486383-98C0-461C-8333-D0967344EB57}" srcId="{31AA719D-0F7F-4A07-BD24-CA8F822F386C}" destId="{F7575F6A-8CC8-435E-AFC2-03937E55CF6F}" srcOrd="2" destOrd="0" parTransId="{018D2D3A-ADF8-4038-9174-7D112EF81BFF}" sibTransId="{042B9C49-15EC-4199-9598-2107E8340A51}"/>
    <dgm:cxn modelId="{25E1BD84-A2B9-4275-8243-F0BF3F077B5E}" type="presOf" srcId="{31AA719D-0F7F-4A07-BD24-CA8F822F386C}" destId="{CA3FB9DA-6A20-4C08-8047-398C24EB6784}" srcOrd="0" destOrd="0" presId="urn:microsoft.com/office/officeart/2005/8/layout/vList3"/>
    <dgm:cxn modelId="{B297208D-88D4-4482-AF79-F3C09F68912A}" type="presOf" srcId="{52C8CA93-67F3-4ED9-B8FE-C4218413A9F1}" destId="{1FDCBD38-E561-4440-9D9B-98EDB564CD28}" srcOrd="0" destOrd="0" presId="urn:microsoft.com/office/officeart/2005/8/layout/vList3"/>
    <dgm:cxn modelId="{1F639AA5-070D-452E-8910-B4232A75FF3B}" type="presOf" srcId="{659A87C1-98FD-4A26-A855-9508F127331A}" destId="{FBF0D4B6-240A-4C84-BD30-C83BAB236075}" srcOrd="0" destOrd="0" presId="urn:microsoft.com/office/officeart/2005/8/layout/vList3"/>
    <dgm:cxn modelId="{AD18B5BF-38CC-4781-A00E-218FF384D55B}" type="presOf" srcId="{C8B4EE67-ED23-41F9-8CEE-4880C3733183}" destId="{A3F8B1DB-93BD-4986-A656-5BFB2A23124A}" srcOrd="0" destOrd="0" presId="urn:microsoft.com/office/officeart/2005/8/layout/vList3"/>
    <dgm:cxn modelId="{25C3A8DA-BD61-4656-B1E2-FC1CB302DC06}" srcId="{31AA719D-0F7F-4A07-BD24-CA8F822F386C}" destId="{52C8CA93-67F3-4ED9-B8FE-C4218413A9F1}" srcOrd="1" destOrd="0" parTransId="{420B7F63-DCED-40F4-BF85-B0D3F7D8CA8F}" sibTransId="{849F1D22-1F17-4E33-8B0B-867F1C3BB5E1}"/>
    <dgm:cxn modelId="{4D7B71EF-9C6D-4577-A627-286DDB921F52}" type="presOf" srcId="{F7575F6A-8CC8-435E-AFC2-03937E55CF6F}" destId="{B71D8C78-EC35-44FE-B197-C3404ED2208A}" srcOrd="0" destOrd="0" presId="urn:microsoft.com/office/officeart/2005/8/layout/vList3"/>
    <dgm:cxn modelId="{0CAB97CA-26FD-4FB9-A0B1-30122E5CE10B}" type="presParOf" srcId="{CA3FB9DA-6A20-4C08-8047-398C24EB6784}" destId="{605D4454-721E-4830-9C10-736401928CFE}" srcOrd="0" destOrd="0" presId="urn:microsoft.com/office/officeart/2005/8/layout/vList3"/>
    <dgm:cxn modelId="{E72E3323-3D71-4E6C-9EE0-F4D93AE9E30F}" type="presParOf" srcId="{605D4454-721E-4830-9C10-736401928CFE}" destId="{04D393B7-D6E9-472B-AE23-36A735628D6D}" srcOrd="0" destOrd="0" presId="urn:microsoft.com/office/officeart/2005/8/layout/vList3"/>
    <dgm:cxn modelId="{CC278F4C-2A4D-4A19-8E23-6F2F16C5E863}" type="presParOf" srcId="{605D4454-721E-4830-9C10-736401928CFE}" destId="{A3F8B1DB-93BD-4986-A656-5BFB2A23124A}" srcOrd="1" destOrd="0" presId="urn:microsoft.com/office/officeart/2005/8/layout/vList3"/>
    <dgm:cxn modelId="{FFBC7D60-B698-4D87-8C44-8E7ED53308E2}" type="presParOf" srcId="{CA3FB9DA-6A20-4C08-8047-398C24EB6784}" destId="{076FD531-CB60-4BFE-ADB3-898D30A89140}" srcOrd="1" destOrd="0" presId="urn:microsoft.com/office/officeart/2005/8/layout/vList3"/>
    <dgm:cxn modelId="{4CFB8C5A-4ECB-409A-8A22-D23494EE965E}" type="presParOf" srcId="{CA3FB9DA-6A20-4C08-8047-398C24EB6784}" destId="{E1137266-443D-44F2-8F92-29FA09EFCDDB}" srcOrd="2" destOrd="0" presId="urn:microsoft.com/office/officeart/2005/8/layout/vList3"/>
    <dgm:cxn modelId="{185FB190-3631-42D1-817D-6BA77622C29E}" type="presParOf" srcId="{E1137266-443D-44F2-8F92-29FA09EFCDDB}" destId="{65197E77-B93A-4DE3-93F0-F42762CDAF07}" srcOrd="0" destOrd="0" presId="urn:microsoft.com/office/officeart/2005/8/layout/vList3"/>
    <dgm:cxn modelId="{58F14F29-C21F-4100-9E41-0AB14A7F485B}" type="presParOf" srcId="{E1137266-443D-44F2-8F92-29FA09EFCDDB}" destId="{1FDCBD38-E561-4440-9D9B-98EDB564CD28}" srcOrd="1" destOrd="0" presId="urn:microsoft.com/office/officeart/2005/8/layout/vList3"/>
    <dgm:cxn modelId="{9A1A9A7E-DF25-4F3D-A95C-75132885A3E2}" type="presParOf" srcId="{CA3FB9DA-6A20-4C08-8047-398C24EB6784}" destId="{CAA6F18B-6485-4C4A-B80F-C11CF92D52C3}" srcOrd="3" destOrd="0" presId="urn:microsoft.com/office/officeart/2005/8/layout/vList3"/>
    <dgm:cxn modelId="{2F0A424D-0340-4D25-A196-33071ECD513B}" type="presParOf" srcId="{CA3FB9DA-6A20-4C08-8047-398C24EB6784}" destId="{5146D512-B932-4993-BDDE-58B67CC0C0B6}" srcOrd="4" destOrd="0" presId="urn:microsoft.com/office/officeart/2005/8/layout/vList3"/>
    <dgm:cxn modelId="{B7645D64-461D-460C-BED3-8A231601CCE5}" type="presParOf" srcId="{5146D512-B932-4993-BDDE-58B67CC0C0B6}" destId="{039B3152-8DB8-4058-A77E-36EDCB5EE6F5}" srcOrd="0" destOrd="0" presId="urn:microsoft.com/office/officeart/2005/8/layout/vList3"/>
    <dgm:cxn modelId="{88271C02-0857-4695-A401-0EE4F6ECAADD}" type="presParOf" srcId="{5146D512-B932-4993-BDDE-58B67CC0C0B6}" destId="{B71D8C78-EC35-44FE-B197-C3404ED2208A}" srcOrd="1" destOrd="0" presId="urn:microsoft.com/office/officeart/2005/8/layout/vList3"/>
    <dgm:cxn modelId="{1C58FBED-6A89-4361-9619-BE21AE866DB9}" type="presParOf" srcId="{CA3FB9DA-6A20-4C08-8047-398C24EB6784}" destId="{96BBE5D1-0BF9-4AF4-B961-86C7A527987E}" srcOrd="5" destOrd="0" presId="urn:microsoft.com/office/officeart/2005/8/layout/vList3"/>
    <dgm:cxn modelId="{48ED7097-7183-444E-97BD-BC4A4486DC44}" type="presParOf" srcId="{CA3FB9DA-6A20-4C08-8047-398C24EB6784}" destId="{6F82A95E-96D3-46E8-8056-C088908DE87E}" srcOrd="6" destOrd="0" presId="urn:microsoft.com/office/officeart/2005/8/layout/vList3"/>
    <dgm:cxn modelId="{43D3F945-44D1-4459-889A-ED993D7516C0}" type="presParOf" srcId="{6F82A95E-96D3-46E8-8056-C088908DE87E}" destId="{7A0C4DDC-BE06-42FF-907A-44B3B7E12E14}" srcOrd="0" destOrd="0" presId="urn:microsoft.com/office/officeart/2005/8/layout/vList3"/>
    <dgm:cxn modelId="{ACAF1299-C4C9-4964-BCE9-AFC08ACADB62}" type="presParOf" srcId="{6F82A95E-96D3-46E8-8056-C088908DE87E}" destId="{FBF0D4B6-240A-4C84-BD30-C83BAB23607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A13EA-CCD8-4DD0-B1E6-9F8C7710C16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5056F7-A2AF-4657-BDEA-B0FB3212C9A6}">
      <dgm:prSet phldrT="[Text]"/>
      <dgm:spPr>
        <a:xfrm>
          <a:off x="0" y="0"/>
          <a:ext cx="3251200" cy="1693333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1C439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C4392"/>
              </a:solidFill>
              <a:latin typeface="Calibri" panose="020F0502020204030204"/>
              <a:ea typeface="+mn-ea"/>
              <a:cs typeface="+mn-cs"/>
            </a:rPr>
            <a:t>Institutional support </a:t>
          </a:r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plays a key role in ‘settling’ students </a:t>
          </a:r>
        </a:p>
      </dgm:t>
    </dgm:pt>
    <dgm:pt modelId="{4536A5E4-FD16-46E5-A569-9495675E1D13}" type="parTrans" cxnId="{E1D8FAE5-A9DC-413C-ABBA-9988F883208C}">
      <dgm:prSet/>
      <dgm:spPr/>
      <dgm:t>
        <a:bodyPr/>
        <a:lstStyle/>
        <a:p>
          <a:endParaRPr lang="en-GB"/>
        </a:p>
      </dgm:t>
    </dgm:pt>
    <dgm:pt modelId="{3075F185-6A72-4108-9BB5-8862387F58A1}" type="sibTrans" cxnId="{E1D8FAE5-A9DC-413C-ABBA-9988F883208C}">
      <dgm:prSet/>
      <dgm:spPr/>
      <dgm:t>
        <a:bodyPr/>
        <a:lstStyle/>
        <a:p>
          <a:endParaRPr lang="en-GB"/>
        </a:p>
      </dgm:t>
    </dgm:pt>
    <dgm:pt modelId="{92D32CD3-9CD1-47DD-A3A9-5D42B95936E4}">
      <dgm:prSet phldrT="[Text]"/>
      <dgm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Induction events for AE</a:t>
          </a:r>
        </a:p>
      </dgm:t>
    </dgm:pt>
    <dgm:pt modelId="{156FEE1F-8455-46CF-A87E-159F424099B5}" type="parTrans" cxnId="{E350269E-7DF1-4414-A746-659507A0FF95}">
      <dgm:prSet/>
      <dgm:spPr/>
      <dgm:t>
        <a:bodyPr/>
        <a:lstStyle/>
        <a:p>
          <a:endParaRPr lang="en-GB"/>
        </a:p>
      </dgm:t>
    </dgm:pt>
    <dgm:pt modelId="{EA5F1FC6-97BB-4B6E-B806-F59FF08E43F0}" type="sibTrans" cxnId="{E350269E-7DF1-4414-A746-659507A0FF95}">
      <dgm:prSet/>
      <dgm:spPr/>
      <dgm:t>
        <a:bodyPr/>
        <a:lstStyle/>
        <a:p>
          <a:endParaRPr lang="en-GB"/>
        </a:p>
      </dgm:t>
    </dgm:pt>
    <dgm:pt modelId="{601DCBBA-74A4-4DDD-9FA3-3E143BB34089}">
      <dgm:prSet phldrT="[Text]"/>
      <dgm:spPr>
        <a:xfrm>
          <a:off x="0" y="1862666"/>
          <a:ext cx="3251200" cy="1693333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1C439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Having </a:t>
          </a:r>
          <a:r>
            <a:rPr lang="en-GB" i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realistic</a:t>
          </a:r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b="1" dirty="0">
              <a:solidFill>
                <a:srgbClr val="1C4392"/>
              </a:solidFill>
              <a:latin typeface="Calibri" panose="020F0502020204030204"/>
              <a:ea typeface="+mn-ea"/>
              <a:cs typeface="+mn-cs"/>
            </a:rPr>
            <a:t>expectations</a:t>
          </a:r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facilitates preparation </a:t>
          </a:r>
        </a:p>
      </dgm:t>
    </dgm:pt>
    <dgm:pt modelId="{40882C48-C6AC-475C-B326-91743A36AE2B}" type="parTrans" cxnId="{36E8AB56-E52C-4DF3-8E37-FBCA23380128}">
      <dgm:prSet/>
      <dgm:spPr/>
      <dgm:t>
        <a:bodyPr/>
        <a:lstStyle/>
        <a:p>
          <a:endParaRPr lang="en-GB"/>
        </a:p>
      </dgm:t>
    </dgm:pt>
    <dgm:pt modelId="{61B45321-30BA-4866-AD18-7145BFC3B7D9}" type="sibTrans" cxnId="{36E8AB56-E52C-4DF3-8E37-FBCA23380128}">
      <dgm:prSet/>
      <dgm:spPr/>
      <dgm:t>
        <a:bodyPr/>
        <a:lstStyle/>
        <a:p>
          <a:endParaRPr lang="en-GB"/>
        </a:p>
      </dgm:t>
    </dgm:pt>
    <dgm:pt modelId="{F148E7BB-DC2D-4EC1-9201-01088BD47CBA}">
      <dgm:prSet phldrT="[Text]"/>
      <dgm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Highlighting similarities and differences in course content between college and university</a:t>
          </a:r>
        </a:p>
      </dgm:t>
    </dgm:pt>
    <dgm:pt modelId="{59ACFA37-81DC-44B6-B5CD-725D18F4D894}" type="parTrans" cxnId="{041136A8-F65C-431B-A35C-9B4D7F62A8AB}">
      <dgm:prSet/>
      <dgm:spPr/>
      <dgm:t>
        <a:bodyPr/>
        <a:lstStyle/>
        <a:p>
          <a:endParaRPr lang="en-GB"/>
        </a:p>
      </dgm:t>
    </dgm:pt>
    <dgm:pt modelId="{50365D9F-C3B4-4191-A273-1058D48B367F}" type="sibTrans" cxnId="{041136A8-F65C-431B-A35C-9B4D7F62A8AB}">
      <dgm:prSet/>
      <dgm:spPr/>
      <dgm:t>
        <a:bodyPr/>
        <a:lstStyle/>
        <a:p>
          <a:endParaRPr lang="en-GB"/>
        </a:p>
      </dgm:t>
    </dgm:pt>
    <dgm:pt modelId="{DE6AB3B0-6D1D-4E7E-BFDC-32068993D94D}">
      <dgm:prSet phldrT="[Text]"/>
      <dgm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Personal tutors, knowledge of AE status </a:t>
          </a:r>
        </a:p>
      </dgm:t>
    </dgm:pt>
    <dgm:pt modelId="{12408BA1-F783-4F4E-95C4-94F01CCF7ECA}" type="parTrans" cxnId="{D76EDAD5-1F2F-46A8-90E7-244D130140E9}">
      <dgm:prSet/>
      <dgm:spPr/>
      <dgm:t>
        <a:bodyPr/>
        <a:lstStyle/>
        <a:p>
          <a:endParaRPr lang="en-GB"/>
        </a:p>
      </dgm:t>
    </dgm:pt>
    <dgm:pt modelId="{C2792D30-A2F7-4A6C-B156-7842E4256165}" type="sibTrans" cxnId="{D76EDAD5-1F2F-46A8-90E7-244D130140E9}">
      <dgm:prSet/>
      <dgm:spPr/>
      <dgm:t>
        <a:bodyPr/>
        <a:lstStyle/>
        <a:p>
          <a:endParaRPr lang="en-GB"/>
        </a:p>
      </dgm:t>
    </dgm:pt>
    <dgm:pt modelId="{C978BC28-CA1C-4F13-B10D-4E24C9CF0B74}">
      <dgm:prSet phldrT="[Text]"/>
      <dgm:spPr>
        <a:xfrm>
          <a:off x="0" y="3725333"/>
          <a:ext cx="3251200" cy="1693333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1C4392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C4392"/>
              </a:solidFill>
              <a:latin typeface="Calibri" panose="020F0502020204030204"/>
              <a:ea typeface="+mn-ea"/>
              <a:cs typeface="+mn-cs"/>
            </a:rPr>
            <a:t>Social support </a:t>
          </a:r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is important in reassuring AE students </a:t>
          </a:r>
        </a:p>
      </dgm:t>
    </dgm:pt>
    <dgm:pt modelId="{1E4B0B47-7BFF-4EFB-8F51-DD9F041C1F34}" type="parTrans" cxnId="{E771962F-0A62-4CB3-A4B7-FF1496F35762}">
      <dgm:prSet/>
      <dgm:spPr/>
      <dgm:t>
        <a:bodyPr/>
        <a:lstStyle/>
        <a:p>
          <a:endParaRPr lang="en-GB"/>
        </a:p>
      </dgm:t>
    </dgm:pt>
    <dgm:pt modelId="{B7651432-25B7-45FD-A846-DF221DB13B63}" type="sibTrans" cxnId="{E771962F-0A62-4CB3-A4B7-FF1496F35762}">
      <dgm:prSet/>
      <dgm:spPr/>
      <dgm:t>
        <a:bodyPr/>
        <a:lstStyle/>
        <a:p>
          <a:endParaRPr lang="en-GB"/>
        </a:p>
      </dgm:t>
    </dgm:pt>
    <dgm:pt modelId="{93F605AB-7C92-440B-966A-ECB195BC9AFB}">
      <dgm:prSet phldrT="[Text]"/>
      <dgm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Peer support about what to expect</a:t>
          </a:r>
        </a:p>
      </dgm:t>
    </dgm:pt>
    <dgm:pt modelId="{4B530C97-F006-44B0-9A8F-A374B957266C}" type="parTrans" cxnId="{B9BCD641-4753-455A-BBE5-6A2C521746BB}">
      <dgm:prSet/>
      <dgm:spPr/>
      <dgm:t>
        <a:bodyPr/>
        <a:lstStyle/>
        <a:p>
          <a:endParaRPr lang="en-GB"/>
        </a:p>
      </dgm:t>
    </dgm:pt>
    <dgm:pt modelId="{4CCF3EEE-56B1-4F17-A738-95BDE1DB7DD6}" type="sibTrans" cxnId="{B9BCD641-4753-455A-BBE5-6A2C521746BB}">
      <dgm:prSet/>
      <dgm:spPr/>
      <dgm:t>
        <a:bodyPr/>
        <a:lstStyle/>
        <a:p>
          <a:endParaRPr lang="en-GB"/>
        </a:p>
      </dgm:t>
    </dgm:pt>
    <dgm:pt modelId="{BD0BFD31-E3B7-49F0-B820-3BB5688E898C}">
      <dgm:prSet phldrT="[Text]"/>
      <dgm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Opportunities to meet other (AE) students</a:t>
          </a:r>
        </a:p>
      </dgm:t>
    </dgm:pt>
    <dgm:pt modelId="{79DB9FA1-6CE5-4157-A009-AC177F53ABCA}" type="parTrans" cxnId="{C536FF9E-E52F-4E50-9CD6-A8381CEE3870}">
      <dgm:prSet/>
      <dgm:spPr/>
      <dgm:t>
        <a:bodyPr/>
        <a:lstStyle/>
        <a:p>
          <a:endParaRPr lang="en-GB"/>
        </a:p>
      </dgm:t>
    </dgm:pt>
    <dgm:pt modelId="{E3BB44AA-11B1-4D48-9F23-99E2CAF59293}" type="sibTrans" cxnId="{C536FF9E-E52F-4E50-9CD6-A8381CEE3870}">
      <dgm:prSet/>
      <dgm:spPr/>
      <dgm:t>
        <a:bodyPr/>
        <a:lstStyle/>
        <a:p>
          <a:endParaRPr lang="en-GB"/>
        </a:p>
      </dgm:t>
    </dgm:pt>
    <dgm:pt modelId="{887B15AF-C934-44AC-813F-6A98A1286427}">
      <dgm:prSet phldrT="[Text]"/>
      <dgm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Somewhere to ask questions that feel ‘silly’ </a:t>
          </a:r>
        </a:p>
      </dgm:t>
    </dgm:pt>
    <dgm:pt modelId="{21FB30C9-161F-4B2F-9F78-91ED353A1F72}" type="parTrans" cxnId="{A5E5E4ED-6CDE-4AAA-B33A-B9298274A757}">
      <dgm:prSet/>
      <dgm:spPr/>
      <dgm:t>
        <a:bodyPr/>
        <a:lstStyle/>
        <a:p>
          <a:endParaRPr lang="en-GB"/>
        </a:p>
      </dgm:t>
    </dgm:pt>
    <dgm:pt modelId="{E3FD8E7B-D028-4383-8D39-E792EAE24F16}" type="sibTrans" cxnId="{A5E5E4ED-6CDE-4AAA-B33A-B9298274A757}">
      <dgm:prSet/>
      <dgm:spPr/>
      <dgm:t>
        <a:bodyPr/>
        <a:lstStyle/>
        <a:p>
          <a:endParaRPr lang="en-GB"/>
        </a:p>
      </dgm:t>
    </dgm:pt>
    <dgm:pt modelId="{8F6349B0-F89C-48E4-893D-8FAF04C7CD02}">
      <dgm:prSet phldrT="[Text]"/>
      <dgm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C35B40A-6A3F-42A6-AA5A-6CC60C352714}" type="parTrans" cxnId="{D5AB39D6-5670-4C82-962A-1AF4A84F40F9}">
      <dgm:prSet/>
      <dgm:spPr/>
      <dgm:t>
        <a:bodyPr/>
        <a:lstStyle/>
        <a:p>
          <a:endParaRPr lang="en-GB"/>
        </a:p>
      </dgm:t>
    </dgm:pt>
    <dgm:pt modelId="{027B1AE5-EBB8-4FBD-A9A5-15E06C1AAB1A}" type="sibTrans" cxnId="{D5AB39D6-5670-4C82-962A-1AF4A84F40F9}">
      <dgm:prSet/>
      <dgm:spPr/>
      <dgm:t>
        <a:bodyPr/>
        <a:lstStyle/>
        <a:p>
          <a:endParaRPr lang="en-GB"/>
        </a:p>
      </dgm:t>
    </dgm:pt>
    <dgm:pt modelId="{8D138234-35AA-472A-8037-86F5B0E2CA07}">
      <dgm:prSet phldrT="[Text]"/>
      <dgm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C1DA3E2-4F04-4252-84EC-CCB222924725}" type="parTrans" cxnId="{BB70EBE0-2CBE-4DF2-8870-1A92FB20E7C8}">
      <dgm:prSet/>
      <dgm:spPr/>
      <dgm:t>
        <a:bodyPr/>
        <a:lstStyle/>
        <a:p>
          <a:endParaRPr lang="en-GB"/>
        </a:p>
      </dgm:t>
    </dgm:pt>
    <dgm:pt modelId="{60A6643B-B29A-412C-8CD9-137D10541B55}" type="sibTrans" cxnId="{BB70EBE0-2CBE-4DF2-8870-1A92FB20E7C8}">
      <dgm:prSet/>
      <dgm:spPr/>
      <dgm:t>
        <a:bodyPr/>
        <a:lstStyle/>
        <a:p>
          <a:endParaRPr lang="en-GB"/>
        </a:p>
      </dgm:t>
    </dgm:pt>
    <dgm:pt modelId="{DDF3A922-B840-476C-9D17-B2E3FA1BB1E9}" type="pres">
      <dgm:prSet presAssocID="{EC1A13EA-CCD8-4DD0-B1E6-9F8C7710C162}" presName="Name0" presStyleCnt="0">
        <dgm:presLayoutVars>
          <dgm:dir/>
          <dgm:animLvl val="lvl"/>
          <dgm:resizeHandles/>
        </dgm:presLayoutVars>
      </dgm:prSet>
      <dgm:spPr/>
    </dgm:pt>
    <dgm:pt modelId="{2D3ACC62-D63D-41CD-8BE6-CEB7E99584CA}" type="pres">
      <dgm:prSet presAssocID="{C05056F7-A2AF-4657-BDEA-B0FB3212C9A6}" presName="linNode" presStyleCnt="0"/>
      <dgm:spPr/>
    </dgm:pt>
    <dgm:pt modelId="{E021AB14-C5E3-451B-90D6-875115FF3009}" type="pres">
      <dgm:prSet presAssocID="{C05056F7-A2AF-4657-BDEA-B0FB3212C9A6}" presName="parentShp" presStyleLbl="node1" presStyleIdx="0" presStyleCnt="3">
        <dgm:presLayoutVars>
          <dgm:bulletEnabled val="1"/>
        </dgm:presLayoutVars>
      </dgm:prSet>
      <dgm:spPr/>
    </dgm:pt>
    <dgm:pt modelId="{3288841E-733A-4756-9A0B-3DF8442D07A2}" type="pres">
      <dgm:prSet presAssocID="{C05056F7-A2AF-4657-BDEA-B0FB3212C9A6}" presName="childShp" presStyleLbl="bgAccFollowNode1" presStyleIdx="0" presStyleCnt="3">
        <dgm:presLayoutVars>
          <dgm:bulletEnabled val="1"/>
        </dgm:presLayoutVars>
      </dgm:prSet>
      <dgm:spPr/>
    </dgm:pt>
    <dgm:pt modelId="{E6939DE8-5872-48CE-9750-086FDAB33952}" type="pres">
      <dgm:prSet presAssocID="{3075F185-6A72-4108-9BB5-8862387F58A1}" presName="spacing" presStyleCnt="0"/>
      <dgm:spPr/>
    </dgm:pt>
    <dgm:pt modelId="{7D23B9AF-B12F-4C27-8290-B6E5B63B9178}" type="pres">
      <dgm:prSet presAssocID="{601DCBBA-74A4-4DDD-9FA3-3E143BB34089}" presName="linNode" presStyleCnt="0"/>
      <dgm:spPr/>
    </dgm:pt>
    <dgm:pt modelId="{AFFC50AD-47B5-4462-8B9A-B49C1D34D864}" type="pres">
      <dgm:prSet presAssocID="{601DCBBA-74A4-4DDD-9FA3-3E143BB34089}" presName="parentShp" presStyleLbl="node1" presStyleIdx="1" presStyleCnt="3">
        <dgm:presLayoutVars>
          <dgm:bulletEnabled val="1"/>
        </dgm:presLayoutVars>
      </dgm:prSet>
      <dgm:spPr/>
    </dgm:pt>
    <dgm:pt modelId="{52CEAAFD-5ABE-4C10-AEAE-76F5050B49E3}" type="pres">
      <dgm:prSet presAssocID="{601DCBBA-74A4-4DDD-9FA3-3E143BB34089}" presName="childShp" presStyleLbl="bgAccFollowNode1" presStyleIdx="1" presStyleCnt="3">
        <dgm:presLayoutVars>
          <dgm:bulletEnabled val="1"/>
        </dgm:presLayoutVars>
      </dgm:prSet>
      <dgm:spPr/>
    </dgm:pt>
    <dgm:pt modelId="{2305F3F7-41F2-4B1B-AB7D-1E31B5464530}" type="pres">
      <dgm:prSet presAssocID="{61B45321-30BA-4866-AD18-7145BFC3B7D9}" presName="spacing" presStyleCnt="0"/>
      <dgm:spPr/>
    </dgm:pt>
    <dgm:pt modelId="{0EA7CCCF-319D-4A2D-A32C-F40EB2DDED0A}" type="pres">
      <dgm:prSet presAssocID="{C978BC28-CA1C-4F13-B10D-4E24C9CF0B74}" presName="linNode" presStyleCnt="0"/>
      <dgm:spPr/>
    </dgm:pt>
    <dgm:pt modelId="{2F031230-CE10-4DBD-B4A1-4AB7EBE7FB1B}" type="pres">
      <dgm:prSet presAssocID="{C978BC28-CA1C-4F13-B10D-4E24C9CF0B74}" presName="parentShp" presStyleLbl="node1" presStyleIdx="2" presStyleCnt="3">
        <dgm:presLayoutVars>
          <dgm:bulletEnabled val="1"/>
        </dgm:presLayoutVars>
      </dgm:prSet>
      <dgm:spPr/>
    </dgm:pt>
    <dgm:pt modelId="{92C1118C-9B02-4EF7-BEB7-8CC821F71764}" type="pres">
      <dgm:prSet presAssocID="{C978BC28-CA1C-4F13-B10D-4E24C9CF0B7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BA8260A-697C-4905-8B93-63CA83E0CDEF}" type="presOf" srcId="{8D138234-35AA-472A-8037-86F5B0E2CA07}" destId="{92C1118C-9B02-4EF7-BEB7-8CC821F71764}" srcOrd="0" destOrd="0" presId="urn:microsoft.com/office/officeart/2005/8/layout/vList6"/>
    <dgm:cxn modelId="{162D7319-BD3C-4C32-B6F9-1BD4EF00A3F9}" type="presOf" srcId="{EC1A13EA-CCD8-4DD0-B1E6-9F8C7710C162}" destId="{DDF3A922-B840-476C-9D17-B2E3FA1BB1E9}" srcOrd="0" destOrd="0" presId="urn:microsoft.com/office/officeart/2005/8/layout/vList6"/>
    <dgm:cxn modelId="{E93CA81D-820D-49FE-8F7C-C9D3396E74A2}" type="presOf" srcId="{887B15AF-C934-44AC-813F-6A98A1286427}" destId="{52CEAAFD-5ABE-4C10-AEAE-76F5050B49E3}" srcOrd="0" destOrd="1" presId="urn:microsoft.com/office/officeart/2005/8/layout/vList6"/>
    <dgm:cxn modelId="{E771962F-0A62-4CB3-A4B7-FF1496F35762}" srcId="{EC1A13EA-CCD8-4DD0-B1E6-9F8C7710C162}" destId="{C978BC28-CA1C-4F13-B10D-4E24C9CF0B74}" srcOrd="2" destOrd="0" parTransId="{1E4B0B47-7BFF-4EFB-8F51-DD9F041C1F34}" sibTransId="{B7651432-25B7-45FD-A846-DF221DB13B63}"/>
    <dgm:cxn modelId="{19A5D040-7039-4BA7-9903-97D03E173D11}" type="presOf" srcId="{F148E7BB-DC2D-4EC1-9201-01088BD47CBA}" destId="{52CEAAFD-5ABE-4C10-AEAE-76F5050B49E3}" srcOrd="0" destOrd="0" presId="urn:microsoft.com/office/officeart/2005/8/layout/vList6"/>
    <dgm:cxn modelId="{B9BCD641-4753-455A-BBE5-6A2C521746BB}" srcId="{C978BC28-CA1C-4F13-B10D-4E24C9CF0B74}" destId="{93F605AB-7C92-440B-966A-ECB195BC9AFB}" srcOrd="1" destOrd="0" parTransId="{4B530C97-F006-44B0-9A8F-A374B957266C}" sibTransId="{4CCF3EEE-56B1-4F17-A738-95BDE1DB7DD6}"/>
    <dgm:cxn modelId="{428C1264-4B45-4670-9828-7A2495DABDD4}" type="presOf" srcId="{8F6349B0-F89C-48E4-893D-8FAF04C7CD02}" destId="{3288841E-733A-4756-9A0B-3DF8442D07A2}" srcOrd="0" destOrd="0" presId="urn:microsoft.com/office/officeart/2005/8/layout/vList6"/>
    <dgm:cxn modelId="{ED685A4D-911E-4BB7-AE35-B9D659C4F490}" type="presOf" srcId="{C05056F7-A2AF-4657-BDEA-B0FB3212C9A6}" destId="{E021AB14-C5E3-451B-90D6-875115FF3009}" srcOrd="0" destOrd="0" presId="urn:microsoft.com/office/officeart/2005/8/layout/vList6"/>
    <dgm:cxn modelId="{36E8AB56-E52C-4DF3-8E37-FBCA23380128}" srcId="{EC1A13EA-CCD8-4DD0-B1E6-9F8C7710C162}" destId="{601DCBBA-74A4-4DDD-9FA3-3E143BB34089}" srcOrd="1" destOrd="0" parTransId="{40882C48-C6AC-475C-B326-91743A36AE2B}" sibTransId="{61B45321-30BA-4866-AD18-7145BFC3B7D9}"/>
    <dgm:cxn modelId="{E350269E-7DF1-4414-A746-659507A0FF95}" srcId="{C05056F7-A2AF-4657-BDEA-B0FB3212C9A6}" destId="{92D32CD3-9CD1-47DD-A3A9-5D42B95936E4}" srcOrd="1" destOrd="0" parTransId="{156FEE1F-8455-46CF-A87E-159F424099B5}" sibTransId="{EA5F1FC6-97BB-4B6E-B806-F59FF08E43F0}"/>
    <dgm:cxn modelId="{C536FF9E-E52F-4E50-9CD6-A8381CEE3870}" srcId="{C978BC28-CA1C-4F13-B10D-4E24C9CF0B74}" destId="{BD0BFD31-E3B7-49F0-B820-3BB5688E898C}" srcOrd="2" destOrd="0" parTransId="{79DB9FA1-6CE5-4157-A009-AC177F53ABCA}" sibTransId="{E3BB44AA-11B1-4D48-9F23-99E2CAF59293}"/>
    <dgm:cxn modelId="{248CCBA0-6EE5-4008-8895-09D9B3768FD6}" type="presOf" srcId="{92D32CD3-9CD1-47DD-A3A9-5D42B95936E4}" destId="{3288841E-733A-4756-9A0B-3DF8442D07A2}" srcOrd="0" destOrd="1" presId="urn:microsoft.com/office/officeart/2005/8/layout/vList6"/>
    <dgm:cxn modelId="{041136A8-F65C-431B-A35C-9B4D7F62A8AB}" srcId="{601DCBBA-74A4-4DDD-9FA3-3E143BB34089}" destId="{F148E7BB-DC2D-4EC1-9201-01088BD47CBA}" srcOrd="0" destOrd="0" parTransId="{59ACFA37-81DC-44B6-B5CD-725D18F4D894}" sibTransId="{50365D9F-C3B4-4191-A273-1058D48B367F}"/>
    <dgm:cxn modelId="{2F6DB1B5-9EF2-45D0-8725-29275AAD466C}" type="presOf" srcId="{DE6AB3B0-6D1D-4E7E-BFDC-32068993D94D}" destId="{3288841E-733A-4756-9A0B-3DF8442D07A2}" srcOrd="0" destOrd="2" presId="urn:microsoft.com/office/officeart/2005/8/layout/vList6"/>
    <dgm:cxn modelId="{CA3612B8-F95B-46A2-9433-98BF3032ACC6}" type="presOf" srcId="{93F605AB-7C92-440B-966A-ECB195BC9AFB}" destId="{92C1118C-9B02-4EF7-BEB7-8CC821F71764}" srcOrd="0" destOrd="1" presId="urn:microsoft.com/office/officeart/2005/8/layout/vList6"/>
    <dgm:cxn modelId="{D76EDAD5-1F2F-46A8-90E7-244D130140E9}" srcId="{C05056F7-A2AF-4657-BDEA-B0FB3212C9A6}" destId="{DE6AB3B0-6D1D-4E7E-BFDC-32068993D94D}" srcOrd="2" destOrd="0" parTransId="{12408BA1-F783-4F4E-95C4-94F01CCF7ECA}" sibTransId="{C2792D30-A2F7-4A6C-B156-7842E4256165}"/>
    <dgm:cxn modelId="{D5AB39D6-5670-4C82-962A-1AF4A84F40F9}" srcId="{C05056F7-A2AF-4657-BDEA-B0FB3212C9A6}" destId="{8F6349B0-F89C-48E4-893D-8FAF04C7CD02}" srcOrd="0" destOrd="0" parTransId="{8C35B40A-6A3F-42A6-AA5A-6CC60C352714}" sibTransId="{027B1AE5-EBB8-4FBD-A9A5-15E06C1AAB1A}"/>
    <dgm:cxn modelId="{BB70EBE0-2CBE-4DF2-8870-1A92FB20E7C8}" srcId="{C978BC28-CA1C-4F13-B10D-4E24C9CF0B74}" destId="{8D138234-35AA-472A-8037-86F5B0E2CA07}" srcOrd="0" destOrd="0" parTransId="{3C1DA3E2-4F04-4252-84EC-CCB222924725}" sibTransId="{60A6643B-B29A-412C-8CD9-137D10541B55}"/>
    <dgm:cxn modelId="{E1D8FAE5-A9DC-413C-ABBA-9988F883208C}" srcId="{EC1A13EA-CCD8-4DD0-B1E6-9F8C7710C162}" destId="{C05056F7-A2AF-4657-BDEA-B0FB3212C9A6}" srcOrd="0" destOrd="0" parTransId="{4536A5E4-FD16-46E5-A569-9495675E1D13}" sibTransId="{3075F185-6A72-4108-9BB5-8862387F58A1}"/>
    <dgm:cxn modelId="{31CC79EC-CFDD-4DDC-92A0-FE63E8ED9BB5}" type="presOf" srcId="{C978BC28-CA1C-4F13-B10D-4E24C9CF0B74}" destId="{2F031230-CE10-4DBD-B4A1-4AB7EBE7FB1B}" srcOrd="0" destOrd="0" presId="urn:microsoft.com/office/officeart/2005/8/layout/vList6"/>
    <dgm:cxn modelId="{A5E5E4ED-6CDE-4AAA-B33A-B9298274A757}" srcId="{601DCBBA-74A4-4DDD-9FA3-3E143BB34089}" destId="{887B15AF-C934-44AC-813F-6A98A1286427}" srcOrd="1" destOrd="0" parTransId="{21FB30C9-161F-4B2F-9F78-91ED353A1F72}" sibTransId="{E3FD8E7B-D028-4383-8D39-E792EAE24F16}"/>
    <dgm:cxn modelId="{3EE03FEE-848B-40FE-9E0E-77717A3F36D8}" type="presOf" srcId="{BD0BFD31-E3B7-49F0-B820-3BB5688E898C}" destId="{92C1118C-9B02-4EF7-BEB7-8CC821F71764}" srcOrd="0" destOrd="2" presId="urn:microsoft.com/office/officeart/2005/8/layout/vList6"/>
    <dgm:cxn modelId="{59CAB8F1-0D06-418F-B42F-F7E7649292D0}" type="presOf" srcId="{601DCBBA-74A4-4DDD-9FA3-3E143BB34089}" destId="{AFFC50AD-47B5-4462-8B9A-B49C1D34D864}" srcOrd="0" destOrd="0" presId="urn:microsoft.com/office/officeart/2005/8/layout/vList6"/>
    <dgm:cxn modelId="{AE846E2E-F966-439D-8E85-2BEFBB40D4E3}" type="presParOf" srcId="{DDF3A922-B840-476C-9D17-B2E3FA1BB1E9}" destId="{2D3ACC62-D63D-41CD-8BE6-CEB7E99584CA}" srcOrd="0" destOrd="0" presId="urn:microsoft.com/office/officeart/2005/8/layout/vList6"/>
    <dgm:cxn modelId="{80F09159-301A-42CA-96B0-3AEE5467125B}" type="presParOf" srcId="{2D3ACC62-D63D-41CD-8BE6-CEB7E99584CA}" destId="{E021AB14-C5E3-451B-90D6-875115FF3009}" srcOrd="0" destOrd="0" presId="urn:microsoft.com/office/officeart/2005/8/layout/vList6"/>
    <dgm:cxn modelId="{912BEB03-DAEE-4FE2-99BA-AD93207DA5F2}" type="presParOf" srcId="{2D3ACC62-D63D-41CD-8BE6-CEB7E99584CA}" destId="{3288841E-733A-4756-9A0B-3DF8442D07A2}" srcOrd="1" destOrd="0" presId="urn:microsoft.com/office/officeart/2005/8/layout/vList6"/>
    <dgm:cxn modelId="{FBDA3BA4-C511-4078-A4C6-151D7FE1B3D9}" type="presParOf" srcId="{DDF3A922-B840-476C-9D17-B2E3FA1BB1E9}" destId="{E6939DE8-5872-48CE-9750-086FDAB33952}" srcOrd="1" destOrd="0" presId="urn:microsoft.com/office/officeart/2005/8/layout/vList6"/>
    <dgm:cxn modelId="{BCB518FC-7E1A-4165-9A98-DBC1FEA3F8C1}" type="presParOf" srcId="{DDF3A922-B840-476C-9D17-B2E3FA1BB1E9}" destId="{7D23B9AF-B12F-4C27-8290-B6E5B63B9178}" srcOrd="2" destOrd="0" presId="urn:microsoft.com/office/officeart/2005/8/layout/vList6"/>
    <dgm:cxn modelId="{E5EC32BF-CFED-4330-9858-0DC36910FC04}" type="presParOf" srcId="{7D23B9AF-B12F-4C27-8290-B6E5B63B9178}" destId="{AFFC50AD-47B5-4462-8B9A-B49C1D34D864}" srcOrd="0" destOrd="0" presId="urn:microsoft.com/office/officeart/2005/8/layout/vList6"/>
    <dgm:cxn modelId="{E2FBA849-955A-4AB2-8EB5-3FAE694538A6}" type="presParOf" srcId="{7D23B9AF-B12F-4C27-8290-B6E5B63B9178}" destId="{52CEAAFD-5ABE-4C10-AEAE-76F5050B49E3}" srcOrd="1" destOrd="0" presId="urn:microsoft.com/office/officeart/2005/8/layout/vList6"/>
    <dgm:cxn modelId="{EDA06000-C84F-49F4-95AB-C1C905894260}" type="presParOf" srcId="{DDF3A922-B840-476C-9D17-B2E3FA1BB1E9}" destId="{2305F3F7-41F2-4B1B-AB7D-1E31B5464530}" srcOrd="3" destOrd="0" presId="urn:microsoft.com/office/officeart/2005/8/layout/vList6"/>
    <dgm:cxn modelId="{931E7311-EA44-47EF-8D0D-B7864F0165D0}" type="presParOf" srcId="{DDF3A922-B840-476C-9D17-B2E3FA1BB1E9}" destId="{0EA7CCCF-319D-4A2D-A32C-F40EB2DDED0A}" srcOrd="4" destOrd="0" presId="urn:microsoft.com/office/officeart/2005/8/layout/vList6"/>
    <dgm:cxn modelId="{9EC37B7E-A11E-4B48-8275-A2A6D05BB0E8}" type="presParOf" srcId="{0EA7CCCF-319D-4A2D-A32C-F40EB2DDED0A}" destId="{2F031230-CE10-4DBD-B4A1-4AB7EBE7FB1B}" srcOrd="0" destOrd="0" presId="urn:microsoft.com/office/officeart/2005/8/layout/vList6"/>
    <dgm:cxn modelId="{A66C4659-F11F-499D-A9EF-55BA665E0DE6}" type="presParOf" srcId="{0EA7CCCF-319D-4A2D-A32C-F40EB2DDED0A}" destId="{92C1118C-9B02-4EF7-BEB7-8CC821F717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9B122-FDBD-4839-9456-5DEB68C9CA68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0_1" csCatId="mainScheme" phldr="1"/>
      <dgm:spPr/>
    </dgm:pt>
    <dgm:pt modelId="{E0E59390-18BC-430D-802D-28A8ED776B2A}">
      <dgm:prSet phldrT="[Text]"/>
      <dgm:spPr>
        <a:solidFill>
          <a:srgbClr val="1C4392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Goldilocks and the support that is “just right”</a:t>
          </a:r>
          <a:endParaRPr lang="en-GB" dirty="0">
            <a:solidFill>
              <a:schemeClr val="bg1"/>
            </a:solidFill>
          </a:endParaRPr>
        </a:p>
      </dgm:t>
    </dgm:pt>
    <dgm:pt modelId="{2902A158-76F0-4AD7-A50B-07E75B7013B6}" type="parTrans" cxnId="{DBA95C05-91AE-4F36-A357-416CBD03AB33}">
      <dgm:prSet/>
      <dgm:spPr/>
      <dgm:t>
        <a:bodyPr/>
        <a:lstStyle/>
        <a:p>
          <a:endParaRPr lang="en-GB"/>
        </a:p>
      </dgm:t>
    </dgm:pt>
    <dgm:pt modelId="{A2451687-2686-41C7-BAA1-2F4C4335C676}" type="sibTrans" cxnId="{DBA95C05-91AE-4F36-A357-416CBD03AB33}">
      <dgm:prSet/>
      <dgm:spPr/>
      <dgm:t>
        <a:bodyPr/>
        <a:lstStyle/>
        <a:p>
          <a:endParaRPr lang="en-GB"/>
        </a:p>
      </dgm:t>
    </dgm:pt>
    <dgm:pt modelId="{C8138953-344B-4B42-8DEC-C9061EF5C074}">
      <dgm:prSet phldrT="[Text]"/>
      <dgm:spPr>
        <a:solidFill>
          <a:srgbClr val="1C4392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Sticking out but not feeling “seen”</a:t>
          </a:r>
          <a:endParaRPr lang="en-GB" dirty="0">
            <a:solidFill>
              <a:schemeClr val="bg1"/>
            </a:solidFill>
          </a:endParaRPr>
        </a:p>
      </dgm:t>
    </dgm:pt>
    <dgm:pt modelId="{1424C82E-614E-4546-AA47-ED8B6E539327}" type="parTrans" cxnId="{196CCA88-2183-4B0B-8067-1C0154DB2EFF}">
      <dgm:prSet/>
      <dgm:spPr/>
      <dgm:t>
        <a:bodyPr/>
        <a:lstStyle/>
        <a:p>
          <a:endParaRPr lang="en-GB"/>
        </a:p>
      </dgm:t>
    </dgm:pt>
    <dgm:pt modelId="{2AE38666-D3A9-46B5-9F3F-6FC273CADAD0}" type="sibTrans" cxnId="{196CCA88-2183-4B0B-8067-1C0154DB2EFF}">
      <dgm:prSet/>
      <dgm:spPr/>
      <dgm:t>
        <a:bodyPr/>
        <a:lstStyle/>
        <a:p>
          <a:endParaRPr lang="en-GB"/>
        </a:p>
      </dgm:t>
    </dgm:pt>
    <dgm:pt modelId="{8B5D60DB-157B-4DA6-8B20-87D68E4AF278}">
      <dgm:prSet phldrT="[Text]"/>
      <dgm:spPr>
        <a:solidFill>
          <a:srgbClr val="1C4392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The “unknown unknowns” of university</a:t>
          </a:r>
          <a:endParaRPr lang="en-GB" dirty="0">
            <a:solidFill>
              <a:schemeClr val="bg1"/>
            </a:solidFill>
          </a:endParaRPr>
        </a:p>
      </dgm:t>
    </dgm:pt>
    <dgm:pt modelId="{8EC3A284-BCCF-4B13-91F9-31CF403654A3}" type="parTrans" cxnId="{24C9B522-81F1-4F60-9843-3139484CBF63}">
      <dgm:prSet/>
      <dgm:spPr/>
      <dgm:t>
        <a:bodyPr/>
        <a:lstStyle/>
        <a:p>
          <a:endParaRPr lang="en-GB"/>
        </a:p>
      </dgm:t>
    </dgm:pt>
    <dgm:pt modelId="{2A840E04-4475-4BD2-B608-B763E3BAFD76}" type="sibTrans" cxnId="{24C9B522-81F1-4F60-9843-3139484CBF63}">
      <dgm:prSet/>
      <dgm:spPr/>
      <dgm:t>
        <a:bodyPr/>
        <a:lstStyle/>
        <a:p>
          <a:endParaRPr lang="en-GB"/>
        </a:p>
      </dgm:t>
    </dgm:pt>
    <dgm:pt modelId="{89F0D560-B0AA-43E2-8366-6287D574EB6A}" type="pres">
      <dgm:prSet presAssocID="{2809B122-FDBD-4839-9456-5DEB68C9CA68}" presName="Name0" presStyleCnt="0">
        <dgm:presLayoutVars>
          <dgm:chMax val="7"/>
          <dgm:dir/>
          <dgm:resizeHandles val="exact"/>
        </dgm:presLayoutVars>
      </dgm:prSet>
      <dgm:spPr/>
    </dgm:pt>
    <dgm:pt modelId="{6559CE8E-B014-4A96-9C57-41C82FEBBB31}" type="pres">
      <dgm:prSet presAssocID="{2809B122-FDBD-4839-9456-5DEB68C9CA68}" presName="ellipse1" presStyleLbl="vennNode1" presStyleIdx="0" presStyleCnt="3" custScaleX="89549" custScaleY="88767" custLinFactNeighborX="9778" custLinFactNeighborY="3036">
        <dgm:presLayoutVars>
          <dgm:bulletEnabled val="1"/>
        </dgm:presLayoutVars>
      </dgm:prSet>
      <dgm:spPr/>
    </dgm:pt>
    <dgm:pt modelId="{98666BDA-7E10-4A47-8FF2-D5E31C2A2A17}" type="pres">
      <dgm:prSet presAssocID="{2809B122-FDBD-4839-9456-5DEB68C9CA68}" presName="ellipse2" presStyleLbl="vennNode1" presStyleIdx="1" presStyleCnt="3" custScaleX="89549" custScaleY="88767" custLinFactNeighborX="3081" custLinFactNeighborY="-4549">
        <dgm:presLayoutVars>
          <dgm:bulletEnabled val="1"/>
        </dgm:presLayoutVars>
      </dgm:prSet>
      <dgm:spPr/>
    </dgm:pt>
    <dgm:pt modelId="{B4B301BC-6721-4B6A-B5D0-4AD1C1AECDC7}" type="pres">
      <dgm:prSet presAssocID="{2809B122-FDBD-4839-9456-5DEB68C9CA68}" presName="ellipse3" presStyleLbl="vennNode1" presStyleIdx="2" presStyleCnt="3" custScaleX="89549" custScaleY="88767" custLinFactNeighborX="-10315" custLinFactNeighborY="-949">
        <dgm:presLayoutVars>
          <dgm:bulletEnabled val="1"/>
        </dgm:presLayoutVars>
      </dgm:prSet>
      <dgm:spPr/>
    </dgm:pt>
  </dgm:ptLst>
  <dgm:cxnLst>
    <dgm:cxn modelId="{DBA95C05-91AE-4F36-A357-416CBD03AB33}" srcId="{2809B122-FDBD-4839-9456-5DEB68C9CA68}" destId="{E0E59390-18BC-430D-802D-28A8ED776B2A}" srcOrd="0" destOrd="0" parTransId="{2902A158-76F0-4AD7-A50B-07E75B7013B6}" sibTransId="{A2451687-2686-41C7-BAA1-2F4C4335C676}"/>
    <dgm:cxn modelId="{4E759415-5238-43EE-984E-429DED44EA3C}" type="presOf" srcId="{C8138953-344B-4B42-8DEC-C9061EF5C074}" destId="{98666BDA-7E10-4A47-8FF2-D5E31C2A2A17}" srcOrd="0" destOrd="0" presId="urn:microsoft.com/office/officeart/2005/8/layout/rings+Icon"/>
    <dgm:cxn modelId="{24C9B522-81F1-4F60-9843-3139484CBF63}" srcId="{2809B122-FDBD-4839-9456-5DEB68C9CA68}" destId="{8B5D60DB-157B-4DA6-8B20-87D68E4AF278}" srcOrd="2" destOrd="0" parTransId="{8EC3A284-BCCF-4B13-91F9-31CF403654A3}" sibTransId="{2A840E04-4475-4BD2-B608-B763E3BAFD76}"/>
    <dgm:cxn modelId="{D100F263-EEF8-4AAE-BBC6-D8DDA3D2E2C8}" type="presOf" srcId="{8B5D60DB-157B-4DA6-8B20-87D68E4AF278}" destId="{B4B301BC-6721-4B6A-B5D0-4AD1C1AECDC7}" srcOrd="0" destOrd="0" presId="urn:microsoft.com/office/officeart/2005/8/layout/rings+Icon"/>
    <dgm:cxn modelId="{C02D2158-3983-46AC-9D7E-291FC9381347}" type="presOf" srcId="{2809B122-FDBD-4839-9456-5DEB68C9CA68}" destId="{89F0D560-B0AA-43E2-8366-6287D574EB6A}" srcOrd="0" destOrd="0" presId="urn:microsoft.com/office/officeart/2005/8/layout/rings+Icon"/>
    <dgm:cxn modelId="{196CCA88-2183-4B0B-8067-1C0154DB2EFF}" srcId="{2809B122-FDBD-4839-9456-5DEB68C9CA68}" destId="{C8138953-344B-4B42-8DEC-C9061EF5C074}" srcOrd="1" destOrd="0" parTransId="{1424C82E-614E-4546-AA47-ED8B6E539327}" sibTransId="{2AE38666-D3A9-46B5-9F3F-6FC273CADAD0}"/>
    <dgm:cxn modelId="{55C04CBD-93E1-457E-AB3F-9276CACCB2C8}" type="presOf" srcId="{E0E59390-18BC-430D-802D-28A8ED776B2A}" destId="{6559CE8E-B014-4A96-9C57-41C82FEBBB31}" srcOrd="0" destOrd="0" presId="urn:microsoft.com/office/officeart/2005/8/layout/rings+Icon"/>
    <dgm:cxn modelId="{DC0ADAAB-37DA-4C55-8822-50EF6669A867}" type="presParOf" srcId="{89F0D560-B0AA-43E2-8366-6287D574EB6A}" destId="{6559CE8E-B014-4A96-9C57-41C82FEBBB31}" srcOrd="0" destOrd="0" presId="urn:microsoft.com/office/officeart/2005/8/layout/rings+Icon"/>
    <dgm:cxn modelId="{4DF7C7E3-8312-4198-9805-61922C5D75D9}" type="presParOf" srcId="{89F0D560-B0AA-43E2-8366-6287D574EB6A}" destId="{98666BDA-7E10-4A47-8FF2-D5E31C2A2A17}" srcOrd="1" destOrd="0" presId="urn:microsoft.com/office/officeart/2005/8/layout/rings+Icon"/>
    <dgm:cxn modelId="{107F70F4-3980-48D1-B384-CB8AF8C977CB}" type="presParOf" srcId="{89F0D560-B0AA-43E2-8366-6287D574EB6A}" destId="{B4B301BC-6721-4B6A-B5D0-4AD1C1AECDC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8B1DB-93BD-4986-A656-5BFB2A23124A}">
      <dsp:nvSpPr>
        <dsp:cNvPr id="0" name=""/>
        <dsp:cNvSpPr/>
      </dsp:nvSpPr>
      <dsp:spPr>
        <a:xfrm rot="10800000">
          <a:off x="502850" y="608"/>
          <a:ext cx="6444966" cy="1106613"/>
        </a:xfrm>
        <a:prstGeom prst="homePlat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Who are our students?</a:t>
          </a:r>
        </a:p>
      </dsp:txBody>
      <dsp:txXfrm rot="10800000">
        <a:off x="779503" y="608"/>
        <a:ext cx="6168313" cy="1106613"/>
      </dsp:txXfrm>
    </dsp:sp>
    <dsp:sp modelId="{04D393B7-D6E9-472B-AE23-36A735628D6D}">
      <dsp:nvSpPr>
        <dsp:cNvPr id="0" name=""/>
        <dsp:cNvSpPr/>
      </dsp:nvSpPr>
      <dsp:spPr>
        <a:xfrm>
          <a:off x="306756" y="0"/>
          <a:ext cx="1106613" cy="11066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CBD38-E561-4440-9D9B-98EDB564CD28}">
      <dsp:nvSpPr>
        <dsp:cNvPr id="0" name=""/>
        <dsp:cNvSpPr/>
      </dsp:nvSpPr>
      <dsp:spPr>
        <a:xfrm rot="10800000">
          <a:off x="502850" y="1437554"/>
          <a:ext cx="6444966" cy="1106613"/>
        </a:xfrm>
        <a:prstGeom prst="homePlat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can we support our students?</a:t>
          </a:r>
        </a:p>
      </dsp:txBody>
      <dsp:txXfrm rot="10800000">
        <a:off x="779503" y="1437554"/>
        <a:ext cx="6168313" cy="1106613"/>
      </dsp:txXfrm>
    </dsp:sp>
    <dsp:sp modelId="{65197E77-B93A-4DE3-93F0-F42762CDAF07}">
      <dsp:nvSpPr>
        <dsp:cNvPr id="0" name=""/>
        <dsp:cNvSpPr/>
      </dsp:nvSpPr>
      <dsp:spPr>
        <a:xfrm>
          <a:off x="306756" y="1416296"/>
          <a:ext cx="1106613" cy="1106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D8C78-EC35-44FE-B197-C3404ED2208A}">
      <dsp:nvSpPr>
        <dsp:cNvPr id="0" name=""/>
        <dsp:cNvSpPr/>
      </dsp:nvSpPr>
      <dsp:spPr>
        <a:xfrm rot="10800000">
          <a:off x="502850" y="2874499"/>
          <a:ext cx="6444966" cy="1106613"/>
        </a:xfrm>
        <a:prstGeom prst="homePlat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do we mean by resilience?</a:t>
          </a:r>
        </a:p>
      </dsp:txBody>
      <dsp:txXfrm rot="10800000">
        <a:off x="779503" y="2874499"/>
        <a:ext cx="6168313" cy="1106613"/>
      </dsp:txXfrm>
    </dsp:sp>
    <dsp:sp modelId="{039B3152-8DB8-4058-A77E-36EDCB5EE6F5}">
      <dsp:nvSpPr>
        <dsp:cNvPr id="0" name=""/>
        <dsp:cNvSpPr/>
      </dsp:nvSpPr>
      <dsp:spPr>
        <a:xfrm>
          <a:off x="306756" y="2874499"/>
          <a:ext cx="1106613" cy="1106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0D4B6-240A-4C84-BD30-C83BAB236075}">
      <dsp:nvSpPr>
        <dsp:cNvPr id="0" name=""/>
        <dsp:cNvSpPr/>
      </dsp:nvSpPr>
      <dsp:spPr>
        <a:xfrm rot="10800000">
          <a:off x="502850" y="4311445"/>
          <a:ext cx="6444966" cy="1106613"/>
        </a:xfrm>
        <a:prstGeom prst="homePlate">
          <a:avLst/>
        </a:prstGeom>
        <a:solidFill>
          <a:srgbClr val="1C4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can we build resilience </a:t>
          </a:r>
          <a:br>
            <a:rPr lang="en-GB" sz="2800" kern="1200" dirty="0"/>
          </a:br>
          <a:r>
            <a:rPr lang="en-GB" sz="2800" kern="1200" dirty="0"/>
            <a:t>in our communities?</a:t>
          </a:r>
        </a:p>
      </dsp:txBody>
      <dsp:txXfrm rot="10800000">
        <a:off x="779503" y="4311445"/>
        <a:ext cx="6168313" cy="1106613"/>
      </dsp:txXfrm>
    </dsp:sp>
    <dsp:sp modelId="{7A0C4DDC-BE06-42FF-907A-44B3B7E12E14}">
      <dsp:nvSpPr>
        <dsp:cNvPr id="0" name=""/>
        <dsp:cNvSpPr/>
      </dsp:nvSpPr>
      <dsp:spPr>
        <a:xfrm>
          <a:off x="322293" y="4311445"/>
          <a:ext cx="1106613" cy="110661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8841E-733A-4756-9A0B-3DF8442D07A2}">
      <dsp:nvSpPr>
        <dsp:cNvPr id="0" name=""/>
        <dsp:cNvSpPr/>
      </dsp:nvSpPr>
      <dsp:spPr>
        <a:xfrm>
          <a:off x="3278293" y="0"/>
          <a:ext cx="4917440" cy="1612644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Induction events for AE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Personal tutors, knowledge of AE status </a:t>
          </a:r>
        </a:p>
      </dsp:txBody>
      <dsp:txXfrm>
        <a:off x="3278293" y="201581"/>
        <a:ext cx="4312699" cy="1209483"/>
      </dsp:txXfrm>
    </dsp:sp>
    <dsp:sp modelId="{E021AB14-C5E3-451B-90D6-875115FF3009}">
      <dsp:nvSpPr>
        <dsp:cNvPr id="0" name=""/>
        <dsp:cNvSpPr/>
      </dsp:nvSpPr>
      <dsp:spPr>
        <a:xfrm>
          <a:off x="0" y="0"/>
          <a:ext cx="3278293" cy="1612644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rgbClr val="1C4392"/>
              </a:solidFill>
              <a:latin typeface="Calibri" panose="020F0502020204030204"/>
              <a:ea typeface="+mn-ea"/>
              <a:cs typeface="+mn-cs"/>
            </a:rPr>
            <a:t>Institutional support </a:t>
          </a:r>
          <a:r>
            <a:rPr lang="en-GB" sz="2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plays a key role in ‘settling’ students </a:t>
          </a:r>
        </a:p>
      </dsp:txBody>
      <dsp:txXfrm>
        <a:off x="78723" y="78723"/>
        <a:ext cx="3120847" cy="1455198"/>
      </dsp:txXfrm>
    </dsp:sp>
    <dsp:sp modelId="{52CEAAFD-5ABE-4C10-AEAE-76F5050B49E3}">
      <dsp:nvSpPr>
        <dsp:cNvPr id="0" name=""/>
        <dsp:cNvSpPr/>
      </dsp:nvSpPr>
      <dsp:spPr>
        <a:xfrm>
          <a:off x="3278293" y="1773909"/>
          <a:ext cx="4917440" cy="1612644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Highlighting similarities and differences in course content between college and university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Somewhere to ask questions that feel ‘silly’ </a:t>
          </a:r>
        </a:p>
      </dsp:txBody>
      <dsp:txXfrm>
        <a:off x="3278293" y="1975490"/>
        <a:ext cx="4312699" cy="1209483"/>
      </dsp:txXfrm>
    </dsp:sp>
    <dsp:sp modelId="{AFFC50AD-47B5-4462-8B9A-B49C1D34D864}">
      <dsp:nvSpPr>
        <dsp:cNvPr id="0" name=""/>
        <dsp:cNvSpPr/>
      </dsp:nvSpPr>
      <dsp:spPr>
        <a:xfrm>
          <a:off x="0" y="1773909"/>
          <a:ext cx="3278293" cy="1612644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Having </a:t>
          </a:r>
          <a:r>
            <a:rPr lang="en-GB" sz="2500" i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realistic</a:t>
          </a:r>
          <a:r>
            <a:rPr lang="en-GB" sz="2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500" b="1" kern="1200" dirty="0">
              <a:solidFill>
                <a:srgbClr val="1C4392"/>
              </a:solidFill>
              <a:latin typeface="Calibri" panose="020F0502020204030204"/>
              <a:ea typeface="+mn-ea"/>
              <a:cs typeface="+mn-cs"/>
            </a:rPr>
            <a:t>expectations</a:t>
          </a:r>
          <a:r>
            <a:rPr lang="en-GB" sz="2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facilitates preparation </a:t>
          </a:r>
        </a:p>
      </dsp:txBody>
      <dsp:txXfrm>
        <a:off x="78723" y="1852632"/>
        <a:ext cx="3120847" cy="1455198"/>
      </dsp:txXfrm>
    </dsp:sp>
    <dsp:sp modelId="{92C1118C-9B02-4EF7-BEB7-8CC821F71764}">
      <dsp:nvSpPr>
        <dsp:cNvPr id="0" name=""/>
        <dsp:cNvSpPr/>
      </dsp:nvSpPr>
      <dsp:spPr>
        <a:xfrm>
          <a:off x="3278293" y="3547818"/>
          <a:ext cx="4917440" cy="1612644"/>
        </a:xfrm>
        <a:prstGeom prst="rightArrow">
          <a:avLst>
            <a:gd name="adj1" fmla="val 75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Peer support about what to expect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Opportunities to meet other (AE) students</a:t>
          </a:r>
        </a:p>
      </dsp:txBody>
      <dsp:txXfrm>
        <a:off x="3278293" y="3749399"/>
        <a:ext cx="4312699" cy="1209483"/>
      </dsp:txXfrm>
    </dsp:sp>
    <dsp:sp modelId="{2F031230-CE10-4DBD-B4A1-4AB7EBE7FB1B}">
      <dsp:nvSpPr>
        <dsp:cNvPr id="0" name=""/>
        <dsp:cNvSpPr/>
      </dsp:nvSpPr>
      <dsp:spPr>
        <a:xfrm>
          <a:off x="0" y="3547818"/>
          <a:ext cx="3278293" cy="1612644"/>
        </a:xfrm>
        <a:prstGeom prst="roundRect">
          <a:avLst/>
        </a:prstGeom>
        <a:solidFill>
          <a:sysClr val="window" lastClr="FFFFFF"/>
        </a:solidFill>
        <a:ln w="38100" cap="flat" cmpd="sng" algn="ctr">
          <a:solidFill>
            <a:srgbClr val="1C4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rgbClr val="1C4392"/>
              </a:solidFill>
              <a:latin typeface="Calibri" panose="020F0502020204030204"/>
              <a:ea typeface="+mn-ea"/>
              <a:cs typeface="+mn-cs"/>
            </a:rPr>
            <a:t>Social support </a:t>
          </a:r>
          <a:r>
            <a:rPr lang="en-GB" sz="2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is important in reassuring AE students </a:t>
          </a:r>
        </a:p>
      </dsp:txBody>
      <dsp:txXfrm>
        <a:off x="78723" y="3626541"/>
        <a:ext cx="3120847" cy="1455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CE8E-B014-4A96-9C57-41C82FEBBB31}">
      <dsp:nvSpPr>
        <dsp:cNvPr id="0" name=""/>
        <dsp:cNvSpPr/>
      </dsp:nvSpPr>
      <dsp:spPr>
        <a:xfrm>
          <a:off x="2748634" y="282526"/>
          <a:ext cx="2924049" cy="2898473"/>
        </a:xfrm>
        <a:prstGeom prst="ellipse">
          <a:avLst/>
        </a:prstGeom>
        <a:solidFill>
          <a:srgbClr val="1C4392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Goldilocks and the support that is “just right”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3176851" y="706998"/>
        <a:ext cx="2067615" cy="2049529"/>
      </dsp:txXfrm>
    </dsp:sp>
    <dsp:sp modelId="{98666BDA-7E10-4A47-8FF2-D5E31C2A2A17}">
      <dsp:nvSpPr>
        <dsp:cNvPr id="0" name=""/>
        <dsp:cNvSpPr/>
      </dsp:nvSpPr>
      <dsp:spPr>
        <a:xfrm>
          <a:off x="4210639" y="2212604"/>
          <a:ext cx="2924049" cy="2898473"/>
        </a:xfrm>
        <a:prstGeom prst="ellipse">
          <a:avLst/>
        </a:prstGeom>
        <a:solidFill>
          <a:srgbClr val="1C4392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Sticking out but not feeling “seen”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4638856" y="2637076"/>
        <a:ext cx="2067615" cy="2049529"/>
      </dsp:txXfrm>
    </dsp:sp>
    <dsp:sp modelId="{B4B301BC-6721-4B6A-B5D0-4AD1C1AECDC7}">
      <dsp:nvSpPr>
        <dsp:cNvPr id="0" name=""/>
        <dsp:cNvSpPr/>
      </dsp:nvSpPr>
      <dsp:spPr>
        <a:xfrm>
          <a:off x="5451913" y="152406"/>
          <a:ext cx="2924049" cy="2898473"/>
        </a:xfrm>
        <a:prstGeom prst="ellipse">
          <a:avLst/>
        </a:prstGeom>
        <a:solidFill>
          <a:srgbClr val="1C4392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The “unknown unknowns” of university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5880130" y="576878"/>
        <a:ext cx="2067615" cy="204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EE07B-477E-42A3-BF8E-4B3DA992633D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41F39-B109-468D-AB02-CA5564AE4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9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3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1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4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58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8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2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8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4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4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0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5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41F39-B109-468D-AB02-CA5564AE4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9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wire.com/world/physical-maps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creativecommons.org/licenses/by/3.0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139" y="2389436"/>
            <a:ext cx="6565061" cy="132503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Title/Heading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301" y="3946784"/>
            <a:ext cx="6565900" cy="1098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Sub-heading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5751997"/>
            <a:ext cx="2406277" cy="540103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2539937" algn="l"/>
              </a:tabLst>
              <a:defRPr sz="17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6328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868B-D93A-4D7E-887B-D4992AA1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5626-6F08-4AD7-90F3-73DA46B7D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51C3-F8BA-49C2-A2FB-9C8D236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F9FE-1527-4749-9036-DEDEC5BE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DACCF-2D9D-4DF5-85D7-FB50A8A5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4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4122-E412-48B3-AFC7-88122B8A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69D2-3B09-4874-BE1C-20146E1E6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C721D-CE18-4BA6-87B2-F9D4EED1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88E0D-43C9-4E99-BE46-9144ABD4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5980-067E-4EB6-A932-108F1C7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F11E9-1A0A-41ED-A513-FC35EA92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4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62D6-20B7-4054-9D66-28FDD1D2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02B64-747C-4D93-8734-579290EB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575F2-DFC3-4170-A5A1-AE445544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D17F9-84A7-4B41-8118-48C4C785C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ACB1B-5527-4ABB-8B9C-513D1EA48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4776B-317E-47C7-A39B-CC2634F6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CA6AC-DEED-42B4-9638-837AD5DC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DCF5B-9379-4F21-9BDC-715E08A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7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A185-C0FD-4984-9222-39CBD558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BF28F-F86D-4374-AF4C-11BAD724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78569-1171-469A-B52B-A6A2B96E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C3A19-A181-4676-B94A-7F5DF6D7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8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876F4-8B50-404E-AE25-5B4E7B31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8CEE3-D69C-4A32-93B0-74103DBA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4BB91-1903-4425-A6B1-270B8EFB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1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CDD6-70ED-4C1D-991A-0B91F1CD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F6DC-B9CF-4CF0-AAF4-8FD92C72E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0A6F-8FD8-424A-B28B-04B51F83A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0D331-A2DF-4407-A7FC-C24E53D7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78088-EC3B-4F65-8A87-ABCB1E3B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BC91A-55CF-40FE-B682-27369B7C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1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8439-772A-4F8A-A148-384E1874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EB8F3-84D0-48C4-B2D4-49F041EF8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17CB3-8CE0-4C4F-B844-47BE1E31E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DE7A6-45B2-4048-9D84-F14482F2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F7ACD-4099-415D-87E1-AFF7FED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4263A-837D-4C60-A9CF-1485C68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58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DF6C-6578-4408-A359-C4635212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EC6AD-3DCA-47B2-B7D5-7919A735E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0E86-BE29-40F2-AFDD-5B94BD1F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BA606-6B07-43B6-9616-A5495034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BE557-FDDD-4338-B0FF-3309BB7F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4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82153-5EF0-4D01-B38E-6D1655F0B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D6A36-A291-4405-B1A3-51A2B2BF3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36AF9-024F-4943-B74F-956B4397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8B20-5D2B-424A-92D8-1928F5A3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C43B3-E248-4E9A-A4CF-43E38E0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,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05A00-1819-4847-9BAA-034F270C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3B112C-FFFC-4E1B-8CA2-534E1B6A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, multi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F1676C-B6CC-4740-95CE-643A6F84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C8EFB-AD4B-44C1-90BF-A89F0382A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D4E581-6A28-45B7-BB8C-4E4B6BC9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3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2 column, multi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F1676C-B6CC-4740-95CE-643A6F84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C8EFB-AD4B-44C1-90BF-A89F0382A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419"/>
            <a:ext cx="32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D4E581-6A28-45B7-BB8C-4E4B6BC97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000" y="1825625"/>
            <a:ext cx="32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B6858-215C-4B5C-9C82-168D8E0CAB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13800" y="1825625"/>
            <a:ext cx="3240000" cy="431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02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FB12-28F0-4255-80BD-EC26ED29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33229" cy="6432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E0C57C-497E-4264-AF10-F26AE2AFFB4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64778"/>
            <a:ext cx="0" cy="499929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E2DD68-FF8A-4209-B783-59B9368C5132}"/>
              </a:ext>
            </a:extLst>
          </p:cNvPr>
          <p:cNvCxnSpPr/>
          <p:nvPr userDrawn="1"/>
        </p:nvCxnSpPr>
        <p:spPr>
          <a:xfrm>
            <a:off x="1075345" y="3819970"/>
            <a:ext cx="1004130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47C499-FF69-4325-8A90-3B3566E99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5077" y="365124"/>
            <a:ext cx="2939754" cy="643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r>
              <a:rPr lang="en-GB" dirty="0"/>
              <a:t>Using the “T” Text tool from the whiteboard, click on the diagram and enter your contribution.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BD8E9B-1E46-4218-8763-41530158A7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46" y="1273365"/>
            <a:ext cx="1240664" cy="31573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8934ED-C386-4F93-AE19-674535EE49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59916" y="1273412"/>
            <a:ext cx="1256738" cy="31572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r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F2D94F-4DD8-414A-8172-B69185E37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346" y="3979670"/>
            <a:ext cx="1240564" cy="32924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67DA51-C7AD-4EFB-99C9-C385B70F9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2534" y="3979670"/>
            <a:ext cx="1238806" cy="3292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r">
              <a:buNone/>
              <a:defRPr sz="1800" b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87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2105-953A-488C-8A94-372F4A91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673411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D4BFEA-CEAA-4EEC-8E5F-F184907977E1}"/>
              </a:ext>
            </a:extLst>
          </p:cNvPr>
          <p:cNvSpPr/>
          <p:nvPr userDrawn="1"/>
        </p:nvSpPr>
        <p:spPr>
          <a:xfrm>
            <a:off x="838200" y="2350094"/>
            <a:ext cx="3230311" cy="3640509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28575">
            <a:solidFill>
              <a:srgbClr val="1C439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F922B8-4F27-42A8-8DB0-1CACD1CAF6CB}"/>
              </a:ext>
            </a:extLst>
          </p:cNvPr>
          <p:cNvSpPr/>
          <p:nvPr userDrawn="1"/>
        </p:nvSpPr>
        <p:spPr>
          <a:xfrm>
            <a:off x="4480845" y="2350093"/>
            <a:ext cx="3230311" cy="3640509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28575">
            <a:solidFill>
              <a:srgbClr val="1C439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F42AC5-DD51-4822-82BF-CFA8414E76EB}"/>
              </a:ext>
            </a:extLst>
          </p:cNvPr>
          <p:cNvSpPr/>
          <p:nvPr userDrawn="1"/>
        </p:nvSpPr>
        <p:spPr>
          <a:xfrm>
            <a:off x="8123491" y="2350094"/>
            <a:ext cx="3230311" cy="3640509"/>
          </a:xfrm>
          <a:prstGeom prst="roundRect">
            <a:avLst>
              <a:gd name="adj" fmla="val 4498"/>
            </a:avLst>
          </a:prstGeom>
          <a:solidFill>
            <a:schemeClr val="bg1"/>
          </a:solidFill>
          <a:ln w="28575">
            <a:solidFill>
              <a:srgbClr val="1C439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E3DA5BB-B2BF-4B5C-9CA1-437757A21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85077" y="365124"/>
            <a:ext cx="2939754" cy="643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609585" indent="0">
              <a:buNone/>
              <a:defRPr sz="2400"/>
            </a:lvl2pPr>
            <a:lvl3pPr marL="1219170" indent="0">
              <a:buNone/>
              <a:defRPr sz="2000"/>
            </a:lvl3pPr>
            <a:lvl4pPr marL="1828755" indent="0">
              <a:buNone/>
              <a:defRPr sz="1800"/>
            </a:lvl4pPr>
            <a:lvl5pPr marL="2438339" indent="0">
              <a:buNone/>
              <a:defRPr sz="1800"/>
            </a:lvl5pPr>
          </a:lstStyle>
          <a:p>
            <a:r>
              <a:rPr lang="en-GB" dirty="0"/>
              <a:t>Using the “T” Text tool from the whiteboard, click on the diagram and enter your contribution.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4639FF-67ED-4F6A-98C6-1E8A4612F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862434"/>
            <a:ext cx="3230563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>
              <a:buNone/>
              <a:defRPr lang="en-GB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04792" lvl="0" indent="-304792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116105-551E-411D-B8AB-F18BEBE57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1512" y="1862434"/>
            <a:ext cx="3228975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>
              <a:buNone/>
              <a:defRPr lang="en-GB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04792" lvl="0" indent="-304792" algn="ctr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DDD77-30BD-4BC8-A0C3-ACEC264D0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38" y="1862434"/>
            <a:ext cx="3228975" cy="315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>
              <a:buNone/>
              <a:defRPr lang="en-GB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304792" lvl="0" indent="-304792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5E4-66B9-4361-BC7C-CAA2DFDB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0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713B7-C2EB-43C5-80B3-0003948AB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499"/>
          <a:stretch/>
        </p:blipFill>
        <p:spPr>
          <a:xfrm>
            <a:off x="838200" y="1176876"/>
            <a:ext cx="6955564" cy="491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BD244-0F8E-49CB-A660-1BF56095178D}"/>
              </a:ext>
            </a:extLst>
          </p:cNvPr>
          <p:cNvSpPr txBox="1"/>
          <p:nvPr userDrawn="1"/>
        </p:nvSpPr>
        <p:spPr>
          <a:xfrm>
            <a:off x="1692069" y="6195691"/>
            <a:ext cx="6101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hlinkClick r:id="rId3" tooltip="https://mapswire.com/world/physical-map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/3.0/"/>
              </a:rPr>
              <a:t>CC BY</a:t>
            </a:r>
            <a:endParaRPr lang="en-GB" sz="9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DCDCF6-AE57-41E5-8A74-B3D0FF4AD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7063" y="3022767"/>
            <a:ext cx="3106737" cy="98521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Using the tools from the whiteboard, mark your location on the map.</a:t>
            </a:r>
          </a:p>
        </p:txBody>
      </p:sp>
    </p:spTree>
    <p:extLst>
      <p:ext uri="{BB962C8B-B14F-4D97-AF65-F5344CB8AC3E}">
        <p14:creationId xmlns:p14="http://schemas.microsoft.com/office/powerpoint/2010/main" val="7247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BC61-2D29-4DC8-A6BE-9B9AE3F6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B01AB-6159-4C4F-B5BA-13204872C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DCD3-071E-4C4D-87A7-1572EB59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4CC7-2F8E-4828-A926-B2D2EFF6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3AAF-ABDB-4B8D-A113-27EAEA9D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B50C-C0BD-487D-BFCA-99C706EB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FA0C-F320-401A-89FE-CA3AB65E1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16598-D164-409D-854E-1EA365BF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2CDC-220B-451F-BCF5-C1582CEB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502A-D6B4-44B0-A823-6F9F10FB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2374E10-3B65-D747-A86E-A3279DA976C7}"/>
              </a:ext>
            </a:extLst>
          </p:cNvPr>
          <p:cNvSpPr txBox="1">
            <a:spLocks/>
          </p:cNvSpPr>
          <p:nvPr userDrawn="1"/>
        </p:nvSpPr>
        <p:spPr>
          <a:xfrm>
            <a:off x="749301" y="1617017"/>
            <a:ext cx="4163359" cy="40132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733" baseline="0" dirty="0"/>
              <a:t>ABERDEEN 2040</a:t>
            </a:r>
          </a:p>
        </p:txBody>
      </p:sp>
    </p:spTree>
    <p:extLst>
      <p:ext uri="{BB962C8B-B14F-4D97-AF65-F5344CB8AC3E}">
        <p14:creationId xmlns:p14="http://schemas.microsoft.com/office/powerpoint/2010/main" val="141213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9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B7034-AE6A-440A-A365-568EBAE5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90525-C6FC-40F5-8209-F41AE5C39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F966-7DF9-4827-A9B0-11ECD439A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4FA8-D556-46CE-96E3-3326C7EC6E8C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68C1-A082-4B24-9137-7D8E6815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F29BC-D79C-41DE-BD89-6FD8B280C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51B1-CE80-4254-8A9E-B499F799E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8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branigan@abdn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ally.middleton@abdn.ac.uk" TargetMode="External"/><Relationship Id="rId4" Type="http://schemas.openxmlformats.org/officeDocument/2006/relationships/hyperlink" Target="mailto:jacqui.hutchison@abdn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AE863-AAB6-4097-9220-14B9601310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67" y="4138365"/>
            <a:ext cx="6214533" cy="1118873"/>
          </a:xfrm>
          <a:solidFill>
            <a:srgbClr val="1C4392"/>
          </a:solidFill>
        </p:spPr>
        <p:txBody>
          <a:bodyPr/>
          <a:lstStyle/>
          <a:p>
            <a:r>
              <a:rPr lang="en-GB" sz="2800" dirty="0"/>
              <a:t>Dr Heather Branigan @HeatherBranigan</a:t>
            </a:r>
          </a:p>
          <a:p>
            <a:r>
              <a:rPr lang="en-GB" sz="2800" dirty="0"/>
              <a:t>Dr Jacqui Hutchison @jacqui_Hutch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EA7CF-6634-27DD-706D-76098D50E926}"/>
              </a:ext>
            </a:extLst>
          </p:cNvPr>
          <p:cNvSpPr/>
          <p:nvPr/>
        </p:nvSpPr>
        <p:spPr>
          <a:xfrm>
            <a:off x="592667" y="1439333"/>
            <a:ext cx="2184400" cy="694267"/>
          </a:xfrm>
          <a:prstGeom prst="rect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FF8D6-91B2-4FDB-B4E0-D1634AB1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2345548"/>
            <a:ext cx="6604000" cy="1580869"/>
          </a:xfrm>
        </p:spPr>
        <p:txBody>
          <a:bodyPr/>
          <a:lstStyle/>
          <a:p>
            <a:r>
              <a:rPr lang="en-GB" dirty="0"/>
              <a:t>Supporting Advanced Entry Students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7C756-E0B8-EC01-B249-16E18989F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89" y="370609"/>
            <a:ext cx="220084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7E0DF1-65C3-4A0D-BC37-F7E4E819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Latent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7D38BC-210F-43BF-B13B-26DA5AE08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957096"/>
              </p:ext>
            </p:extLst>
          </p:nvPr>
        </p:nvGraphicFramePr>
        <p:xfrm>
          <a:off x="423333" y="1049867"/>
          <a:ext cx="11142133" cy="54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9C27A04-5BDE-9698-8EAD-F045FCEC75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FC310-3DDF-A906-49E4-5D83B8DCB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3E8ABC-2BD7-C936-F6E6-8569D2312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04" y="527052"/>
            <a:ext cx="3083536" cy="2901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ABC63-991A-BFA4-7BE2-5CF122A5F0E9}"/>
              </a:ext>
            </a:extLst>
          </p:cNvPr>
          <p:cNvSpPr txBox="1"/>
          <p:nvPr/>
        </p:nvSpPr>
        <p:spPr>
          <a:xfrm>
            <a:off x="175239" y="1845056"/>
            <a:ext cx="3984869" cy="1764263"/>
          </a:xfrm>
          <a:prstGeom prst="wedgeRoundRectCallout">
            <a:avLst>
              <a:gd name="adj1" fmla="val 64155"/>
              <a:gd name="adj2" fmla="val -38279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rIns="180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"[at college] it did kind of frustrate me getting kind of told off...or just generally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talked to patronisingly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"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76AB0-43FA-106F-CBB4-23DB50FF0C90}"/>
              </a:ext>
            </a:extLst>
          </p:cNvPr>
          <p:cNvSpPr txBox="1"/>
          <p:nvPr/>
        </p:nvSpPr>
        <p:spPr>
          <a:xfrm>
            <a:off x="261023" y="444435"/>
            <a:ext cx="3813119" cy="1083225"/>
          </a:xfrm>
          <a:prstGeom prst="wedgeRoundRectCallout">
            <a:avLst>
              <a:gd name="adj1" fmla="val 68872"/>
              <a:gd name="adj2" fmla="val 45304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rIns="180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[at college] “they were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treating</a:t>
            </a:r>
            <a:r>
              <a:rPr lang="en-GB" sz="2000" b="1" i="0" dirty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us</a:t>
            </a:r>
            <a:r>
              <a:rPr lang="en-GB" sz="2000" b="1" i="0" dirty="0"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a little bit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like children</a:t>
            </a:r>
            <a:r>
              <a:rPr lang="en-GB" sz="2000" i="0" dirty="0">
                <a:effectLst/>
                <a:cs typeface="Times New Roman" panose="02020603050405020304" pitchFamily="18" charset="0"/>
              </a:rPr>
              <a:t>”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4E94-0944-18BE-AA1D-2365E3B33E62}"/>
              </a:ext>
            </a:extLst>
          </p:cNvPr>
          <p:cNvSpPr txBox="1"/>
          <p:nvPr/>
        </p:nvSpPr>
        <p:spPr>
          <a:xfrm>
            <a:off x="7755559" y="492374"/>
            <a:ext cx="4175418" cy="1083225"/>
          </a:xfrm>
          <a:prstGeom prst="wedgeRoundRectCallout">
            <a:avLst>
              <a:gd name="adj1" fmla="val -65849"/>
              <a:gd name="adj2" fmla="val 42178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rIns="144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"felt like direct entry students were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thrown into the deep end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"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63779-0DDD-473B-67B0-976259AA99C1}"/>
              </a:ext>
            </a:extLst>
          </p:cNvPr>
          <p:cNvSpPr txBox="1"/>
          <p:nvPr/>
        </p:nvSpPr>
        <p:spPr>
          <a:xfrm>
            <a:off x="7755559" y="2023088"/>
            <a:ext cx="4053755" cy="1083225"/>
          </a:xfrm>
          <a:prstGeom prst="wedgeRoundRectCallout">
            <a:avLst>
              <a:gd name="adj1" fmla="val -64275"/>
              <a:gd name="adj2" fmla="val -29731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rIns="144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“I feel like you are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really dragged through the trenches 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at </a:t>
            </a:r>
            <a:r>
              <a:rPr lang="en-GB" sz="2000" b="0" i="0" dirty="0" err="1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uni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”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E683F-6B3D-F685-2325-E530D5BB136C}"/>
              </a:ext>
            </a:extLst>
          </p:cNvPr>
          <p:cNvSpPr txBox="1"/>
          <p:nvPr/>
        </p:nvSpPr>
        <p:spPr>
          <a:xfrm>
            <a:off x="261023" y="4185590"/>
            <a:ext cx="9059333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There was a </a:t>
            </a:r>
            <a:r>
              <a:rPr lang="en-GB" sz="2800" b="1" i="1" dirty="0">
                <a:solidFill>
                  <a:srgbClr val="1C4392"/>
                </a:solidFill>
              </a:rPr>
              <a:t>tension</a:t>
            </a:r>
            <a:r>
              <a:rPr lang="en-GB" sz="2800" dirty="0"/>
              <a:t> in student responses between a </a:t>
            </a:r>
            <a:r>
              <a:rPr lang="en-GB" sz="2800" b="1" i="1" dirty="0">
                <a:solidFill>
                  <a:srgbClr val="1C4392"/>
                </a:solidFill>
              </a:rPr>
              <a:t>desire for support</a:t>
            </a:r>
            <a:r>
              <a:rPr lang="en-GB" sz="2800" b="1" dirty="0">
                <a:solidFill>
                  <a:srgbClr val="1C4392"/>
                </a:solidFill>
              </a:rPr>
              <a:t> </a:t>
            </a:r>
            <a:r>
              <a:rPr lang="en-GB" sz="2800" dirty="0"/>
              <a:t>at university that was perceived to be lacking and a </a:t>
            </a:r>
            <a:r>
              <a:rPr lang="en-GB" sz="2800" b="1" i="1" dirty="0">
                <a:solidFill>
                  <a:srgbClr val="1C4392"/>
                </a:solidFill>
              </a:rPr>
              <a:t>frustration</a:t>
            </a:r>
            <a:r>
              <a:rPr lang="en-GB" sz="2800" dirty="0"/>
              <a:t> at being treated like children in college. 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99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19CE0-2134-453F-7E90-C34F2BC7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99" y="527052"/>
            <a:ext cx="3004100" cy="2901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A4862-8C89-84CC-D30E-9638F50CFB1F}"/>
              </a:ext>
            </a:extLst>
          </p:cNvPr>
          <p:cNvSpPr txBox="1"/>
          <p:nvPr/>
        </p:nvSpPr>
        <p:spPr>
          <a:xfrm>
            <a:off x="7845574" y="2010443"/>
            <a:ext cx="3810730" cy="1804481"/>
          </a:xfrm>
          <a:prstGeom prst="wedgeRoundRectCallout">
            <a:avLst>
              <a:gd name="adj1" fmla="val -63690"/>
              <a:gd name="adj2" fmla="val -31340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bIns="216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“everyone was kind of looking at me like </a:t>
            </a:r>
            <a:r>
              <a:rPr lang="en-GB" sz="2000" b="0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‘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who is this person?</a:t>
            </a:r>
            <a:r>
              <a:rPr lang="en-GB" sz="2000" b="1" i="0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She's new, where has she been for the past two years?”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DB818-AD98-D96A-D14E-3BB97557FF4C}"/>
              </a:ext>
            </a:extLst>
          </p:cNvPr>
          <p:cNvSpPr txBox="1"/>
          <p:nvPr/>
        </p:nvSpPr>
        <p:spPr>
          <a:xfrm>
            <a:off x="7555946" y="216034"/>
            <a:ext cx="4518073" cy="1423744"/>
          </a:xfrm>
          <a:prstGeom prst="wedgeRoundRectCallout">
            <a:avLst>
              <a:gd name="adj1" fmla="val -62416"/>
              <a:gd name="adj2" fmla="val 31377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I just think it was a struggle [to settle in to university]. Yeah, like you know if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you look just like any other student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.” 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315C7-729A-88E7-9B1F-3A1FFE298442}"/>
              </a:ext>
            </a:extLst>
          </p:cNvPr>
          <p:cNvSpPr txBox="1"/>
          <p:nvPr/>
        </p:nvSpPr>
        <p:spPr>
          <a:xfrm>
            <a:off x="440266" y="775485"/>
            <a:ext cx="3802373" cy="2104781"/>
          </a:xfrm>
          <a:prstGeom prst="wedgeRoundRectCallout">
            <a:avLst>
              <a:gd name="adj1" fmla="val 64267"/>
              <a:gd name="adj2" fmla="val -13929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“I’ll find myself sitting in a lecture and they’ll say </a:t>
            </a:r>
            <a:r>
              <a:rPr lang="en-GB" sz="2000" i="0" dirty="0">
                <a:effectLst/>
                <a:cs typeface="Times New Roman" panose="02020603050405020304" pitchFamily="18" charset="0"/>
              </a:rPr>
              <a:t>oh</a:t>
            </a:r>
            <a:r>
              <a:rPr lang="en-GB" sz="2000" b="1" i="0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you've already covered this in first year 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and then you're like, oh, I've not”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CEAA11-1A88-F5F9-207C-F053E2AC9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D0F577-D9EA-0B8B-E996-2BA747D65E15}"/>
              </a:ext>
            </a:extLst>
          </p:cNvPr>
          <p:cNvSpPr txBox="1"/>
          <p:nvPr/>
        </p:nvSpPr>
        <p:spPr>
          <a:xfrm>
            <a:off x="261023" y="4185590"/>
            <a:ext cx="9059333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Students highlighted a </a:t>
            </a:r>
            <a:r>
              <a:rPr lang="en-GB" sz="2800" b="1" i="1" dirty="0">
                <a:solidFill>
                  <a:srgbClr val="1C4392"/>
                </a:solidFill>
              </a:rPr>
              <a:t>contrast</a:t>
            </a:r>
            <a:r>
              <a:rPr lang="en-GB" sz="2800" dirty="0"/>
              <a:t> between at times feeling </a:t>
            </a:r>
            <a:r>
              <a:rPr lang="en-GB" sz="2800" b="1" i="1" dirty="0">
                <a:solidFill>
                  <a:srgbClr val="1C4392"/>
                </a:solidFill>
              </a:rPr>
              <a:t>exposed</a:t>
            </a:r>
            <a:r>
              <a:rPr lang="en-GB" sz="2800" dirty="0"/>
              <a:t> and </a:t>
            </a:r>
            <a:r>
              <a:rPr lang="en-GB" sz="2800" b="1" i="1" dirty="0">
                <a:solidFill>
                  <a:srgbClr val="1C4392"/>
                </a:solidFill>
              </a:rPr>
              <a:t>‘other’ </a:t>
            </a:r>
            <a:r>
              <a:rPr lang="en-GB" sz="2800" dirty="0"/>
              <a:t>as an AE student, whilst also at times feel </a:t>
            </a:r>
            <a:r>
              <a:rPr lang="en-GB" sz="2800" b="1" i="1" dirty="0">
                <a:solidFill>
                  <a:srgbClr val="1C4392"/>
                </a:solidFill>
              </a:rPr>
              <a:t>anonymous</a:t>
            </a:r>
            <a:r>
              <a:rPr lang="en-GB" sz="2800" dirty="0"/>
              <a:t> at university, with a desire for more personalised contact.  </a:t>
            </a:r>
          </a:p>
        </p:txBody>
      </p:sp>
    </p:spTree>
    <p:extLst>
      <p:ext uri="{BB962C8B-B14F-4D97-AF65-F5344CB8AC3E}">
        <p14:creationId xmlns:p14="http://schemas.microsoft.com/office/powerpoint/2010/main" val="359494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C059732-C321-F033-4682-4EF4F00A4FBC}"/>
              </a:ext>
            </a:extLst>
          </p:cNvPr>
          <p:cNvGrpSpPr/>
          <p:nvPr/>
        </p:nvGrpSpPr>
        <p:grpSpPr>
          <a:xfrm>
            <a:off x="4549310" y="513590"/>
            <a:ext cx="2924049" cy="2898473"/>
            <a:chOff x="5451913" y="152406"/>
            <a:chExt cx="2924049" cy="28984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AE80A4-10C9-AD09-D0DD-AE7603C67C5A}"/>
                </a:ext>
              </a:extLst>
            </p:cNvPr>
            <p:cNvSpPr/>
            <p:nvPr/>
          </p:nvSpPr>
          <p:spPr>
            <a:xfrm>
              <a:off x="5451913" y="152406"/>
              <a:ext cx="2924049" cy="2898473"/>
            </a:xfrm>
            <a:prstGeom prst="ellipse">
              <a:avLst/>
            </a:prstGeom>
            <a:solidFill>
              <a:srgbClr val="1C439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67F1B4EA-EFB2-9AF9-F22C-7B5C3D050C36}"/>
                </a:ext>
              </a:extLst>
            </p:cNvPr>
            <p:cNvSpPr txBox="1"/>
            <p:nvPr/>
          </p:nvSpPr>
          <p:spPr>
            <a:xfrm>
              <a:off x="5880130" y="576878"/>
              <a:ext cx="2067615" cy="204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b="1" kern="1200" dirty="0">
                  <a:solidFill>
                    <a:schemeClr val="bg1"/>
                  </a:solidFill>
                </a:rPr>
                <a:t>The “unknown unknowns” of university</a:t>
              </a:r>
              <a:endParaRPr lang="en-GB" sz="2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3C7DE3-E99A-4D70-6B4E-49FE525A894C}"/>
              </a:ext>
            </a:extLst>
          </p:cNvPr>
          <p:cNvSpPr txBox="1"/>
          <p:nvPr/>
        </p:nvSpPr>
        <p:spPr>
          <a:xfrm>
            <a:off x="182513" y="643732"/>
            <a:ext cx="4244510" cy="2785819"/>
          </a:xfrm>
          <a:prstGeom prst="wedgeRoundRectCallout">
            <a:avLst>
              <a:gd name="adj1" fmla="val 64302"/>
              <a:gd name="adj2" fmla="val -22536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52000" tIns="180000" rIns="252000" bIns="180000" rtlCol="0">
            <a:spAutoFit/>
          </a:bodyPr>
          <a:lstStyle/>
          <a:p>
            <a:r>
              <a:rPr lang="en-GB" sz="2000" dirty="0">
                <a:solidFill>
                  <a:srgbClr val="242424"/>
                </a:solidFill>
                <a:cs typeface="Times New Roman" panose="02020603050405020304" pitchFamily="18" charset="0"/>
              </a:rPr>
              <a:t>“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the </a:t>
            </a:r>
            <a:r>
              <a:rPr lang="en-GB" sz="2000" b="1" i="0" dirty="0">
                <a:solidFill>
                  <a:srgbClr val="194899"/>
                </a:solidFill>
                <a:effectLst/>
                <a:cs typeface="Times New Roman" panose="02020603050405020304" pitchFamily="18" charset="0"/>
              </a:rPr>
              <a:t>unofficial etiquette 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at the place [university] … like when is it OK to contact somebody, how do we address them? Is it OK to go and see them and stuff that it's just, you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can't really find written down 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anywhere"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8B784-3312-A8E5-27B9-93DB79C8F7C7}"/>
              </a:ext>
            </a:extLst>
          </p:cNvPr>
          <p:cNvSpPr txBox="1"/>
          <p:nvPr/>
        </p:nvSpPr>
        <p:spPr>
          <a:xfrm>
            <a:off x="7692290" y="2208050"/>
            <a:ext cx="4317198" cy="1764263"/>
          </a:xfrm>
          <a:prstGeom prst="wedgeRoundRectCallout">
            <a:avLst>
              <a:gd name="adj1" fmla="val -62389"/>
              <a:gd name="adj2" fmla="val -34752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88000" tIns="180000" rIns="108000" bIns="180000" rtlCol="0">
            <a:spAutoFit/>
          </a:bodyPr>
          <a:lstStyle/>
          <a:p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“I didn't realise I was walking into </a:t>
            </a:r>
            <a:r>
              <a:rPr lang="en-GB" sz="2000" b="1" i="0" dirty="0">
                <a:solidFill>
                  <a:srgbClr val="194899"/>
                </a:solidFill>
                <a:effectLst/>
                <a:cs typeface="Times New Roman" panose="02020603050405020304" pitchFamily="18" charset="0"/>
              </a:rPr>
              <a:t>such a big space</a:t>
            </a:r>
            <a:r>
              <a:rPr lang="en-GB" sz="2000" b="0" i="0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…. the size of the chairs, what you should be bringing in when you're sitting in a lecture”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0A9C1E-5429-6727-42ED-112989B0C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5F1137-5E67-CBBA-D9DC-7BCFF3A673B9}"/>
              </a:ext>
            </a:extLst>
          </p:cNvPr>
          <p:cNvSpPr txBox="1"/>
          <p:nvPr/>
        </p:nvSpPr>
        <p:spPr>
          <a:xfrm>
            <a:off x="261023" y="4185590"/>
            <a:ext cx="9059333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Students described feeing </a:t>
            </a:r>
            <a:r>
              <a:rPr lang="en-GB" sz="2800" b="1" i="1" dirty="0">
                <a:solidFill>
                  <a:srgbClr val="1C4392"/>
                </a:solidFill>
              </a:rPr>
              <a:t>ill-prepared</a:t>
            </a:r>
            <a:r>
              <a:rPr lang="en-GB" sz="2800" dirty="0"/>
              <a:t> to enter university, based on </a:t>
            </a:r>
            <a:r>
              <a:rPr lang="en-GB" sz="2800" b="1" i="1" dirty="0">
                <a:solidFill>
                  <a:srgbClr val="1C4392"/>
                </a:solidFill>
              </a:rPr>
              <a:t>unexpected aspects </a:t>
            </a:r>
            <a:r>
              <a:rPr lang="en-GB" sz="2800" dirty="0"/>
              <a:t>of the university experience beyond academic content. Such ‘unknown unknowns’ are reflective of the idea of the </a:t>
            </a:r>
            <a:r>
              <a:rPr lang="en-GB" sz="2800" b="1" i="1" dirty="0">
                <a:solidFill>
                  <a:srgbClr val="1C4392"/>
                </a:solidFill>
              </a:rPr>
              <a:t>hidden curriculum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835DA-80FB-394E-5A15-732312D6D8E5}"/>
              </a:ext>
            </a:extLst>
          </p:cNvPr>
          <p:cNvSpPr txBox="1"/>
          <p:nvPr/>
        </p:nvSpPr>
        <p:spPr>
          <a:xfrm>
            <a:off x="7788933" y="198563"/>
            <a:ext cx="4220554" cy="1764263"/>
          </a:xfrm>
          <a:prstGeom prst="wedgeRoundRectCallout">
            <a:avLst>
              <a:gd name="adj1" fmla="val -71822"/>
              <a:gd name="adj2" fmla="val -7015"/>
              <a:gd name="adj3" fmla="val 16667"/>
            </a:avLst>
          </a:prstGeom>
          <a:solidFill>
            <a:schemeClr val="bg1"/>
          </a:solidFill>
          <a:ln w="57150">
            <a:solidFill>
              <a:srgbClr val="1C4392"/>
            </a:solidFill>
          </a:ln>
        </p:spPr>
        <p:txBody>
          <a:bodyPr wrap="square" lIns="288000" tIns="180000" rIns="108000" bIns="180000" rtlCol="0">
            <a:spAutoFit/>
          </a:bodyPr>
          <a:lstStyle/>
          <a:p>
            <a:r>
              <a:rPr lang="en-GB" sz="2000" b="0" i="0" dirty="0">
                <a:effectLst/>
                <a:cs typeface="Times New Roman" panose="02020603050405020304" pitchFamily="18" charset="0"/>
              </a:rPr>
              <a:t>“I was expecting like lecturers to help more and all that, but it was more of a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self study </a:t>
            </a:r>
            <a:r>
              <a:rPr lang="en-GB" sz="2000" b="0" i="0" dirty="0">
                <a:effectLst/>
                <a:cs typeface="Times New Roman" panose="02020603050405020304" pitchFamily="18" charset="0"/>
              </a:rPr>
              <a:t>and more </a:t>
            </a:r>
            <a:r>
              <a:rPr lang="en-GB" sz="2000" b="1" i="0" dirty="0">
                <a:solidFill>
                  <a:srgbClr val="1C4392"/>
                </a:solidFill>
                <a:effectLst/>
                <a:cs typeface="Times New Roman" panose="02020603050405020304" pitchFamily="18" charset="0"/>
              </a:rPr>
              <a:t>professional</a:t>
            </a:r>
            <a:r>
              <a:rPr lang="en-GB" sz="2000" b="0" i="0" dirty="0">
                <a:effectLst/>
                <a:cs typeface="Times New Roman" panose="02020603050405020304" pitchFamily="18" charset="0"/>
              </a:rPr>
              <a:t> setup I would say”</a:t>
            </a:r>
            <a:endParaRPr lang="en-GB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1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6A4BD-F64A-E9F7-FD79-07073EDC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of Themes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C11AC1-3EEA-1EDD-9A28-41CB1C8B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047"/>
            <a:ext cx="6096000" cy="4486275"/>
          </a:xfrm>
        </p:spPr>
        <p:txBody>
          <a:bodyPr/>
          <a:lstStyle/>
          <a:p>
            <a:r>
              <a:rPr lang="en-GB" sz="2800" dirty="0"/>
              <a:t>Key issues relating to </a:t>
            </a:r>
            <a:r>
              <a:rPr lang="en-GB" sz="2800" b="1" dirty="0">
                <a:solidFill>
                  <a:srgbClr val="1C4392"/>
                </a:solidFill>
              </a:rPr>
              <a:t>expectations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1C4392"/>
                </a:solidFill>
              </a:rPr>
              <a:t>identity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1C4392"/>
                </a:solidFill>
              </a:rPr>
              <a:t>knowledge</a:t>
            </a:r>
            <a:r>
              <a:rPr lang="en-GB" sz="2800" dirty="0"/>
              <a:t> of AE students</a:t>
            </a:r>
          </a:p>
          <a:p>
            <a:r>
              <a:rPr lang="en-GB" sz="2800" b="1" dirty="0">
                <a:solidFill>
                  <a:srgbClr val="1C4392"/>
                </a:solidFill>
              </a:rPr>
              <a:t>Hidden curriculum: </a:t>
            </a:r>
            <a:r>
              <a:rPr lang="en-GB" sz="2800" dirty="0"/>
              <a:t>what is implicit and embedded in education </a:t>
            </a:r>
            <a:br>
              <a:rPr lang="en-GB" sz="2800" dirty="0"/>
            </a:br>
            <a:r>
              <a:rPr lang="en-GB" sz="2800" dirty="0"/>
              <a:t>(Sambell &amp; McDowell, 1998)</a:t>
            </a:r>
          </a:p>
          <a:p>
            <a:r>
              <a:rPr lang="en-GB" sz="2800" dirty="0"/>
              <a:t>Role of </a:t>
            </a:r>
            <a:r>
              <a:rPr lang="en-GB" sz="2800" b="1" dirty="0">
                <a:solidFill>
                  <a:srgbClr val="1C4392"/>
                </a:solidFill>
              </a:rPr>
              <a:t>social capitol </a:t>
            </a:r>
            <a:br>
              <a:rPr lang="en-GB" sz="2800" b="1" dirty="0">
                <a:solidFill>
                  <a:srgbClr val="1C4392"/>
                </a:solidFill>
              </a:rPr>
            </a:br>
            <a:r>
              <a:rPr lang="en-GB" sz="2800" dirty="0"/>
              <a:t>(Bourdieu, 1986) in AE student experiences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BE9659-9AC9-943B-AB05-96DD58AA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9" name="Picture 8" descr="Smiling students chatting in school corridor">
            <a:extLst>
              <a:ext uri="{FF2B5EF4-FFF2-40B4-BE49-F238E27FC236}">
                <a16:creationId xmlns:a16="http://schemas.microsoft.com/office/drawing/2014/main" id="{12D92BD7-A8BC-EC86-0DC2-CDB808320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16" r="19816"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661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407852-FAD8-A98D-BBAF-3538BCCF79E1}"/>
              </a:ext>
            </a:extLst>
          </p:cNvPr>
          <p:cNvSpPr/>
          <p:nvPr/>
        </p:nvSpPr>
        <p:spPr>
          <a:xfrm>
            <a:off x="6096000" y="1064770"/>
            <a:ext cx="5407598" cy="49875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C7C50-E265-A7CD-0486-D644A82A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B4239-3DCC-4D24-4876-A8844C1BC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671337-5215-31CB-C7F5-AF5C71BCED29}"/>
              </a:ext>
            </a:extLst>
          </p:cNvPr>
          <p:cNvSpPr/>
          <p:nvPr/>
        </p:nvSpPr>
        <p:spPr>
          <a:xfrm>
            <a:off x="501912" y="1101634"/>
            <a:ext cx="5407598" cy="49875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C4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F782A-016C-5F1B-58ED-7E98766DDDA6}"/>
              </a:ext>
            </a:extLst>
          </p:cNvPr>
          <p:cNvSpPr txBox="1"/>
          <p:nvPr/>
        </p:nvSpPr>
        <p:spPr>
          <a:xfrm>
            <a:off x="838200" y="1465204"/>
            <a:ext cx="46473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1C4392"/>
                </a:solidFill>
              </a:rPr>
              <a:t>1. Exploring existing support throughout the university through academic survey</a:t>
            </a:r>
          </a:p>
          <a:p>
            <a:pPr marL="342900" indent="-342900" algn="l">
              <a:buAutoNum type="arabicPeriod"/>
            </a:pPr>
            <a:endParaRPr lang="en-GB" sz="2000" dirty="0"/>
          </a:p>
          <a:p>
            <a:pPr algn="l"/>
            <a:endParaRPr lang="en-GB" dirty="0"/>
          </a:p>
          <a:p>
            <a:pPr algn="l"/>
            <a:r>
              <a:rPr lang="en-GB" sz="2000" dirty="0"/>
              <a:t>Distinguish between…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000" dirty="0"/>
              <a:t>Existing support that is accessed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000" dirty="0"/>
              <a:t>Existing support that is not accessed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2000" dirty="0"/>
              <a:t>Non-existing but desired support</a:t>
            </a:r>
          </a:p>
          <a:p>
            <a:pPr algn="l"/>
            <a:endParaRPr lang="en-GB" sz="2400" dirty="0"/>
          </a:p>
          <a:p>
            <a:pPr algn="l"/>
            <a:endParaRPr lang="en-GB" dirty="0"/>
          </a:p>
          <a:p>
            <a:pPr algn="l"/>
            <a:r>
              <a:rPr lang="en-GB" sz="2000" dirty="0"/>
              <a:t>Disseminate to: Academic schools, Articulation leads, Personal tutors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C6A33-0015-0712-C3DC-65AE4BE81DA2}"/>
              </a:ext>
            </a:extLst>
          </p:cNvPr>
          <p:cNvSpPr txBox="1"/>
          <p:nvPr/>
        </p:nvSpPr>
        <p:spPr>
          <a:xfrm>
            <a:off x="6521635" y="1487114"/>
            <a:ext cx="4645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1C4392"/>
                </a:solidFill>
              </a:rPr>
              <a:t>2. Develop student-led content to provide peer support for advanced entry students</a:t>
            </a:r>
          </a:p>
          <a:p>
            <a:pPr algn="l"/>
            <a:endParaRPr lang="en-GB" sz="3600" dirty="0"/>
          </a:p>
          <a:p>
            <a:r>
              <a:rPr lang="en-GB" sz="2000" dirty="0"/>
              <a:t>Support materials</a:t>
            </a:r>
            <a:r>
              <a:rPr lang="en-GB" sz="2000" b="1" dirty="0"/>
              <a:t> </a:t>
            </a:r>
            <a:r>
              <a:rPr lang="en-GB" sz="2000" b="1" i="1" dirty="0">
                <a:solidFill>
                  <a:srgbClr val="1C4392"/>
                </a:solidFill>
              </a:rPr>
              <a:t>for </a:t>
            </a:r>
            <a:r>
              <a:rPr lang="en-GB" sz="2000" b="1" dirty="0">
                <a:solidFill>
                  <a:srgbClr val="1C4392"/>
                </a:solidFill>
              </a:rPr>
              <a:t>students </a:t>
            </a:r>
            <a:r>
              <a:rPr lang="en-GB" sz="2000" b="1" i="1" dirty="0">
                <a:solidFill>
                  <a:srgbClr val="1C4392"/>
                </a:solidFill>
              </a:rPr>
              <a:t>by </a:t>
            </a:r>
            <a:r>
              <a:rPr lang="en-GB" sz="2000" b="1" dirty="0">
                <a:solidFill>
                  <a:srgbClr val="1C4392"/>
                </a:solidFill>
              </a:rPr>
              <a:t>students</a:t>
            </a:r>
            <a:endParaRPr lang="en-GB" sz="2000" dirty="0">
              <a:solidFill>
                <a:srgbClr val="1C4392"/>
              </a:solidFill>
            </a:endParaRPr>
          </a:p>
          <a:p>
            <a:pPr algn="l"/>
            <a:endParaRPr lang="en-GB" sz="4000" dirty="0"/>
          </a:p>
          <a:p>
            <a:pPr algn="l"/>
            <a:r>
              <a:rPr lang="en-GB" sz="2000" dirty="0"/>
              <a:t>Practical tips and ‘</a:t>
            </a:r>
            <a:r>
              <a:rPr lang="en-GB" sz="2000" b="1" dirty="0">
                <a:solidFill>
                  <a:srgbClr val="1C4392"/>
                </a:solidFill>
              </a:rPr>
              <a:t>unknown unknowns</a:t>
            </a:r>
            <a:r>
              <a:rPr lang="en-GB" sz="2000" dirty="0"/>
              <a:t>’</a:t>
            </a:r>
          </a:p>
          <a:p>
            <a:pPr algn="l"/>
            <a:endParaRPr lang="en-GB" sz="2400" dirty="0"/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Example formats: Videos, Podcasts, Blogs</a:t>
            </a:r>
            <a:endParaRPr lang="en-US" sz="20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6E8A207-6A32-292D-4436-3D9B2B060E36}"/>
              </a:ext>
            </a:extLst>
          </p:cNvPr>
          <p:cNvSpPr/>
          <p:nvPr/>
        </p:nvSpPr>
        <p:spPr>
          <a:xfrm>
            <a:off x="2994695" y="2741274"/>
            <a:ext cx="422031" cy="396328"/>
          </a:xfrm>
          <a:prstGeom prst="downArrow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BA75728-1552-B687-3086-A43F81F77C54}"/>
              </a:ext>
            </a:extLst>
          </p:cNvPr>
          <p:cNvSpPr/>
          <p:nvPr/>
        </p:nvSpPr>
        <p:spPr>
          <a:xfrm>
            <a:off x="2994694" y="4540062"/>
            <a:ext cx="422031" cy="396328"/>
          </a:xfrm>
          <a:prstGeom prst="downArrow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F2FBE6E-5266-11E5-F01D-3AFD66C8B5D2}"/>
              </a:ext>
            </a:extLst>
          </p:cNvPr>
          <p:cNvSpPr/>
          <p:nvPr/>
        </p:nvSpPr>
        <p:spPr>
          <a:xfrm>
            <a:off x="8594052" y="2625452"/>
            <a:ext cx="422031" cy="396328"/>
          </a:xfrm>
          <a:prstGeom prst="downArrow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4B1E4AB-D699-2307-1EFC-AFF40CE06A33}"/>
              </a:ext>
            </a:extLst>
          </p:cNvPr>
          <p:cNvSpPr/>
          <p:nvPr/>
        </p:nvSpPr>
        <p:spPr>
          <a:xfrm>
            <a:off x="8588780" y="3617978"/>
            <a:ext cx="422031" cy="396328"/>
          </a:xfrm>
          <a:prstGeom prst="downArrow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B3AD24E-268B-FE6F-8D5C-14E5BD04243A}"/>
              </a:ext>
            </a:extLst>
          </p:cNvPr>
          <p:cNvSpPr/>
          <p:nvPr/>
        </p:nvSpPr>
        <p:spPr>
          <a:xfrm>
            <a:off x="8588780" y="4515787"/>
            <a:ext cx="422031" cy="396328"/>
          </a:xfrm>
          <a:prstGeom prst="downArrow">
            <a:avLst/>
          </a:prstGeom>
          <a:solidFill>
            <a:srgbClr val="1C4392"/>
          </a:solidFill>
          <a:ln>
            <a:solidFill>
              <a:srgbClr val="1C439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5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29B58-4C7C-E168-B31D-6FFC239A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EEF7C-DDE3-3AF8-B69B-FDD14B33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7600" dirty="0"/>
              <a:t>We are happy to take any questions or points for discussion</a:t>
            </a:r>
          </a:p>
          <a:p>
            <a:pPr marL="0" indent="0">
              <a:buNone/>
            </a:pPr>
            <a:endParaRPr lang="en-GB" sz="5900" dirty="0"/>
          </a:p>
          <a:p>
            <a:pPr marL="0" indent="0">
              <a:buNone/>
            </a:pPr>
            <a:r>
              <a:rPr lang="en-GB" sz="5900" dirty="0">
                <a:hlinkClick r:id="rId3"/>
              </a:rPr>
              <a:t>heather.branigan@abdn.ac.uk</a:t>
            </a:r>
            <a:r>
              <a:rPr lang="en-GB" sz="5900" dirty="0"/>
              <a:t> | @HeatherBranigan</a:t>
            </a:r>
          </a:p>
          <a:p>
            <a:pPr marL="0" indent="0">
              <a:buNone/>
            </a:pPr>
            <a:r>
              <a:rPr lang="en-GB" sz="5900" dirty="0">
                <a:hlinkClick r:id="rId4"/>
              </a:rPr>
              <a:t>jacqui.hutchison@abdn.ac.uk</a:t>
            </a:r>
            <a:r>
              <a:rPr lang="en-GB" sz="5900" dirty="0"/>
              <a:t> | @jacqui_Hutch</a:t>
            </a:r>
          </a:p>
          <a:p>
            <a:pPr marL="0" indent="0">
              <a:buNone/>
            </a:pPr>
            <a:r>
              <a:rPr lang="en-GB" sz="5900">
                <a:hlinkClick r:id="rId5"/>
              </a:rPr>
              <a:t>sally.middleton@abdn.ac.uk</a:t>
            </a:r>
            <a:r>
              <a:rPr lang="en-GB" sz="5900"/>
              <a:t> | @SallyMidAbdn</a:t>
            </a:r>
            <a:endParaRPr lang="en-GB" sz="59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References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Barron, P. &amp; D’Annunzio-Green, N. (2009). A smooth transition? Education and social expectations of direct entry students. Active Learning in Higher Education, 10(1): 7–25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Bourdieu, P. (1986). The forms of capital. In M. </a:t>
            </a:r>
            <a:r>
              <a:rPr lang="en-GB" dirty="0" err="1"/>
              <a:t>Granovetter</a:t>
            </a:r>
            <a:r>
              <a:rPr lang="en-GB" dirty="0"/>
              <a:t> (Ed.), Republished in The Sociology of Economic Life (2018) (pp. 241–258).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Braun, V., &amp; Clarke, V. (2006). Using thematic analysis in psychology. Qualitative Research in Psychology, 3(2), 77-101.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McGhie, V. (2017). Entering university studies: identifying enabling factors for a successful transition from school to university. Higher Education, 73(3), 407-422.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Sambell, K., and L. McDowell. 1998. The construction of the hidden curriculum: Messages and meanings in the assessment of student learning. Assessment and Evaluation in Higher Education 23, 391–402.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C47DD-CDD2-E6CF-A2F6-1A07C98465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F06E7D-5167-DA70-2755-F74D3075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Project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3C0E7-6746-5842-5886-CF5726A97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67"/>
            <a:ext cx="10515600" cy="5418666"/>
          </a:xfrm>
        </p:spPr>
        <p:txBody>
          <a:bodyPr/>
          <a:lstStyle/>
          <a:p>
            <a:r>
              <a:rPr lang="en-GB" sz="2800" dirty="0"/>
              <a:t>Dr Jacqui Hutchison, School of Psychology</a:t>
            </a:r>
          </a:p>
          <a:p>
            <a:r>
              <a:rPr lang="en-GB" sz="2800" dirty="0"/>
              <a:t>Dr Heather Branigan, School of Psychology</a:t>
            </a:r>
          </a:p>
          <a:p>
            <a:r>
              <a:rPr lang="en-GB" sz="2800" dirty="0"/>
              <a:t>Dr Sally Middleton, Access and Articulation Team</a:t>
            </a:r>
          </a:p>
          <a:p>
            <a:r>
              <a:rPr lang="en-GB" sz="2800" dirty="0"/>
              <a:t>Georgie Minter, Access and Articulation Team </a:t>
            </a:r>
          </a:p>
          <a:p>
            <a:r>
              <a:rPr lang="en-GB" sz="2800" dirty="0"/>
              <a:t>Carrie </a:t>
            </a:r>
            <a:r>
              <a:rPr lang="en-GB" sz="2800" dirty="0" err="1"/>
              <a:t>Matson-McArthur</a:t>
            </a:r>
            <a:r>
              <a:rPr lang="en-GB" sz="2800" dirty="0"/>
              <a:t>, Student Intern</a:t>
            </a:r>
          </a:p>
          <a:p>
            <a:r>
              <a:rPr lang="en-GB" sz="2800" dirty="0"/>
              <a:t>Rosalia </a:t>
            </a:r>
            <a:r>
              <a:rPr lang="en-GB" sz="2800" dirty="0" err="1"/>
              <a:t>McIntosh-Prentice</a:t>
            </a:r>
            <a:r>
              <a:rPr lang="en-GB" sz="2800" dirty="0"/>
              <a:t>, Student Intern</a:t>
            </a:r>
          </a:p>
          <a:p>
            <a:r>
              <a:rPr lang="en-GB" sz="2800" dirty="0"/>
              <a:t>Lea </a:t>
            </a:r>
            <a:r>
              <a:rPr lang="en-GB" sz="2800" dirty="0" err="1"/>
              <a:t>Teffner</a:t>
            </a:r>
            <a:r>
              <a:rPr lang="en-GB" sz="2800" dirty="0"/>
              <a:t>, Student Intern</a:t>
            </a:r>
            <a:br>
              <a:rPr lang="en-GB" sz="2800" dirty="0"/>
            </a:br>
            <a:r>
              <a:rPr lang="en-GB" sz="2000" dirty="0">
                <a:solidFill>
                  <a:schemeClr val="bg1"/>
                </a:solidFill>
              </a:rPr>
              <a:t>c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1C4392"/>
                </a:solidFill>
              </a:rPr>
              <a:t>Funded by the Learning and Teaching Enhancement Programme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3FCFD3-A4E9-C403-84F5-CE4DE92C2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8286-C625-45DB-9A67-32548DBC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BAE36-856C-410B-82B3-9CC99F0C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2103640"/>
            <a:ext cx="5257800" cy="3535679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Explore the experiences of </a:t>
            </a:r>
            <a:r>
              <a:rPr lang="en-GB" sz="3600" b="1" i="1" dirty="0">
                <a:solidFill>
                  <a:srgbClr val="1C4392"/>
                </a:solidFill>
              </a:rPr>
              <a:t>Advanced Entry students</a:t>
            </a:r>
            <a:r>
              <a:rPr lang="en-GB" sz="3600" dirty="0"/>
              <a:t> in relation to their </a:t>
            </a:r>
            <a:r>
              <a:rPr lang="en-GB" sz="3600" b="1" i="1" dirty="0">
                <a:solidFill>
                  <a:srgbClr val="1C4392"/>
                </a:solidFill>
              </a:rPr>
              <a:t>transition</a:t>
            </a:r>
            <a:r>
              <a:rPr lang="en-GB" sz="3600" dirty="0"/>
              <a:t> into (and throughout) university.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effectLst/>
              <a:ea typeface="ヒラギノ角ゴ Pro W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E35A7-F711-841E-231D-14A55989D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59EC0-5DD0-6428-346D-03EF72DAD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4" r="4894"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745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8286-C625-45DB-9A67-32548DBC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A3609-D229-D6E8-C928-07E1FDB79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97D45F-6422-60D5-F3C0-5FE099FEF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331272"/>
              </p:ext>
            </p:extLst>
          </p:nvPr>
        </p:nvGraphicFramePr>
        <p:xfrm>
          <a:off x="4893733" y="719666"/>
          <a:ext cx="74506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7BACB72-4F34-19E6-BB0B-F65CC27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544319"/>
            <a:ext cx="4804834" cy="4507951"/>
          </a:xfrm>
        </p:spPr>
        <p:txBody>
          <a:bodyPr/>
          <a:lstStyle/>
          <a:p>
            <a:r>
              <a:rPr lang="en-GB" sz="2700" b="1" dirty="0">
                <a:solidFill>
                  <a:srgbClr val="1C4392"/>
                </a:solidFill>
              </a:rPr>
              <a:t>Advanced entry (AE) students </a:t>
            </a:r>
            <a:r>
              <a:rPr lang="en-GB" sz="2700" dirty="0"/>
              <a:t>transition into L2/L3 from college</a:t>
            </a:r>
          </a:p>
          <a:p>
            <a:r>
              <a:rPr lang="en-GB" sz="2700" dirty="0"/>
              <a:t>The AE route is a pathway for </a:t>
            </a:r>
            <a:r>
              <a:rPr lang="en-GB" sz="2700" b="1" dirty="0">
                <a:solidFill>
                  <a:srgbClr val="1C4392"/>
                </a:solidFill>
              </a:rPr>
              <a:t>widening access </a:t>
            </a:r>
            <a:r>
              <a:rPr lang="en-GB" sz="2700" dirty="0"/>
              <a:t>and improving social mobility </a:t>
            </a:r>
            <a:r>
              <a:rPr lang="en-GB" sz="2000" dirty="0"/>
              <a:t>(National Articulation Forum, 2020). </a:t>
            </a:r>
            <a:endParaRPr lang="en-GB" sz="2700" dirty="0"/>
          </a:p>
          <a:p>
            <a:r>
              <a:rPr lang="en-GB" sz="2700" dirty="0"/>
              <a:t>Academic </a:t>
            </a:r>
            <a:r>
              <a:rPr lang="en-GB" sz="2700" b="1" dirty="0">
                <a:solidFill>
                  <a:srgbClr val="1C4392"/>
                </a:solidFill>
              </a:rPr>
              <a:t>resilience</a:t>
            </a:r>
            <a:r>
              <a:rPr lang="en-GB" sz="2700" dirty="0"/>
              <a:t> is a key transition skill as described by QAA Scotland. </a:t>
            </a:r>
          </a:p>
        </p:txBody>
      </p:sp>
    </p:spTree>
    <p:extLst>
      <p:ext uri="{BB962C8B-B14F-4D97-AF65-F5344CB8AC3E}">
        <p14:creationId xmlns:p14="http://schemas.microsoft.com/office/powerpoint/2010/main" val="206447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68F3CA-1E16-4F51-8A00-54546906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Literature: Transitions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AE201-637E-44FF-9B23-59F92E440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Anderson et al. (2000) - Successful transitions requires attention towards students' </a:t>
            </a:r>
            <a:r>
              <a:rPr lang="en-GB" sz="2800" b="1" dirty="0">
                <a:solidFill>
                  <a:srgbClr val="1C4392"/>
                </a:solidFill>
              </a:rPr>
              <a:t>preparedness</a:t>
            </a:r>
            <a:r>
              <a:rPr lang="en-GB" sz="2800" dirty="0"/>
              <a:t> and forms of </a:t>
            </a:r>
            <a:r>
              <a:rPr lang="en-GB" sz="2800" b="1" dirty="0">
                <a:solidFill>
                  <a:srgbClr val="1C4392"/>
                </a:solidFill>
              </a:rPr>
              <a:t>support</a:t>
            </a:r>
            <a:r>
              <a:rPr lang="en-GB" sz="2800" dirty="0"/>
              <a:t> before, during, and after the transition</a:t>
            </a:r>
          </a:p>
          <a:p>
            <a:r>
              <a:rPr lang="en-GB" sz="2800" dirty="0" err="1"/>
              <a:t>Griebel</a:t>
            </a:r>
            <a:r>
              <a:rPr lang="en-GB" sz="2800" dirty="0"/>
              <a:t> &amp; </a:t>
            </a:r>
            <a:r>
              <a:rPr lang="en-GB" sz="2800" dirty="0" err="1"/>
              <a:t>Niesel</a:t>
            </a:r>
            <a:r>
              <a:rPr lang="en-GB" sz="2800" dirty="0"/>
              <a:t> (2009) - Changes associated with transitions at three levels:</a:t>
            </a:r>
          </a:p>
          <a:p>
            <a:pPr lvl="1"/>
            <a:r>
              <a:rPr lang="en-GB" sz="2400" b="1" dirty="0">
                <a:solidFill>
                  <a:srgbClr val="1C4392"/>
                </a:solidFill>
              </a:rPr>
              <a:t>Individual</a:t>
            </a:r>
            <a:r>
              <a:rPr lang="en-GB" sz="2400" dirty="0"/>
              <a:t> (e.g., confidence, self-esteem)</a:t>
            </a:r>
          </a:p>
          <a:p>
            <a:pPr lvl="1"/>
            <a:r>
              <a:rPr lang="en-GB" sz="2400" b="1" dirty="0">
                <a:solidFill>
                  <a:srgbClr val="1C4392"/>
                </a:solidFill>
              </a:rPr>
              <a:t>Relational</a:t>
            </a:r>
            <a:r>
              <a:rPr lang="en-GB" sz="2400" dirty="0"/>
              <a:t> (e.g., changing relationships with peers and/or educators)</a:t>
            </a:r>
          </a:p>
          <a:p>
            <a:pPr lvl="1"/>
            <a:r>
              <a:rPr lang="en-GB" sz="2400" b="1" dirty="0">
                <a:solidFill>
                  <a:srgbClr val="1C4392"/>
                </a:solidFill>
              </a:rPr>
              <a:t>Contextual</a:t>
            </a:r>
            <a:r>
              <a:rPr lang="en-GB" sz="2400" dirty="0"/>
              <a:t> (e.g., different learning environments, changing curricular expectations).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04495-00D3-6CD4-A0C2-4C788F726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27CA03-1089-4EBF-9263-8BF7E513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aims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39355-6D19-43F3-84C8-3913EB7E5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1C4392"/>
                </a:solidFill>
                <a:effectLst/>
                <a:ea typeface="ヒラギノ角ゴ Pro W3"/>
              </a:rPr>
              <a:t>Research Question: </a:t>
            </a:r>
            <a:r>
              <a:rPr lang="en-GB" sz="3200" dirty="0">
                <a:solidFill>
                  <a:srgbClr val="000000"/>
                </a:solidFill>
                <a:effectLst/>
                <a:ea typeface="ヒラギノ角ゴ Pro W3"/>
              </a:rPr>
              <a:t>What are advanced entry students’ experiences of preparedness and support in relation to their transition to university? </a:t>
            </a:r>
          </a:p>
          <a:p>
            <a:r>
              <a:rPr lang="en-GB" dirty="0"/>
              <a:t>Produce </a:t>
            </a:r>
            <a:r>
              <a:rPr lang="en-GB" b="1" dirty="0">
                <a:solidFill>
                  <a:srgbClr val="1C4392"/>
                </a:solidFill>
              </a:rPr>
              <a:t>recommendations</a:t>
            </a:r>
            <a:r>
              <a:rPr lang="en-GB" dirty="0"/>
              <a:t> that can be implemented to support students.  </a:t>
            </a:r>
          </a:p>
          <a:p>
            <a:r>
              <a:rPr lang="en-GB" dirty="0"/>
              <a:t>Disseminate </a:t>
            </a:r>
            <a:r>
              <a:rPr lang="en-GB" b="1" dirty="0">
                <a:solidFill>
                  <a:srgbClr val="1C4392"/>
                </a:solidFill>
              </a:rPr>
              <a:t>key findings </a:t>
            </a:r>
            <a:r>
              <a:rPr lang="en-GB" dirty="0"/>
              <a:t>within own institution and across the sector more widely.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D5764-DEC5-7D5F-1A89-AEF1F013D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6B24E2-4A71-4856-9D63-7AAA83DB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A8E9C-D69F-4A48-B38B-4A71DB490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77845"/>
            <a:ext cx="6517640" cy="4740452"/>
          </a:xfrm>
        </p:spPr>
        <p:txBody>
          <a:bodyPr/>
          <a:lstStyle/>
          <a:p>
            <a:r>
              <a:rPr lang="en-GB" sz="3000" dirty="0"/>
              <a:t>Conducted 12 </a:t>
            </a:r>
            <a:r>
              <a:rPr lang="en-GB" sz="3000" b="1" dirty="0">
                <a:solidFill>
                  <a:srgbClr val="1C4392"/>
                </a:solidFill>
              </a:rPr>
              <a:t>focus groups </a:t>
            </a:r>
            <a:r>
              <a:rPr lang="en-GB" sz="3000" dirty="0"/>
              <a:t>using semi-structured interviews.</a:t>
            </a:r>
          </a:p>
          <a:p>
            <a:r>
              <a:rPr lang="en-GB" sz="3000" dirty="0"/>
              <a:t>Twenty-five participants across Undergraduate Levels 2 to 4 </a:t>
            </a:r>
          </a:p>
          <a:p>
            <a:r>
              <a:rPr lang="en-GB" sz="3000" dirty="0"/>
              <a:t>A total of 9 Further Education </a:t>
            </a:r>
            <a:br>
              <a:rPr lang="en-GB" sz="3000" dirty="0"/>
            </a:br>
            <a:r>
              <a:rPr lang="en-GB" sz="3000" dirty="0"/>
              <a:t>colleges were represented.  </a:t>
            </a:r>
          </a:p>
          <a:p>
            <a:r>
              <a:rPr lang="en-GB" sz="3000" dirty="0"/>
              <a:t>Inductive </a:t>
            </a:r>
            <a:r>
              <a:rPr lang="en-GB" sz="3000" b="1" dirty="0">
                <a:solidFill>
                  <a:srgbClr val="1C4392"/>
                </a:solidFill>
              </a:rPr>
              <a:t>Thematic Analysis </a:t>
            </a:r>
            <a:br>
              <a:rPr lang="en-GB" sz="3000" b="1" dirty="0">
                <a:solidFill>
                  <a:srgbClr val="1C4392"/>
                </a:solidFill>
              </a:rPr>
            </a:br>
            <a:r>
              <a:rPr lang="en-GB" sz="3000" dirty="0"/>
              <a:t>(TA) was used to generate </a:t>
            </a:r>
            <a:br>
              <a:rPr lang="en-GB" sz="3000" dirty="0"/>
            </a:br>
            <a:r>
              <a:rPr lang="en-GB" sz="3000" dirty="0"/>
              <a:t>themes.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2EA39-F5D5-F728-C85C-571698362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pic>
        <p:nvPicPr>
          <p:cNvPr id="7" name="Picture 6" descr="Yellow and blue symbols">
            <a:extLst>
              <a:ext uri="{FF2B5EF4-FFF2-40B4-BE49-F238E27FC236}">
                <a16:creationId xmlns:a16="http://schemas.microsoft.com/office/drawing/2014/main" id="{40F02364-0CF3-C6B0-4135-E1340019D0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79" r="15379"/>
          <a:stretch/>
        </p:blipFill>
        <p:spPr>
          <a:xfrm>
            <a:off x="6096000" y="116974"/>
            <a:ext cx="6096000" cy="6741028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062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72B4-2DB0-CC92-D09D-806469B7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Themes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943F-2533-DD15-F878-BDB3DCB81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r>
              <a:rPr lang="en-GB" dirty="0"/>
              <a:t>Led by student intern, Carrie </a:t>
            </a:r>
            <a:r>
              <a:rPr lang="en-GB" dirty="0" err="1"/>
              <a:t>Matson-McArthur</a:t>
            </a: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In total, 7 themes and 10 recommendations were generated</a:t>
            </a:r>
          </a:p>
          <a:p>
            <a:r>
              <a:rPr lang="en-GB" dirty="0"/>
              <a:t>Many refer to the access of information and </a:t>
            </a:r>
            <a:r>
              <a:rPr lang="en-GB" b="1" dirty="0">
                <a:solidFill>
                  <a:srgbClr val="1C4392"/>
                </a:solidFill>
              </a:rPr>
              <a:t>communication</a:t>
            </a:r>
          </a:p>
          <a:p>
            <a:r>
              <a:rPr lang="en-GB" b="1" dirty="0">
                <a:solidFill>
                  <a:srgbClr val="1C4392"/>
                </a:solidFill>
              </a:rPr>
              <a:t>Peer support </a:t>
            </a:r>
            <a:r>
              <a:rPr lang="en-GB" dirty="0"/>
              <a:t>was highlighted as important to students</a:t>
            </a:r>
          </a:p>
          <a:p>
            <a:r>
              <a:rPr lang="en-GB" b="1" dirty="0">
                <a:solidFill>
                  <a:srgbClr val="1C4392"/>
                </a:solidFill>
              </a:rPr>
              <a:t>Strengths</a:t>
            </a:r>
            <a:r>
              <a:rPr lang="en-GB" dirty="0"/>
              <a:t> of the advanced entry route were highlighted as well as challenges.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CA083-D1A6-2B07-C13F-B3F88E417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72B4-2DB0-CC92-D09D-806469B7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Themes and 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CA083-D1A6-2B07-C13F-B3F88E41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2" t="15280" r="65158"/>
          <a:stretch/>
        </p:blipFill>
        <p:spPr>
          <a:xfrm>
            <a:off x="0" y="6052271"/>
            <a:ext cx="2319866" cy="80572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6168EA-1C6A-09DB-20AF-F20060C7F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999649"/>
              </p:ext>
            </p:extLst>
          </p:nvPr>
        </p:nvGraphicFramePr>
        <p:xfrm>
          <a:off x="2319866" y="1225097"/>
          <a:ext cx="8195734" cy="516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304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PPT.potx" id="{D855F1FC-EC46-4E06-AD18-EE48CA03D74E}" vid="{B3D41038-B0CC-46E9-9A19-6C0C1DA7BAB1}"/>
    </a:ext>
  </a:extLst>
</a:theme>
</file>

<file path=ppt/theme/theme2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PPT.potx" id="{D855F1FC-EC46-4E06-AD18-EE48CA03D74E}" vid="{CCD7F1DB-AC64-44FE-9AED-0F8D812373D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inePPT.potx" id="{D855F1FC-EC46-4E06-AD18-EE48CA03D74E}" vid="{99F8028F-0D2C-42EA-BB56-67FDE8FA51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CEB5356690C40B01F549EA6C648FC" ma:contentTypeVersion="16" ma:contentTypeDescription="Create a new document." ma:contentTypeScope="" ma:versionID="cede0416a45887b93687cd8e0f84d20d">
  <xsd:schema xmlns:xsd="http://www.w3.org/2001/XMLSchema" xmlns:xs="http://www.w3.org/2001/XMLSchema" xmlns:p="http://schemas.microsoft.com/office/2006/metadata/properties" xmlns:ns2="5ac38313-b012-4c3e-b5f0-3165ebf03c34" xmlns:ns3="92016386-0411-43b0-913a-2164bce1c64e" xmlns:ns4="8e433ee3-7106-40d1-9491-a08cce743ddd" targetNamespace="http://schemas.microsoft.com/office/2006/metadata/properties" ma:root="true" ma:fieldsID="29074a6f7c01e66c8f290c5bf5d8fc1a" ns2:_="" ns3:_="" ns4:_="">
    <xsd:import namespace="5ac38313-b012-4c3e-b5f0-3165ebf03c34"/>
    <xsd:import namespace="92016386-0411-43b0-913a-2164bce1c64e"/>
    <xsd:import namespace="8e433ee3-7106-40d1-9491-a08cce743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8313-b012-4c3e-b5f0-3165ebf03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007fe07-1463-45af-bec5-3880e262d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16386-0411-43b0-913a-2164bce1c6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33ee3-7106-40d1-9491-a08cce743dd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e9381a9-6eb8-4507-89c0-4dc06fcb2fc9}" ma:internalName="TaxCatchAll" ma:showField="CatchAllData" ma:web="8e433ee3-7106-40d1-9491-a08cce743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c38313-b012-4c3e-b5f0-3165ebf03c34">
      <Terms xmlns="http://schemas.microsoft.com/office/infopath/2007/PartnerControls"/>
    </lcf76f155ced4ddcb4097134ff3c332f>
    <TaxCatchAll xmlns="8e433ee3-7106-40d1-9491-a08cce743ddd" xsi:nil="true"/>
  </documentManagement>
</p:properties>
</file>

<file path=customXml/itemProps1.xml><?xml version="1.0" encoding="utf-8"?>
<ds:datastoreItem xmlns:ds="http://schemas.openxmlformats.org/officeDocument/2006/customXml" ds:itemID="{FA7DA6E9-30F1-4E73-8833-27B10BF14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38313-b012-4c3e-b5f0-3165ebf03c34"/>
    <ds:schemaRef ds:uri="92016386-0411-43b0-913a-2164bce1c64e"/>
    <ds:schemaRef ds:uri="8e433ee3-7106-40d1-9491-a08cce743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2B77D7-9E83-40B1-9D2B-A6C8946961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89DD3-5508-408E-BD61-232CBF1F09DF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3e01922f-df4d-4d38-aa3d-1150f3bb8d52"/>
    <ds:schemaRef ds:uri="http://schemas.microsoft.com/office/2006/documentManagement/types"/>
    <ds:schemaRef ds:uri="56ffc8f3-c573-43ac-94c4-470eab288db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5ac38313-b012-4c3e-b5f0-3165ebf03c34"/>
    <ds:schemaRef ds:uri="8e433ee3-7106-40d1-9491-a08cce743d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OnlinePPT</Template>
  <TotalTime>5</TotalTime>
  <Words>1225</Words>
  <Application>Microsoft Office PowerPoint</Application>
  <PresentationFormat>Widescreen</PresentationFormat>
  <Paragraphs>123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1_Office Theme</vt:lpstr>
      <vt:lpstr>Content layouts</vt:lpstr>
      <vt:lpstr>Custom Design</vt:lpstr>
      <vt:lpstr>Supporting Advanced Entry Students</vt:lpstr>
      <vt:lpstr>The Project Team</vt:lpstr>
      <vt:lpstr>Project Focus</vt:lpstr>
      <vt:lpstr>Key questions</vt:lpstr>
      <vt:lpstr>Background Literature: Transitions</vt:lpstr>
      <vt:lpstr>Project aims</vt:lpstr>
      <vt:lpstr>Method</vt:lpstr>
      <vt:lpstr>Descriptive Themes and Recommendations</vt:lpstr>
      <vt:lpstr>Descriptive Themes and Recommendations</vt:lpstr>
      <vt:lpstr>Latent themes</vt:lpstr>
      <vt:lpstr>PowerPoint Presentation</vt:lpstr>
      <vt:lpstr>PowerPoint Presentation</vt:lpstr>
      <vt:lpstr>PowerPoint Presentation</vt:lpstr>
      <vt:lpstr>Discussion of Themes</vt:lpstr>
      <vt:lpstr>Where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Advanced Entry Students</dc:title>
  <dc:creator>University of Aberdeen</dc:creator>
  <cp:lastModifiedBy>Oonagh Holland</cp:lastModifiedBy>
  <cp:revision>14</cp:revision>
  <dcterms:created xsi:type="dcterms:W3CDTF">2022-05-19T10:43:28Z</dcterms:created>
  <dcterms:modified xsi:type="dcterms:W3CDTF">2022-08-09T10:04:21Z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0x010100DF6CEB5356690C40B01F549EA6C648FC</vt:lpwstr>
  </property>
</Properties>
</file>