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3"/>
  </p:notesMasterIdLst>
  <p:sldIdLst>
    <p:sldId id="256" r:id="rId2"/>
    <p:sldId id="257" r:id="rId3"/>
    <p:sldId id="258" r:id="rId4"/>
    <p:sldId id="259" r:id="rId5"/>
    <p:sldId id="262" r:id="rId6"/>
    <p:sldId id="260" r:id="rId7"/>
    <p:sldId id="263" r:id="rId8"/>
    <p:sldId id="261"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1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D8BF5F-DB8A-4052-8D40-39B530F99EA6}" type="datetimeFigureOut">
              <a:rPr lang="en-GB" smtClean="0"/>
              <a:t>09/08/2022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CE14A4-DB42-440C-88CA-0724707C988E}" type="slidenum">
              <a:rPr lang="en-GB" smtClean="0"/>
              <a:t>‹#›</a:t>
            </a:fld>
            <a:endParaRPr lang="en-GB"/>
          </a:p>
        </p:txBody>
      </p:sp>
    </p:spTree>
    <p:extLst>
      <p:ext uri="{BB962C8B-B14F-4D97-AF65-F5344CB8AC3E}">
        <p14:creationId xmlns:p14="http://schemas.microsoft.com/office/powerpoint/2010/main" val="557122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04BE01-B4C2-4A6F-B629-2E97AFDB5DEE}" type="datetimeFigureOut">
              <a:rPr lang="en-GB" smtClean="0"/>
              <a:t>09/08/2022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6DAB92-E4F4-498F-819E-414972B7879F}" type="slidenum">
              <a:rPr lang="en-GB" smtClean="0"/>
              <a:t>‹#›</a:t>
            </a:fld>
            <a:endParaRPr lang="en-GB"/>
          </a:p>
        </p:txBody>
      </p:sp>
    </p:spTree>
    <p:extLst>
      <p:ext uri="{BB962C8B-B14F-4D97-AF65-F5344CB8AC3E}">
        <p14:creationId xmlns:p14="http://schemas.microsoft.com/office/powerpoint/2010/main" val="19285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04BE01-B4C2-4A6F-B629-2E97AFDB5DEE}" type="datetimeFigureOut">
              <a:rPr lang="en-GB" smtClean="0"/>
              <a:t>09/08/2022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6DAB92-E4F4-498F-819E-414972B7879F}" type="slidenum">
              <a:rPr lang="en-GB" smtClean="0"/>
              <a:t>‹#›</a:t>
            </a:fld>
            <a:endParaRPr lang="en-GB"/>
          </a:p>
        </p:txBody>
      </p:sp>
    </p:spTree>
    <p:extLst>
      <p:ext uri="{BB962C8B-B14F-4D97-AF65-F5344CB8AC3E}">
        <p14:creationId xmlns:p14="http://schemas.microsoft.com/office/powerpoint/2010/main" val="233632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04BE01-B4C2-4A6F-B629-2E97AFDB5DEE}" type="datetimeFigureOut">
              <a:rPr lang="en-GB" smtClean="0"/>
              <a:t>09/08/2022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6DAB92-E4F4-498F-819E-414972B7879F}" type="slidenum">
              <a:rPr lang="en-GB" smtClean="0"/>
              <a:t>‹#›</a:t>
            </a:fld>
            <a:endParaRPr lang="en-GB"/>
          </a:p>
        </p:txBody>
      </p:sp>
    </p:spTree>
    <p:extLst>
      <p:ext uri="{BB962C8B-B14F-4D97-AF65-F5344CB8AC3E}">
        <p14:creationId xmlns:p14="http://schemas.microsoft.com/office/powerpoint/2010/main" val="13598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04BE01-B4C2-4A6F-B629-2E97AFDB5DEE}" type="datetimeFigureOut">
              <a:rPr lang="en-GB" smtClean="0"/>
              <a:t>09/08/2022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6DAB92-E4F4-498F-819E-414972B7879F}" type="slidenum">
              <a:rPr lang="en-GB" smtClean="0"/>
              <a:t>‹#›</a:t>
            </a:fld>
            <a:endParaRPr lang="en-GB"/>
          </a:p>
        </p:txBody>
      </p:sp>
    </p:spTree>
    <p:extLst>
      <p:ext uri="{BB962C8B-B14F-4D97-AF65-F5344CB8AC3E}">
        <p14:creationId xmlns:p14="http://schemas.microsoft.com/office/powerpoint/2010/main" val="120914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04BE01-B4C2-4A6F-B629-2E97AFDB5DEE}" type="datetimeFigureOut">
              <a:rPr lang="en-GB" smtClean="0"/>
              <a:t>09/08/2022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6DAB92-E4F4-498F-819E-414972B7879F}" type="slidenum">
              <a:rPr lang="en-GB" smtClean="0"/>
              <a:t>‹#›</a:t>
            </a:fld>
            <a:endParaRPr lang="en-GB"/>
          </a:p>
        </p:txBody>
      </p:sp>
    </p:spTree>
    <p:extLst>
      <p:ext uri="{BB962C8B-B14F-4D97-AF65-F5344CB8AC3E}">
        <p14:creationId xmlns:p14="http://schemas.microsoft.com/office/powerpoint/2010/main" val="2259187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04BE01-B4C2-4A6F-B629-2E97AFDB5DEE}" type="datetimeFigureOut">
              <a:rPr lang="en-GB" smtClean="0"/>
              <a:t>09/08/2022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6DAB92-E4F4-498F-819E-414972B7879F}" type="slidenum">
              <a:rPr lang="en-GB" smtClean="0"/>
              <a:t>‹#›</a:t>
            </a:fld>
            <a:endParaRPr lang="en-GB"/>
          </a:p>
        </p:txBody>
      </p:sp>
    </p:spTree>
    <p:extLst>
      <p:ext uri="{BB962C8B-B14F-4D97-AF65-F5344CB8AC3E}">
        <p14:creationId xmlns:p14="http://schemas.microsoft.com/office/powerpoint/2010/main" val="278238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04BE01-B4C2-4A6F-B629-2E97AFDB5DEE}" type="datetimeFigureOut">
              <a:rPr lang="en-GB" smtClean="0"/>
              <a:t>09/08/2022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6DAB92-E4F4-498F-819E-414972B7879F}" type="slidenum">
              <a:rPr lang="en-GB" smtClean="0"/>
              <a:t>‹#›</a:t>
            </a:fld>
            <a:endParaRPr lang="en-GB"/>
          </a:p>
        </p:txBody>
      </p:sp>
    </p:spTree>
    <p:extLst>
      <p:ext uri="{BB962C8B-B14F-4D97-AF65-F5344CB8AC3E}">
        <p14:creationId xmlns:p14="http://schemas.microsoft.com/office/powerpoint/2010/main" val="4053281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04BE01-B4C2-4A6F-B629-2E97AFDB5DEE}" type="datetimeFigureOut">
              <a:rPr lang="en-GB" smtClean="0"/>
              <a:t>09/08/2022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6DAB92-E4F4-498F-819E-414972B7879F}" type="slidenum">
              <a:rPr lang="en-GB" smtClean="0"/>
              <a:t>‹#›</a:t>
            </a:fld>
            <a:endParaRPr lang="en-GB"/>
          </a:p>
        </p:txBody>
      </p:sp>
    </p:spTree>
    <p:extLst>
      <p:ext uri="{BB962C8B-B14F-4D97-AF65-F5344CB8AC3E}">
        <p14:creationId xmlns:p14="http://schemas.microsoft.com/office/powerpoint/2010/main" val="3337427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4BE01-B4C2-4A6F-B629-2E97AFDB5DEE}" type="datetimeFigureOut">
              <a:rPr lang="en-GB" smtClean="0"/>
              <a:t>09/08/2022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6DAB92-E4F4-498F-819E-414972B7879F}" type="slidenum">
              <a:rPr lang="en-GB" smtClean="0"/>
              <a:t>‹#›</a:t>
            </a:fld>
            <a:endParaRPr lang="en-GB"/>
          </a:p>
        </p:txBody>
      </p:sp>
    </p:spTree>
    <p:extLst>
      <p:ext uri="{BB962C8B-B14F-4D97-AF65-F5344CB8AC3E}">
        <p14:creationId xmlns:p14="http://schemas.microsoft.com/office/powerpoint/2010/main" val="282391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04BE01-B4C2-4A6F-B629-2E97AFDB5DEE}" type="datetimeFigureOut">
              <a:rPr lang="en-GB" smtClean="0"/>
              <a:t>09/08/2022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6DAB92-E4F4-498F-819E-414972B7879F}" type="slidenum">
              <a:rPr lang="en-GB" smtClean="0"/>
              <a:t>‹#›</a:t>
            </a:fld>
            <a:endParaRPr lang="en-GB"/>
          </a:p>
        </p:txBody>
      </p:sp>
    </p:spTree>
    <p:extLst>
      <p:ext uri="{BB962C8B-B14F-4D97-AF65-F5344CB8AC3E}">
        <p14:creationId xmlns:p14="http://schemas.microsoft.com/office/powerpoint/2010/main" val="197386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04BE01-B4C2-4A6F-B629-2E97AFDB5DEE}" type="datetimeFigureOut">
              <a:rPr lang="en-GB" smtClean="0"/>
              <a:t>09/08/2022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6DAB92-E4F4-498F-819E-414972B7879F}" type="slidenum">
              <a:rPr lang="en-GB" smtClean="0"/>
              <a:t>‹#›</a:t>
            </a:fld>
            <a:endParaRPr lang="en-GB"/>
          </a:p>
        </p:txBody>
      </p:sp>
    </p:spTree>
    <p:extLst>
      <p:ext uri="{BB962C8B-B14F-4D97-AF65-F5344CB8AC3E}">
        <p14:creationId xmlns:p14="http://schemas.microsoft.com/office/powerpoint/2010/main" val="662272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4BE01-B4C2-4A6F-B629-2E97AFDB5DEE}" type="datetimeFigureOut">
              <a:rPr lang="en-GB" smtClean="0"/>
              <a:t>09/08/2022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DAB92-E4F4-498F-819E-414972B7879F}" type="slidenum">
              <a:rPr lang="en-GB" smtClean="0"/>
              <a:t>‹#›</a:t>
            </a:fld>
            <a:endParaRPr lang="en-GB"/>
          </a:p>
        </p:txBody>
      </p:sp>
    </p:spTree>
    <p:extLst>
      <p:ext uri="{BB962C8B-B14F-4D97-AF65-F5344CB8AC3E}">
        <p14:creationId xmlns:p14="http://schemas.microsoft.com/office/powerpoint/2010/main" val="32330786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7645791"/>
          </a:xfrm>
          <a:prstGeom prst="rect">
            <a:avLst/>
          </a:prstGeom>
        </p:spPr>
      </p:pic>
      <p:sp>
        <p:nvSpPr>
          <p:cNvPr id="5" name="TextBox 4"/>
          <p:cNvSpPr txBox="1"/>
          <p:nvPr/>
        </p:nvSpPr>
        <p:spPr>
          <a:xfrm>
            <a:off x="1867257" y="1368016"/>
            <a:ext cx="8342141" cy="1200329"/>
          </a:xfrm>
          <a:prstGeom prst="rect">
            <a:avLst/>
          </a:prstGeom>
          <a:noFill/>
        </p:spPr>
        <p:txBody>
          <a:bodyPr wrap="square" rtlCol="0">
            <a:spAutoFit/>
          </a:bodyPr>
          <a:lstStyle/>
          <a:p>
            <a:pPr algn="ctr"/>
            <a:r>
              <a:rPr lang="en-GB" sz="2400" b="1" dirty="0">
                <a:solidFill>
                  <a:srgbClr val="002060"/>
                </a:solidFill>
                <a:latin typeface="Georgia" panose="02040502050405020303" pitchFamily="18" charset="0"/>
                <a:cs typeface="Times New Roman" panose="02020603050405020304" pitchFamily="18" charset="0"/>
              </a:rPr>
              <a:t>Sanctuary St Andrews: </a:t>
            </a:r>
            <a:r>
              <a:rPr lang="en-GB" sz="2400" dirty="0">
                <a:solidFill>
                  <a:srgbClr val="002060"/>
                </a:solidFill>
                <a:latin typeface="Georgia" panose="02040502050405020303" pitchFamily="18" charset="0"/>
                <a:cs typeface="Times New Roman" panose="02020603050405020304" pitchFamily="18" charset="0"/>
              </a:rPr>
              <a:t>Journey to becoming a University of Sanctuary and supporting the growth of a diverse community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0563" y="-188908"/>
            <a:ext cx="3546524" cy="1556924"/>
          </a:xfrm>
          <a:prstGeom prst="rect">
            <a:avLst/>
          </a:prstGeom>
        </p:spPr>
      </p:pic>
    </p:spTree>
    <p:extLst>
      <p:ext uri="{BB962C8B-B14F-4D97-AF65-F5344CB8AC3E}">
        <p14:creationId xmlns:p14="http://schemas.microsoft.com/office/powerpoint/2010/main" val="2710479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917374" y="410804"/>
            <a:ext cx="5710018" cy="461963"/>
          </a:xfrm>
          <a:prstGeom prst="rect">
            <a:avLst/>
          </a:prstGeom>
          <a:noFill/>
        </p:spPr>
        <p:txBody>
          <a:bodyPr wrap="square">
            <a:spAutoFit/>
          </a:bodyPr>
          <a:lstStyle/>
          <a:p>
            <a:pPr defTabSz="914400" eaLnBrk="0" fontAlgn="base" hangingPunct="0">
              <a:spcBef>
                <a:spcPct val="0"/>
              </a:spcBef>
              <a:spcAft>
                <a:spcPct val="0"/>
              </a:spcAft>
              <a:defRPr/>
            </a:pPr>
            <a:r>
              <a:rPr lang="en-GB" sz="2400" b="1" dirty="0">
                <a:solidFill>
                  <a:srgbClr val="002060"/>
                </a:solidFill>
                <a:latin typeface="Georgia" panose="02040502050405020303" pitchFamily="18" charset="0"/>
                <a:ea typeface="ＭＳ Ｐゴシック" panose="020B0600070205080204" pitchFamily="34" charset="-128"/>
              </a:rPr>
              <a:t>Responding to global crises</a:t>
            </a:r>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92423" y="228478"/>
            <a:ext cx="13589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809809" y="2046805"/>
            <a:ext cx="4962574" cy="265199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48576" y="1030573"/>
            <a:ext cx="3743847" cy="298174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48576" y="4038734"/>
            <a:ext cx="3645401" cy="2819266"/>
          </a:xfrm>
          <a:prstGeom prst="rect">
            <a:avLst/>
          </a:prstGeom>
        </p:spPr>
      </p:pic>
    </p:spTree>
    <p:extLst>
      <p:ext uri="{BB962C8B-B14F-4D97-AF65-F5344CB8AC3E}">
        <p14:creationId xmlns:p14="http://schemas.microsoft.com/office/powerpoint/2010/main" val="179695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21327" y="127876"/>
            <a:ext cx="4961282" cy="2178003"/>
          </a:xfrm>
          <a:prstGeom prst="rect">
            <a:avLst/>
          </a:prstGeom>
        </p:spPr>
      </p:pic>
      <p:sp>
        <p:nvSpPr>
          <p:cNvPr id="5" name="TextBox 4"/>
          <p:cNvSpPr txBox="1"/>
          <p:nvPr/>
        </p:nvSpPr>
        <p:spPr>
          <a:xfrm>
            <a:off x="1647411" y="2517913"/>
            <a:ext cx="8521148" cy="1815882"/>
          </a:xfrm>
          <a:prstGeom prst="rect">
            <a:avLst/>
          </a:prstGeom>
          <a:noFill/>
        </p:spPr>
        <p:txBody>
          <a:bodyPr wrap="square" rtlCol="0">
            <a:spAutoFit/>
          </a:bodyPr>
          <a:lstStyle/>
          <a:p>
            <a:pPr algn="ctr"/>
            <a:r>
              <a:rPr lang="en-GB" sz="2800" dirty="0"/>
              <a:t>Harriet Sheridan</a:t>
            </a:r>
          </a:p>
          <a:p>
            <a:pPr algn="ctr"/>
            <a:r>
              <a:rPr lang="en-GB" sz="2800" dirty="0"/>
              <a:t>Partnerships Officer, Global Office </a:t>
            </a:r>
          </a:p>
          <a:p>
            <a:pPr algn="ctr"/>
            <a:r>
              <a:rPr lang="en-GB" sz="2800" b="1" dirty="0"/>
              <a:t>E: sanctuary@st-andrews.ac.uk </a:t>
            </a:r>
          </a:p>
          <a:p>
            <a:pPr algn="ctr"/>
            <a:r>
              <a:rPr lang="en-GB" sz="2800" dirty="0"/>
              <a:t>https://www.st-andrews.ac.uk/study-abroad/sanctuary/</a:t>
            </a:r>
          </a:p>
        </p:txBody>
      </p:sp>
    </p:spTree>
    <p:extLst>
      <p:ext uri="{BB962C8B-B14F-4D97-AF65-F5344CB8AC3E}">
        <p14:creationId xmlns:p14="http://schemas.microsoft.com/office/powerpoint/2010/main" val="156689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33100" y="186275"/>
            <a:ext cx="13589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6232" y="1138240"/>
            <a:ext cx="6245425" cy="1800664"/>
          </a:xfrm>
          <a:prstGeom prst="rect">
            <a:avLst/>
          </a:prstGeom>
        </p:spPr>
      </p:pic>
      <p:sp>
        <p:nvSpPr>
          <p:cNvPr id="7" name="TextBox 6"/>
          <p:cNvSpPr txBox="1"/>
          <p:nvPr/>
        </p:nvSpPr>
        <p:spPr>
          <a:xfrm>
            <a:off x="2912990" y="186275"/>
            <a:ext cx="7920110" cy="461665"/>
          </a:xfrm>
          <a:prstGeom prst="rect">
            <a:avLst/>
          </a:prstGeom>
          <a:noFill/>
        </p:spPr>
        <p:txBody>
          <a:bodyPr wrap="square" rtlCol="0">
            <a:spAutoFit/>
          </a:bodyPr>
          <a:lstStyle/>
          <a:p>
            <a:r>
              <a:rPr lang="en-GB" sz="2400" b="1" dirty="0">
                <a:solidFill>
                  <a:srgbClr val="002060"/>
                </a:solidFill>
                <a:latin typeface="Georgia" panose="02040502050405020303" pitchFamily="18" charset="0"/>
              </a:rPr>
              <a:t>Becoming a University of Sanctuary </a:t>
            </a:r>
          </a:p>
        </p:txBody>
      </p:sp>
      <p:sp>
        <p:nvSpPr>
          <p:cNvPr id="8" name="TextBox 7"/>
          <p:cNvSpPr txBox="1"/>
          <p:nvPr/>
        </p:nvSpPr>
        <p:spPr>
          <a:xfrm>
            <a:off x="541606" y="1035048"/>
            <a:ext cx="4135902" cy="1323439"/>
          </a:xfrm>
          <a:prstGeom prst="rect">
            <a:avLst/>
          </a:prstGeom>
          <a:noFill/>
        </p:spPr>
        <p:txBody>
          <a:bodyPr wrap="square" rtlCol="0">
            <a:spAutoFit/>
          </a:bodyPr>
          <a:lstStyle/>
          <a:p>
            <a:r>
              <a:rPr lang="en-GB" sz="1600" i="1" dirty="0">
                <a:solidFill>
                  <a:srgbClr val="202024"/>
                </a:solidFill>
              </a:rPr>
              <a:t>Diversity and inclusion should be at the heart of the St Andrews experience, and should inform all that we do. As a truly international and world-class university, our ambition is to be a beacon of inclusivity.</a:t>
            </a:r>
            <a:endParaRPr lang="en-GB" sz="1600" i="1" dirty="0"/>
          </a:p>
        </p:txBody>
      </p:sp>
      <p:pic>
        <p:nvPicPr>
          <p:cNvPr id="9"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96232" y="3130559"/>
            <a:ext cx="5239114" cy="109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41606" y="3140700"/>
            <a:ext cx="4318782" cy="1077218"/>
          </a:xfrm>
          <a:prstGeom prst="rect">
            <a:avLst/>
          </a:prstGeom>
          <a:noFill/>
        </p:spPr>
        <p:txBody>
          <a:bodyPr wrap="square" rtlCol="0">
            <a:spAutoFit/>
          </a:bodyPr>
          <a:lstStyle/>
          <a:p>
            <a:r>
              <a:rPr lang="en-GB" sz="1600" i="1" dirty="0">
                <a:solidFill>
                  <a:srgbClr val="202024"/>
                </a:solidFill>
              </a:rPr>
              <a:t>A national network of university staff, lecturers, academics and students, working to make Higher Education institutions places of safety, solidarity and empowerment for people seeking sanctuary.</a:t>
            </a:r>
            <a:endParaRPr lang="en-GB" sz="1600" i="1" dirty="0"/>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86425" y="4925213"/>
            <a:ext cx="2973239" cy="1130322"/>
          </a:xfrm>
          <a:prstGeom prst="rect">
            <a:avLst/>
          </a:prstGeom>
        </p:spPr>
      </p:pic>
      <p:sp>
        <p:nvSpPr>
          <p:cNvPr id="14" name="TextBox 13"/>
          <p:cNvSpPr txBox="1"/>
          <p:nvPr/>
        </p:nvSpPr>
        <p:spPr>
          <a:xfrm>
            <a:off x="450166" y="4705544"/>
            <a:ext cx="4318782" cy="1569660"/>
          </a:xfrm>
          <a:prstGeom prst="rect">
            <a:avLst/>
          </a:prstGeom>
          <a:noFill/>
        </p:spPr>
        <p:txBody>
          <a:bodyPr wrap="square" rtlCol="0">
            <a:spAutoFit/>
          </a:bodyPr>
          <a:lstStyle/>
          <a:p>
            <a:r>
              <a:rPr lang="en-GB" sz="1600" i="1" dirty="0">
                <a:solidFill>
                  <a:srgbClr val="202024"/>
                </a:solidFill>
              </a:rPr>
              <a:t>Cara provides urgently-needed help to academics in immediate danger, those forced into exile, and many who choose to work on in their home countries despite serious risks. Cara also supports higher education institutions whose work is at risk or compromised.</a:t>
            </a:r>
            <a:endParaRPr lang="en-GB" sz="1600" i="1" dirty="0"/>
          </a:p>
        </p:txBody>
      </p:sp>
    </p:spTree>
    <p:extLst>
      <p:ext uri="{BB962C8B-B14F-4D97-AF65-F5344CB8AC3E}">
        <p14:creationId xmlns:p14="http://schemas.microsoft.com/office/powerpoint/2010/main" val="511176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33100" y="186275"/>
            <a:ext cx="13589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4240145383"/>
              </p:ext>
            </p:extLst>
          </p:nvPr>
        </p:nvGraphicFramePr>
        <p:xfrm>
          <a:off x="1243653" y="671791"/>
          <a:ext cx="9139310" cy="5582529"/>
        </p:xfrm>
        <a:graphic>
          <a:graphicData uri="http://schemas.openxmlformats.org/drawingml/2006/table">
            <a:tbl>
              <a:tblPr firstRow="1" firstCol="1" bandRow="1"/>
              <a:tblGrid>
                <a:gridCol w="2873773">
                  <a:extLst>
                    <a:ext uri="{9D8B030D-6E8A-4147-A177-3AD203B41FA5}">
                      <a16:colId xmlns:a16="http://schemas.microsoft.com/office/drawing/2014/main" val="794479036"/>
                    </a:ext>
                  </a:extLst>
                </a:gridCol>
                <a:gridCol w="6265537">
                  <a:extLst>
                    <a:ext uri="{9D8B030D-6E8A-4147-A177-3AD203B41FA5}">
                      <a16:colId xmlns:a16="http://schemas.microsoft.com/office/drawing/2014/main" val="3641144107"/>
                    </a:ext>
                  </a:extLst>
                </a:gridCol>
              </a:tblGrid>
              <a:tr h="312938">
                <a:tc>
                  <a:txBody>
                    <a:bodyPr/>
                    <a:lstStyle/>
                    <a:p>
                      <a:pPr>
                        <a:lnSpc>
                          <a:spcPct val="107000"/>
                        </a:lnSpc>
                        <a:spcAft>
                          <a:spcPts val="0"/>
                        </a:spcAft>
                      </a:pPr>
                      <a:r>
                        <a:rPr lang="en-GB" sz="18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8EAADB"/>
                      </a:solidFill>
                      <a:prstDash val="solid"/>
                      <a:round/>
                      <a:headEnd type="none" w="med" len="med"/>
                      <a:tailEnd type="none" w="med" len="med"/>
                    </a:lnB>
                    <a:solidFill>
                      <a:srgbClr val="FFFFFF"/>
                    </a:solidFill>
                  </a:tcPr>
                </a:tc>
                <a:tc>
                  <a:txBody>
                    <a:bodyPr/>
                    <a:lstStyle/>
                    <a:p>
                      <a:pPr>
                        <a:lnSpc>
                          <a:spcPct val="107000"/>
                        </a:lnSpc>
                        <a:spcAft>
                          <a:spcPts val="0"/>
                        </a:spcAft>
                      </a:pPr>
                      <a:r>
                        <a:rPr lang="en-GB"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8EAADB"/>
                      </a:solidFill>
                      <a:prstDash val="solid"/>
                      <a:round/>
                      <a:headEnd type="none" w="med" len="med"/>
                      <a:tailEnd type="none" w="med" len="med"/>
                    </a:lnB>
                    <a:solidFill>
                      <a:srgbClr val="FFFFFF"/>
                    </a:solidFill>
                  </a:tcPr>
                </a:tc>
                <a:extLst>
                  <a:ext uri="{0D108BD9-81ED-4DB2-BD59-A6C34878D82A}">
                    <a16:rowId xmlns:a16="http://schemas.microsoft.com/office/drawing/2014/main" val="864411345"/>
                  </a:ext>
                </a:extLst>
              </a:tr>
              <a:tr h="312938">
                <a:tc>
                  <a:txBody>
                    <a:bodyPr/>
                    <a:lstStyle/>
                    <a:p>
                      <a:pPr>
                        <a:lnSpc>
                          <a:spcPct val="107000"/>
                        </a:lnSpc>
                        <a:spcAft>
                          <a:spcPts val="0"/>
                        </a:spcAft>
                      </a:pPr>
                      <a:r>
                        <a:rPr lang="en-GB"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December 2018</a:t>
                      </a:r>
                    </a:p>
                    <a:p>
                      <a:pPr>
                        <a:lnSpc>
                          <a:spcPct val="107000"/>
                        </a:lnSpc>
                        <a:spcAft>
                          <a:spcPts val="0"/>
                        </a:spcAft>
                      </a:pPr>
                      <a:endPar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 Andrews Refugee and Forced Migration Network established</a:t>
                      </a:r>
                    </a:p>
                  </a:txBody>
                  <a:tcPr marL="68580" marR="68580" marT="0" marB="0">
                    <a:lnL w="12700" cap="flat" cmpd="sng" algn="ctr">
                      <a:solidFill>
                        <a:srgbClr val="8EAADB"/>
                      </a:solidFill>
                      <a:prstDash val="solid"/>
                      <a:round/>
                      <a:headEnd type="none" w="med" len="med"/>
                      <a:tailEnd type="none" w="med" len="med"/>
                    </a:lnL>
                    <a:lnR>
                      <a:noFill/>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921484656"/>
                  </a:ext>
                </a:extLst>
              </a:tr>
              <a:tr h="625876">
                <a:tc>
                  <a:txBody>
                    <a:bodyPr/>
                    <a:lstStyle/>
                    <a:p>
                      <a:pPr>
                        <a:lnSpc>
                          <a:spcPct val="107000"/>
                        </a:lnSpc>
                        <a:spcAft>
                          <a:spcPts val="0"/>
                        </a:spcAft>
                      </a:pPr>
                      <a:r>
                        <a:rPr lang="en-GB" sz="18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March 2019 </a:t>
                      </a:r>
                      <a:endParaRPr lang="en-GB"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Academic Council endorses a proposal to apply to become a University of Sanctuary </a:t>
                      </a: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773210"/>
                  </a:ext>
                </a:extLst>
              </a:tr>
              <a:tr h="625876">
                <a:tc>
                  <a:txBody>
                    <a:bodyPr/>
                    <a:lstStyle/>
                    <a:p>
                      <a:pPr>
                        <a:lnSpc>
                          <a:spcPct val="107000"/>
                        </a:lnSpc>
                        <a:spcAft>
                          <a:spcPts val="0"/>
                        </a:spcAft>
                      </a:pPr>
                      <a:r>
                        <a:rPr lang="en-GB" sz="18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March 2019 </a:t>
                      </a:r>
                      <a:endParaRPr lang="en-GB"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Application submitted by the St Andrews lead, </a:t>
                      </a:r>
                      <a:r>
                        <a:rPr lang="en-GB" sz="18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Prof.</a:t>
                      </a: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Rebecca Sweetman</a:t>
                      </a: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269771623"/>
                  </a:ext>
                </a:extLst>
              </a:tr>
              <a:tr h="312938">
                <a:tc>
                  <a:txBody>
                    <a:bodyPr/>
                    <a:lstStyle/>
                    <a:p>
                      <a:pPr>
                        <a:lnSpc>
                          <a:spcPct val="107000"/>
                        </a:lnSpc>
                        <a:spcAft>
                          <a:spcPts val="0"/>
                        </a:spcAft>
                      </a:pPr>
                      <a:r>
                        <a:rPr lang="en-GB"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Summer 2019 </a:t>
                      </a:r>
                    </a:p>
                    <a:p>
                      <a:pPr>
                        <a:lnSpc>
                          <a:spcPct val="107000"/>
                        </a:lnSpc>
                        <a:spcAft>
                          <a:spcPts val="0"/>
                        </a:spcAft>
                      </a:pPr>
                      <a:endPar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Feedback and improvement process </a:t>
                      </a: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798020016"/>
                  </a:ext>
                </a:extLst>
              </a:tr>
              <a:tr h="312938">
                <a:tc>
                  <a:txBody>
                    <a:bodyPr/>
                    <a:lstStyle/>
                    <a:p>
                      <a:pPr>
                        <a:lnSpc>
                          <a:spcPct val="107000"/>
                        </a:lnSpc>
                        <a:spcAft>
                          <a:spcPts val="0"/>
                        </a:spcAft>
                      </a:pPr>
                      <a:r>
                        <a:rPr lang="en-GB"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August 2019 </a:t>
                      </a:r>
                    </a:p>
                    <a:p>
                      <a:pPr>
                        <a:lnSpc>
                          <a:spcPct val="107000"/>
                        </a:lnSpc>
                        <a:spcAft>
                          <a:spcPts val="0"/>
                        </a:spcAft>
                      </a:pPr>
                      <a:endPar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University awarded Sanctuary status </a:t>
                      </a: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567411168"/>
                  </a:ext>
                </a:extLst>
              </a:tr>
              <a:tr h="312938">
                <a:tc>
                  <a:txBody>
                    <a:bodyPr/>
                    <a:lstStyle/>
                    <a:p>
                      <a:pPr>
                        <a:lnSpc>
                          <a:spcPct val="107000"/>
                        </a:lnSpc>
                        <a:spcAft>
                          <a:spcPts val="0"/>
                        </a:spcAft>
                      </a:pPr>
                      <a:r>
                        <a:rPr lang="en-GB"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November 2019 </a:t>
                      </a:r>
                    </a:p>
                    <a:p>
                      <a:pPr>
                        <a:lnSpc>
                          <a:spcPct val="107000"/>
                        </a:lnSpc>
                        <a:spcAft>
                          <a:spcPts val="0"/>
                        </a:spcAft>
                      </a:pPr>
                      <a:endPar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Sanctuary Operations Group formed</a:t>
                      </a: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542759883"/>
                  </a:ext>
                </a:extLst>
              </a:tr>
              <a:tr h="312938">
                <a:tc>
                  <a:txBody>
                    <a:bodyPr/>
                    <a:lstStyle/>
                    <a:p>
                      <a:pPr>
                        <a:lnSpc>
                          <a:spcPct val="107000"/>
                        </a:lnSpc>
                        <a:spcAft>
                          <a:spcPts val="0"/>
                        </a:spcAft>
                      </a:pPr>
                      <a:r>
                        <a:rPr lang="en-GB"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March 2020 </a:t>
                      </a:r>
                    </a:p>
                    <a:p>
                      <a:pPr>
                        <a:lnSpc>
                          <a:spcPct val="107000"/>
                        </a:lnSpc>
                        <a:spcAft>
                          <a:spcPts val="0"/>
                        </a:spcAft>
                      </a:pPr>
                      <a:endPar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Celebratory event in St Andrews </a:t>
                      </a: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350489196"/>
                  </a:ext>
                </a:extLst>
              </a:tr>
              <a:tr h="312938">
                <a:tc>
                  <a:txBody>
                    <a:bodyPr/>
                    <a:lstStyle/>
                    <a:p>
                      <a:pPr>
                        <a:lnSpc>
                          <a:spcPct val="107000"/>
                        </a:lnSpc>
                        <a:spcAft>
                          <a:spcPts val="0"/>
                        </a:spcAft>
                      </a:pPr>
                      <a:r>
                        <a:rPr lang="en-GB"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September 2020 </a:t>
                      </a:r>
                    </a:p>
                    <a:p>
                      <a:pPr>
                        <a:lnSpc>
                          <a:spcPct val="107000"/>
                        </a:lnSpc>
                        <a:spcAft>
                          <a:spcPts val="0"/>
                        </a:spcAft>
                      </a:pPr>
                      <a:endPar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Welcomed first cohort of Sanctuary Scholars </a:t>
                      </a: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009787177"/>
                  </a:ext>
                </a:extLst>
              </a:tr>
              <a:tr h="312938">
                <a:tc>
                  <a:txBody>
                    <a:bodyPr/>
                    <a:lstStyle/>
                    <a:p>
                      <a:pPr>
                        <a:lnSpc>
                          <a:spcPct val="107000"/>
                        </a:lnSpc>
                        <a:spcAft>
                          <a:spcPts val="0"/>
                        </a:spcAft>
                      </a:pPr>
                      <a:r>
                        <a:rPr lang="en-GB"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March 2022 </a:t>
                      </a:r>
                    </a:p>
                    <a:p>
                      <a:pPr>
                        <a:lnSpc>
                          <a:spcPct val="107000"/>
                        </a:lnSpc>
                        <a:spcAft>
                          <a:spcPts val="0"/>
                        </a:spcAft>
                      </a:pPr>
                      <a:endPar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Sanctuary Celebration Week held </a:t>
                      </a: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418475809"/>
                  </a:ext>
                </a:extLst>
              </a:tr>
            </a:tbl>
          </a:graphicData>
        </a:graphic>
      </p:graphicFrame>
      <p:sp>
        <p:nvSpPr>
          <p:cNvPr id="9" name="TextBox 8"/>
          <p:cNvSpPr txBox="1"/>
          <p:nvPr/>
        </p:nvSpPr>
        <p:spPr>
          <a:xfrm>
            <a:off x="2912990" y="186275"/>
            <a:ext cx="7920110" cy="461665"/>
          </a:xfrm>
          <a:prstGeom prst="rect">
            <a:avLst/>
          </a:prstGeom>
          <a:noFill/>
        </p:spPr>
        <p:txBody>
          <a:bodyPr wrap="square" rtlCol="0">
            <a:spAutoFit/>
          </a:bodyPr>
          <a:lstStyle/>
          <a:p>
            <a:r>
              <a:rPr lang="en-GB" sz="2400" b="1" dirty="0">
                <a:solidFill>
                  <a:srgbClr val="002060"/>
                </a:solidFill>
                <a:latin typeface="Georgia" panose="02040502050405020303" pitchFamily="18" charset="0"/>
              </a:rPr>
              <a:t>Becoming a University of Sanctuary </a:t>
            </a:r>
          </a:p>
        </p:txBody>
      </p:sp>
    </p:spTree>
    <p:extLst>
      <p:ext uri="{BB962C8B-B14F-4D97-AF65-F5344CB8AC3E}">
        <p14:creationId xmlns:p14="http://schemas.microsoft.com/office/powerpoint/2010/main" val="154690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33100" y="186275"/>
            <a:ext cx="13589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98695" y="1138240"/>
            <a:ext cx="10134405" cy="4985980"/>
          </a:xfrm>
          <a:prstGeom prst="rect">
            <a:avLst/>
          </a:prstGeom>
        </p:spPr>
        <p:txBody>
          <a:bodyPr wrap="square">
            <a:spAutoFit/>
          </a:bodyPr>
          <a:lstStyle/>
          <a:p>
            <a:pPr lvl="0" defTabSz="914400" eaLnBrk="0" fontAlgn="base" hangingPunct="0">
              <a:spcBef>
                <a:spcPct val="0"/>
              </a:spcBef>
              <a:spcAft>
                <a:spcPct val="0"/>
              </a:spcAft>
              <a:defRPr/>
            </a:pPr>
            <a:r>
              <a:rPr lang="en-GB" sz="2000" b="1" dirty="0">
                <a:solidFill>
                  <a:srgbClr val="002060"/>
                </a:solidFill>
                <a:latin typeface="Arial"/>
                <a:ea typeface="ＭＳ Ｐゴシック" panose="020B0600070205080204" pitchFamily="34" charset="-128"/>
              </a:rPr>
              <a:t>Fee status </a:t>
            </a:r>
          </a:p>
          <a:p>
            <a:pPr marL="342900" lvl="0" indent="-342900" defTabSz="914400" eaLnBrk="0" fontAlgn="base" hangingPunct="0">
              <a:spcBef>
                <a:spcPct val="0"/>
              </a:spcBef>
              <a:spcAft>
                <a:spcPct val="0"/>
              </a:spcAft>
              <a:buFont typeface="Arial" panose="020B0604020202020204" pitchFamily="34" charset="0"/>
              <a:buChar char="•"/>
              <a:defRPr/>
            </a:pPr>
            <a:r>
              <a:rPr lang="en-GB" dirty="0">
                <a:solidFill>
                  <a:srgbClr val="0070C0"/>
                </a:solidFill>
                <a:latin typeface="Arial"/>
                <a:ea typeface="ＭＳ Ｐゴシック" panose="020B0600070205080204" pitchFamily="34" charset="-128"/>
              </a:rPr>
              <a:t>St Andrews reclassified students seeking asylum as ‘Home’ (Scotland) students for tuition fee purposes </a:t>
            </a:r>
          </a:p>
          <a:p>
            <a:pPr marL="342900" lvl="0" indent="-342900" defTabSz="914400" eaLnBrk="0" fontAlgn="base" hangingPunct="0">
              <a:spcBef>
                <a:spcPct val="0"/>
              </a:spcBef>
              <a:spcAft>
                <a:spcPct val="0"/>
              </a:spcAft>
              <a:buFont typeface="Arial" panose="020B0604020202020204" pitchFamily="34" charset="0"/>
              <a:buChar char="•"/>
              <a:defRPr/>
            </a:pPr>
            <a:r>
              <a:rPr lang="en-GB" dirty="0">
                <a:solidFill>
                  <a:srgbClr val="0070C0"/>
                </a:solidFill>
                <a:latin typeface="Arial"/>
                <a:ea typeface="ＭＳ Ｐゴシック" panose="020B0600070205080204" pitchFamily="34" charset="-128"/>
              </a:rPr>
              <a:t>Refuge, humanitarian protection, limited leave to remain and discretionary leave to remain already classified as ‘Home’ (Scotland) or ‘RUK’ in Scotland</a:t>
            </a:r>
          </a:p>
          <a:p>
            <a:pPr marL="342900" lvl="0" indent="-342900" defTabSz="914400" eaLnBrk="0" fontAlgn="base" hangingPunct="0">
              <a:spcBef>
                <a:spcPct val="0"/>
              </a:spcBef>
              <a:spcAft>
                <a:spcPct val="0"/>
              </a:spcAft>
              <a:buFont typeface="Arial" panose="020B0604020202020204" pitchFamily="34" charset="0"/>
              <a:buChar char="•"/>
              <a:defRPr/>
            </a:pPr>
            <a:endParaRPr lang="en-GB" sz="2000" dirty="0">
              <a:solidFill>
                <a:srgbClr val="00529B"/>
              </a:solidFill>
              <a:latin typeface="Arial"/>
              <a:ea typeface="ＭＳ Ｐゴシック" panose="020B0600070205080204" pitchFamily="34" charset="-128"/>
            </a:endParaRPr>
          </a:p>
          <a:p>
            <a:pPr lvl="0" defTabSz="914400" eaLnBrk="0" fontAlgn="base" hangingPunct="0">
              <a:spcBef>
                <a:spcPct val="0"/>
              </a:spcBef>
              <a:spcAft>
                <a:spcPct val="0"/>
              </a:spcAft>
              <a:defRPr/>
            </a:pPr>
            <a:r>
              <a:rPr lang="en-GB" sz="2000" b="1" dirty="0">
                <a:solidFill>
                  <a:srgbClr val="002060"/>
                </a:solidFill>
                <a:latin typeface="Arial"/>
                <a:ea typeface="ＭＳ Ｐゴシック" panose="020B0600070205080204" pitchFamily="34" charset="-128"/>
              </a:rPr>
              <a:t>Identifying key colleagues and stakeholders </a:t>
            </a:r>
          </a:p>
          <a:p>
            <a:pPr marL="342900" lvl="0" indent="-342900" defTabSz="914400" eaLnBrk="0" fontAlgn="base" hangingPunct="0">
              <a:spcBef>
                <a:spcPct val="0"/>
              </a:spcBef>
              <a:spcAft>
                <a:spcPct val="0"/>
              </a:spcAft>
              <a:buFont typeface="Arial" panose="020B0604020202020204" pitchFamily="34" charset="0"/>
              <a:buChar char="•"/>
              <a:defRPr/>
            </a:pPr>
            <a:r>
              <a:rPr lang="en-GB" dirty="0">
                <a:solidFill>
                  <a:srgbClr val="0070C0"/>
                </a:solidFill>
                <a:latin typeface="Arial"/>
                <a:ea typeface="ＭＳ Ｐゴシック" panose="020B0600070205080204" pitchFamily="34" charset="-128"/>
              </a:rPr>
              <a:t>Identified key colleagues/departments to support Sanctuary initiatives: Global, Admissions, Access and Widening Participation, Registry, Development, Careers, Library, Community Engagement, Student Services and Academic Schools </a:t>
            </a:r>
          </a:p>
          <a:p>
            <a:pPr marL="342900" lvl="0" indent="-342900" defTabSz="914400" eaLnBrk="0" fontAlgn="base" hangingPunct="0">
              <a:spcBef>
                <a:spcPct val="0"/>
              </a:spcBef>
              <a:spcAft>
                <a:spcPct val="0"/>
              </a:spcAft>
              <a:buFont typeface="Arial" panose="020B0604020202020204" pitchFamily="34" charset="0"/>
              <a:buChar char="•"/>
              <a:defRPr/>
            </a:pPr>
            <a:r>
              <a:rPr lang="en-GB" dirty="0">
                <a:solidFill>
                  <a:srgbClr val="0070C0"/>
                </a:solidFill>
                <a:latin typeface="Arial"/>
                <a:ea typeface="ＭＳ Ｐゴシック" panose="020B0600070205080204" pitchFamily="34" charset="-128"/>
              </a:rPr>
              <a:t>Engaged with student groups and external organisations</a:t>
            </a:r>
          </a:p>
          <a:p>
            <a:pPr marL="342900" lvl="0" indent="-342900" defTabSz="914400" eaLnBrk="0" fontAlgn="base" hangingPunct="0">
              <a:spcBef>
                <a:spcPct val="0"/>
              </a:spcBef>
              <a:spcAft>
                <a:spcPct val="0"/>
              </a:spcAft>
              <a:buFont typeface="Arial" panose="020B0604020202020204" pitchFamily="34" charset="0"/>
              <a:buChar char="•"/>
              <a:defRPr/>
            </a:pPr>
            <a:r>
              <a:rPr lang="en-GB" dirty="0">
                <a:solidFill>
                  <a:srgbClr val="0070C0"/>
                </a:solidFill>
                <a:latin typeface="Arial"/>
                <a:ea typeface="ＭＳ Ｐゴシック" panose="020B0600070205080204" pitchFamily="34" charset="-128"/>
              </a:rPr>
              <a:t>Discussions about the initiative were held with senior leadership as early as possible</a:t>
            </a:r>
          </a:p>
          <a:p>
            <a:pPr lvl="0" defTabSz="914400" eaLnBrk="0" fontAlgn="base" hangingPunct="0">
              <a:spcBef>
                <a:spcPct val="0"/>
              </a:spcBef>
              <a:spcAft>
                <a:spcPct val="0"/>
              </a:spcAft>
              <a:defRPr/>
            </a:pPr>
            <a:endParaRPr lang="en-GB" sz="2000" dirty="0">
              <a:solidFill>
                <a:srgbClr val="000000"/>
              </a:solidFill>
              <a:latin typeface="Arial"/>
              <a:ea typeface="ＭＳ Ｐゴシック" panose="020B0600070205080204" pitchFamily="34" charset="-128"/>
            </a:endParaRPr>
          </a:p>
          <a:p>
            <a:pPr lvl="0" defTabSz="914400" eaLnBrk="0" fontAlgn="base" hangingPunct="0">
              <a:spcBef>
                <a:spcPct val="0"/>
              </a:spcBef>
              <a:spcAft>
                <a:spcPct val="0"/>
              </a:spcAft>
              <a:defRPr/>
            </a:pPr>
            <a:r>
              <a:rPr lang="en-GB" sz="2000" b="1" dirty="0">
                <a:solidFill>
                  <a:srgbClr val="002060"/>
                </a:solidFill>
                <a:latin typeface="Arial"/>
                <a:ea typeface="ＭＳ Ｐゴシック" panose="020B0600070205080204" pitchFamily="34" charset="-128"/>
              </a:rPr>
              <a:t>Promotion </a:t>
            </a:r>
          </a:p>
          <a:p>
            <a:pPr marL="342900" lvl="0" indent="-342900" defTabSz="914400" eaLnBrk="0" fontAlgn="base" hangingPunct="0">
              <a:spcBef>
                <a:spcPct val="0"/>
              </a:spcBef>
              <a:spcAft>
                <a:spcPct val="0"/>
              </a:spcAft>
              <a:buFont typeface="Arial" panose="020B0604020202020204" pitchFamily="34" charset="0"/>
              <a:buChar char="•"/>
              <a:defRPr/>
            </a:pPr>
            <a:r>
              <a:rPr lang="en-GB" dirty="0">
                <a:solidFill>
                  <a:srgbClr val="0070C0"/>
                </a:solidFill>
                <a:latin typeface="Arial"/>
                <a:ea typeface="ＭＳ Ｐゴシック" panose="020B0600070205080204" pitchFamily="34" charset="-128"/>
              </a:rPr>
              <a:t>Communicated University of Sanctuary status internally to staff and students </a:t>
            </a:r>
          </a:p>
          <a:p>
            <a:pPr marL="342900" lvl="0" indent="-342900" defTabSz="914400" eaLnBrk="0" fontAlgn="base" hangingPunct="0">
              <a:spcBef>
                <a:spcPct val="0"/>
              </a:spcBef>
              <a:spcAft>
                <a:spcPct val="0"/>
              </a:spcAft>
              <a:buFont typeface="Arial" panose="020B0604020202020204" pitchFamily="34" charset="0"/>
              <a:buChar char="•"/>
              <a:defRPr/>
            </a:pPr>
            <a:r>
              <a:rPr lang="en-GB" dirty="0">
                <a:solidFill>
                  <a:srgbClr val="0070C0"/>
                </a:solidFill>
                <a:latin typeface="Arial"/>
                <a:ea typeface="ＭＳ Ｐゴシック" panose="020B0600070205080204" pitchFamily="34" charset="-128"/>
              </a:rPr>
              <a:t>Presentations held during Academic School meetings</a:t>
            </a:r>
          </a:p>
          <a:p>
            <a:pPr lvl="0" defTabSz="914400" eaLnBrk="0" fontAlgn="base" hangingPunct="0">
              <a:spcBef>
                <a:spcPct val="0"/>
              </a:spcBef>
              <a:spcAft>
                <a:spcPct val="0"/>
              </a:spcAft>
              <a:defRPr/>
            </a:pPr>
            <a:endParaRPr lang="en-GB" sz="2000" b="1" dirty="0">
              <a:solidFill>
                <a:srgbClr val="002060"/>
              </a:solidFill>
              <a:latin typeface="Arial"/>
              <a:ea typeface="ＭＳ Ｐゴシック" panose="020B0600070205080204" pitchFamily="34" charset="-128"/>
            </a:endParaRPr>
          </a:p>
        </p:txBody>
      </p:sp>
      <p:sp>
        <p:nvSpPr>
          <p:cNvPr id="9" name="TextBox 8"/>
          <p:cNvSpPr txBox="1"/>
          <p:nvPr/>
        </p:nvSpPr>
        <p:spPr>
          <a:xfrm>
            <a:off x="2912990" y="186275"/>
            <a:ext cx="7920110" cy="461665"/>
          </a:xfrm>
          <a:prstGeom prst="rect">
            <a:avLst/>
          </a:prstGeom>
          <a:noFill/>
        </p:spPr>
        <p:txBody>
          <a:bodyPr wrap="square" rtlCol="0">
            <a:spAutoFit/>
          </a:bodyPr>
          <a:lstStyle/>
          <a:p>
            <a:r>
              <a:rPr lang="en-GB" sz="2400" b="1" dirty="0">
                <a:solidFill>
                  <a:srgbClr val="002060"/>
                </a:solidFill>
                <a:latin typeface="Georgia" panose="02040502050405020303" pitchFamily="18" charset="0"/>
              </a:rPr>
              <a:t>Becoming a University of Sanctuary </a:t>
            </a:r>
          </a:p>
        </p:txBody>
      </p:sp>
    </p:spTree>
    <p:extLst>
      <p:ext uri="{BB962C8B-B14F-4D97-AF65-F5344CB8AC3E}">
        <p14:creationId xmlns:p14="http://schemas.microsoft.com/office/powerpoint/2010/main" val="330556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33100" y="186275"/>
            <a:ext cx="13589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08256" y="1123364"/>
            <a:ext cx="8640763" cy="2246769"/>
          </a:xfrm>
          <a:prstGeom prst="rect">
            <a:avLst/>
          </a:prstGeom>
          <a:noFill/>
        </p:spPr>
        <p:txBody>
          <a:bodyPr>
            <a:spAutoFit/>
          </a:bodyPr>
          <a:lstStyle/>
          <a:p>
            <a:pPr defTabSz="914400" eaLnBrk="0" fontAlgn="base" hangingPunct="0">
              <a:spcBef>
                <a:spcPct val="0"/>
              </a:spcBef>
              <a:spcAft>
                <a:spcPct val="0"/>
              </a:spcAft>
              <a:defRPr/>
            </a:pPr>
            <a:r>
              <a:rPr lang="en-GB" sz="2000" b="1" dirty="0">
                <a:solidFill>
                  <a:srgbClr val="002060"/>
                </a:solidFill>
                <a:latin typeface="Arial"/>
                <a:ea typeface="ＭＳ Ｐゴシック" panose="020B0600070205080204" pitchFamily="34" charset="-128"/>
              </a:rPr>
              <a:t>Sustaining the expansion of Sanctuary activities </a:t>
            </a:r>
          </a:p>
          <a:p>
            <a:pPr marL="342900" indent="-342900" defTabSz="914400" eaLnBrk="0" fontAlgn="base" hangingPunct="0">
              <a:spcBef>
                <a:spcPct val="0"/>
              </a:spcBef>
              <a:spcAft>
                <a:spcPct val="0"/>
              </a:spcAft>
              <a:buFont typeface="Arial" panose="020B0604020202020204" pitchFamily="34" charset="0"/>
              <a:buChar char="•"/>
              <a:defRPr/>
            </a:pPr>
            <a:r>
              <a:rPr lang="en-GB" sz="2000" dirty="0">
                <a:solidFill>
                  <a:srgbClr val="0070C0"/>
                </a:solidFill>
                <a:latin typeface="Arial"/>
                <a:ea typeface="ＭＳ Ｐゴシック" panose="020B0600070205080204" pitchFamily="34" charset="-128"/>
              </a:rPr>
              <a:t>Reporting on Sanctuary initiatives and gathering testimonials where possible </a:t>
            </a:r>
          </a:p>
          <a:p>
            <a:pPr marL="342900" indent="-342900" defTabSz="914400" eaLnBrk="0" fontAlgn="base" hangingPunct="0">
              <a:spcBef>
                <a:spcPct val="0"/>
              </a:spcBef>
              <a:spcAft>
                <a:spcPct val="0"/>
              </a:spcAft>
              <a:buFont typeface="Arial" panose="020B0604020202020204" pitchFamily="34" charset="0"/>
              <a:buChar char="•"/>
              <a:defRPr/>
            </a:pPr>
            <a:r>
              <a:rPr lang="en-GB" sz="2000" dirty="0">
                <a:solidFill>
                  <a:srgbClr val="0070C0"/>
                </a:solidFill>
                <a:latin typeface="Arial"/>
                <a:ea typeface="ＭＳ Ｐゴシック" panose="020B0600070205080204" pitchFamily="34" charset="-128"/>
              </a:rPr>
              <a:t>Expanding funding opportunities and partnering with foundations and trusts </a:t>
            </a:r>
          </a:p>
          <a:p>
            <a:pPr marL="342900" indent="-342900" defTabSz="914400" eaLnBrk="0" fontAlgn="base" hangingPunct="0">
              <a:spcBef>
                <a:spcPct val="0"/>
              </a:spcBef>
              <a:spcAft>
                <a:spcPct val="0"/>
              </a:spcAft>
              <a:buFont typeface="Arial" panose="020B0604020202020204" pitchFamily="34" charset="0"/>
              <a:buChar char="•"/>
              <a:defRPr/>
            </a:pPr>
            <a:r>
              <a:rPr lang="en-GB" sz="2000" dirty="0">
                <a:solidFill>
                  <a:srgbClr val="0070C0"/>
                </a:solidFill>
                <a:latin typeface="Arial"/>
                <a:ea typeface="ＭＳ Ｐゴシック" panose="020B0600070205080204" pitchFamily="34" charset="-128"/>
              </a:rPr>
              <a:t>Launching crowdfunding campaigns in response to world crises </a:t>
            </a:r>
          </a:p>
          <a:p>
            <a:pPr marL="342900" indent="-342900" defTabSz="914400" eaLnBrk="0" fontAlgn="base" hangingPunct="0">
              <a:spcBef>
                <a:spcPct val="0"/>
              </a:spcBef>
              <a:spcAft>
                <a:spcPct val="0"/>
              </a:spcAft>
              <a:buFont typeface="Arial" panose="020B0604020202020204" pitchFamily="34" charset="0"/>
              <a:buChar char="•"/>
              <a:defRPr/>
            </a:pPr>
            <a:endParaRPr lang="en-GB" sz="2000" dirty="0">
              <a:solidFill>
                <a:srgbClr val="00529B"/>
              </a:solidFill>
              <a:latin typeface="Arial"/>
              <a:ea typeface="ＭＳ Ｐゴシック" panose="020B0600070205080204" pitchFamily="34" charset="-128"/>
            </a:endParaRPr>
          </a:p>
        </p:txBody>
      </p:sp>
      <p:pic>
        <p:nvPicPr>
          <p:cNvPr id="7"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87148" y="3790194"/>
            <a:ext cx="4960938"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912990" y="186275"/>
            <a:ext cx="7920110" cy="461665"/>
          </a:xfrm>
          <a:prstGeom prst="rect">
            <a:avLst/>
          </a:prstGeom>
          <a:noFill/>
        </p:spPr>
        <p:txBody>
          <a:bodyPr wrap="square" rtlCol="0">
            <a:spAutoFit/>
          </a:bodyPr>
          <a:lstStyle/>
          <a:p>
            <a:r>
              <a:rPr lang="en-GB" sz="2400" b="1" dirty="0">
                <a:solidFill>
                  <a:srgbClr val="002060"/>
                </a:solidFill>
                <a:latin typeface="Georgia" panose="02040502050405020303" pitchFamily="18" charset="0"/>
              </a:rPr>
              <a:t>Becoming a University of Sanctuary </a:t>
            </a:r>
          </a:p>
        </p:txBody>
      </p:sp>
    </p:spTree>
    <p:extLst>
      <p:ext uri="{BB962C8B-B14F-4D97-AF65-F5344CB8AC3E}">
        <p14:creationId xmlns:p14="http://schemas.microsoft.com/office/powerpoint/2010/main" val="1583068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B50965D-EC9E-4CB1-9265-047F2F47D0E5}"/>
              </a:ext>
            </a:extLst>
          </p:cNvPr>
          <p:cNvSpPr>
            <a:spLocks noChangeArrowheads="1"/>
          </p:cNvSpPr>
          <p:nvPr/>
        </p:nvSpPr>
        <p:spPr bwMode="auto">
          <a:xfrm>
            <a:off x="484579" y="1305951"/>
            <a:ext cx="5930289" cy="5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Monotype Sorts" pitchFamily="-65" charset="2"/>
              <a:buChar char="n"/>
              <a:defRPr kumimoji="1" sz="2800">
                <a:solidFill>
                  <a:srgbClr val="444444"/>
                </a:solidFill>
                <a:latin typeface="Arial" panose="020B0604020202020204" pitchFamily="34" charset="0"/>
                <a:ea typeface="ＭＳ Ｐゴシック" panose="020B0600070205080204" pitchFamily="34" charset="-128"/>
              </a:defRPr>
            </a:lvl1pPr>
            <a:lvl2pPr marL="114300">
              <a:spcBef>
                <a:spcPct val="20000"/>
              </a:spcBef>
              <a:buChar char="–"/>
              <a:defRPr kumimoji="1" sz="2800">
                <a:solidFill>
                  <a:srgbClr val="444444"/>
                </a:solidFill>
                <a:latin typeface="Arial" panose="020B0604020202020204" pitchFamily="34" charset="0"/>
                <a:ea typeface="ＭＳ Ｐゴシック" panose="020B0600070205080204" pitchFamily="34" charset="-128"/>
              </a:defRPr>
            </a:lvl2pPr>
            <a:lvl3pPr marL="1085850" indent="-285750">
              <a:spcBef>
                <a:spcPct val="20000"/>
              </a:spcBef>
              <a:buChar char="•"/>
              <a:defRPr kumimoji="1" sz="2400">
                <a:solidFill>
                  <a:srgbClr val="444444"/>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a:solidFill>
                  <a:srgbClr val="444444"/>
                </a:solidFill>
                <a:latin typeface="Arial" panose="020B0604020202020204" pitchFamily="34" charset="0"/>
                <a:ea typeface="ＭＳ Ｐゴシック" panose="020B0600070205080204" pitchFamily="34" charset="-128"/>
              </a:defRPr>
            </a:lvl4pPr>
            <a:lvl5pPr marL="2057400" indent="-228600">
              <a:spcBef>
                <a:spcPct val="20000"/>
              </a:spcBef>
              <a:defRPr kumimoji="1" sz="2000">
                <a:solidFill>
                  <a:srgbClr val="444444"/>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kumimoji="1" sz="2000">
                <a:solidFill>
                  <a:srgbClr val="444444"/>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kumimoji="1" sz="2000">
                <a:solidFill>
                  <a:srgbClr val="444444"/>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kumimoji="1" sz="2000">
                <a:solidFill>
                  <a:srgbClr val="444444"/>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kumimoji="1" sz="2000">
                <a:solidFill>
                  <a:srgbClr val="444444"/>
                </a:solidFill>
                <a:latin typeface="Arial" panose="020B0604020202020204" pitchFamily="34" charset="0"/>
                <a:ea typeface="ＭＳ Ｐゴシック" panose="020B0600070205080204" pitchFamily="34" charset="-128"/>
              </a:defRPr>
            </a:lvl9pPr>
          </a:lstStyle>
          <a:p>
            <a:pPr marL="114300" marR="0" lvl="1" indent="0" defTabSz="914400" eaLnBrk="0" fontAlgn="base" latinLnBrk="0" hangingPunct="0">
              <a:lnSpc>
                <a:spcPct val="100000"/>
              </a:lnSpc>
              <a:spcBef>
                <a:spcPct val="20000"/>
              </a:spcBef>
              <a:spcAft>
                <a:spcPct val="0"/>
              </a:spcAft>
              <a:buClrTx/>
              <a:buSzTx/>
              <a:buFontTx/>
              <a:buNone/>
              <a:tabLst/>
              <a:defRPr/>
            </a:pPr>
            <a:r>
              <a:rPr kumimoji="1" lang="en-GB" altLang="en-US" sz="1800" b="1" i="0" u="none" strike="noStrike" kern="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rPr>
              <a:t>Sanctuary Scholarships support maintenance and tuition</a:t>
            </a:r>
          </a:p>
          <a:p>
            <a:pPr marL="114300" marR="0" lvl="1" indent="0" defTabSz="914400" eaLnBrk="0" fontAlgn="base" latinLnBrk="0" hangingPunct="0">
              <a:lnSpc>
                <a:spcPct val="100000"/>
              </a:lnSpc>
              <a:spcBef>
                <a:spcPct val="20000"/>
              </a:spcBef>
              <a:spcAft>
                <a:spcPct val="0"/>
              </a:spcAft>
              <a:buClrTx/>
              <a:buSzTx/>
              <a:buNone/>
              <a:tabLst/>
              <a:defRPr/>
            </a:pPr>
            <a:r>
              <a:rPr kumimoji="1" lang="en-GB" altLang="en-US" sz="1800" b="0" i="0" u="none" strike="noStrike" kern="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rPr>
              <a:t>UG Sanctuary Scholarships (</a:t>
            </a:r>
            <a:r>
              <a:rPr kumimoji="1" lang="en-GB" altLang="en-US" sz="1800" b="0" i="0" u="none" strike="sngStrike" kern="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rPr>
              <a:t>2</a:t>
            </a:r>
            <a:r>
              <a:rPr kumimoji="1" lang="en-GB" altLang="en-US" sz="1800" b="0" i="0" u="none" kern="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rPr>
              <a:t> 4</a:t>
            </a:r>
            <a:r>
              <a:rPr kumimoji="1" lang="en-GB" altLang="en-US" sz="1800" b="0" i="0" u="none" strike="noStrike" kern="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rPr>
              <a:t>) </a:t>
            </a:r>
          </a:p>
          <a:p>
            <a:pPr marL="1085850" marR="0" lvl="2" indent="-285750" defTabSz="914400" eaLnBrk="0" fontAlgn="base" latinLnBrk="0" hangingPunct="0">
              <a:lnSpc>
                <a:spcPct val="100000"/>
              </a:lnSpc>
              <a:spcBef>
                <a:spcPct val="20000"/>
              </a:spcBef>
              <a:spcAft>
                <a:spcPct val="0"/>
              </a:spcAft>
              <a:buClrTx/>
              <a:buSzTx/>
              <a:buFontTx/>
              <a:buChar char="•"/>
              <a:tabLst/>
              <a:defRPr/>
            </a:pPr>
            <a:r>
              <a:rPr kumimoji="1" lang="en-GB" altLang="en-US" sz="1400" b="0" i="0" u="none" strike="noStrike" kern="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rPr>
              <a:t> Up to £7,500 maintenance per year plus tuition fees</a:t>
            </a:r>
          </a:p>
          <a:p>
            <a:pPr marL="114300" marR="0" lvl="1" indent="0" defTabSz="914400" eaLnBrk="0" fontAlgn="base" latinLnBrk="0" hangingPunct="0">
              <a:lnSpc>
                <a:spcPct val="100000"/>
              </a:lnSpc>
              <a:spcBef>
                <a:spcPct val="20000"/>
              </a:spcBef>
              <a:spcAft>
                <a:spcPct val="0"/>
              </a:spcAft>
              <a:buClrTx/>
              <a:buSzTx/>
              <a:buNone/>
              <a:tabLst/>
              <a:defRPr/>
            </a:pPr>
            <a:r>
              <a:rPr kumimoji="1" lang="en-GB" altLang="en-US" sz="1800" b="0" i="0" u="none" strike="noStrike" kern="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rPr>
              <a:t>PGT Sanctuary Scholarships (4)</a:t>
            </a:r>
          </a:p>
          <a:p>
            <a:pPr marL="1085850" marR="0" lvl="2" indent="-285750" defTabSz="914400" eaLnBrk="0" fontAlgn="base" latinLnBrk="0" hangingPunct="0">
              <a:lnSpc>
                <a:spcPct val="100000"/>
              </a:lnSpc>
              <a:spcBef>
                <a:spcPct val="20000"/>
              </a:spcBef>
              <a:spcAft>
                <a:spcPct val="0"/>
              </a:spcAft>
              <a:buClrTx/>
              <a:buSzTx/>
              <a:buFontTx/>
              <a:buChar char="•"/>
              <a:tabLst/>
              <a:defRPr/>
            </a:pPr>
            <a:r>
              <a:rPr kumimoji="1" lang="en-GB" altLang="en-US" sz="1400" b="0" i="0" u="none" strike="noStrike" kern="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rPr>
              <a:t>Flexible funding of up to £22,000 </a:t>
            </a:r>
          </a:p>
          <a:p>
            <a:pPr marL="114300" marR="0" lvl="1" indent="0" defTabSz="914400" eaLnBrk="0" fontAlgn="base" latinLnBrk="0" hangingPunct="0">
              <a:lnSpc>
                <a:spcPct val="100000"/>
              </a:lnSpc>
              <a:spcBef>
                <a:spcPct val="20000"/>
              </a:spcBef>
              <a:spcAft>
                <a:spcPct val="0"/>
              </a:spcAft>
              <a:buClrTx/>
              <a:buSzTx/>
              <a:buNone/>
              <a:tabLst/>
              <a:defRPr/>
            </a:pPr>
            <a:r>
              <a:rPr kumimoji="1" lang="en-GB" altLang="en-US" sz="1800" b="0" i="0" u="none" strike="noStrike" kern="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rPr>
              <a:t>PGR Sanctuary Scholarships (</a:t>
            </a:r>
            <a:r>
              <a:rPr kumimoji="1" lang="en-GB" altLang="en-US" sz="1800" b="0" i="0" u="none" strike="sngStrike" kern="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rPr>
              <a:t>2</a:t>
            </a:r>
            <a:r>
              <a:rPr kumimoji="1" lang="en-GB" altLang="en-US" sz="1800" b="0" i="0" u="none" kern="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rPr>
              <a:t> 4</a:t>
            </a:r>
            <a:r>
              <a:rPr kumimoji="1" lang="en-GB" altLang="en-US" sz="1800" b="0" i="0" u="none" strike="noStrike" kern="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rPr>
              <a:t>)</a:t>
            </a:r>
          </a:p>
          <a:p>
            <a:pPr marL="1085850" marR="0" lvl="2" indent="-285750" defTabSz="914400" eaLnBrk="0" fontAlgn="base" latinLnBrk="0" hangingPunct="0">
              <a:lnSpc>
                <a:spcPct val="100000"/>
              </a:lnSpc>
              <a:spcBef>
                <a:spcPct val="20000"/>
              </a:spcBef>
              <a:spcAft>
                <a:spcPct val="0"/>
              </a:spcAft>
              <a:buClrTx/>
              <a:buSzTx/>
              <a:buFontTx/>
              <a:buChar char="•"/>
              <a:tabLst/>
              <a:defRPr/>
            </a:pPr>
            <a:r>
              <a:rPr kumimoji="1" lang="en-GB" altLang="en-US" sz="1400" b="0" i="0" u="none" strike="noStrike" kern="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rPr>
              <a:t>Flexible funding of up to £15,000</a:t>
            </a:r>
          </a:p>
          <a:p>
            <a:pPr marL="0" marR="0" lvl="0" indent="0" defTabSz="914400" eaLnBrk="0" fontAlgn="base" latinLnBrk="0" hangingPunct="0">
              <a:lnSpc>
                <a:spcPct val="100000"/>
              </a:lnSpc>
              <a:spcBef>
                <a:spcPct val="20000"/>
              </a:spcBef>
              <a:spcAft>
                <a:spcPct val="0"/>
              </a:spcAft>
              <a:buClr>
                <a:srgbClr val="0099CC"/>
              </a:buClr>
              <a:buSzPct val="70000"/>
              <a:buFont typeface="Monotype Sorts" pitchFamily="-65" charset="2"/>
              <a:buNone/>
              <a:tabLst/>
              <a:defRPr/>
            </a:pPr>
            <a:endParaRPr kumimoji="1" lang="en-GB"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marL="114300" marR="0" lvl="1" indent="0" defTabSz="914400" eaLnBrk="0" fontAlgn="base" latinLnBrk="0" hangingPunct="0">
              <a:lnSpc>
                <a:spcPct val="100000"/>
              </a:lnSpc>
              <a:spcBef>
                <a:spcPct val="20000"/>
              </a:spcBef>
              <a:spcAft>
                <a:spcPct val="0"/>
              </a:spcAft>
              <a:buClrTx/>
              <a:buSzTx/>
              <a:buFontTx/>
              <a:buNone/>
              <a:tabLst/>
              <a:defRPr/>
            </a:pPr>
            <a:r>
              <a:rPr kumimoji="1" lang="en-GB" altLang="en-US" sz="1800" b="1" i="0" u="none" strike="noStrike" kern="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rPr>
              <a:t>Open to any applicant that has one of the following official Home Office statuses:</a:t>
            </a:r>
          </a:p>
          <a:p>
            <a:pPr marL="114300" marR="0" lvl="1" indent="0" defTabSz="914400" eaLnBrk="0" fontAlgn="base" latinLnBrk="0" hangingPunct="0">
              <a:lnSpc>
                <a:spcPct val="100000"/>
              </a:lnSpc>
              <a:spcBef>
                <a:spcPct val="20000"/>
              </a:spcBef>
              <a:spcAft>
                <a:spcPct val="0"/>
              </a:spcAft>
              <a:buClrTx/>
              <a:buSzTx/>
              <a:buNone/>
              <a:tabLst/>
              <a:defRPr/>
            </a:pPr>
            <a:r>
              <a:rPr kumimoji="1" lang="en-GB" altLang="en-US" sz="1800" b="0" i="0" u="none" strike="noStrike" kern="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rPr>
              <a:t>Asylum Seeker</a:t>
            </a:r>
          </a:p>
          <a:p>
            <a:pPr marL="114300" marR="0" lvl="1" indent="0" defTabSz="914400" eaLnBrk="0" fontAlgn="base" latinLnBrk="0" hangingPunct="0">
              <a:lnSpc>
                <a:spcPct val="100000"/>
              </a:lnSpc>
              <a:spcBef>
                <a:spcPct val="20000"/>
              </a:spcBef>
              <a:spcAft>
                <a:spcPct val="0"/>
              </a:spcAft>
              <a:buClrTx/>
              <a:buSzTx/>
              <a:buNone/>
              <a:tabLst/>
              <a:defRPr/>
            </a:pPr>
            <a:r>
              <a:rPr kumimoji="1" lang="en-GB" altLang="en-US" sz="1800" b="0" i="0" u="none" strike="noStrike" kern="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rPr>
              <a:t>Refugee</a:t>
            </a:r>
          </a:p>
          <a:p>
            <a:pPr marL="114300" marR="0" lvl="1" indent="0" defTabSz="914400" eaLnBrk="0" fontAlgn="base" latinLnBrk="0" hangingPunct="0">
              <a:lnSpc>
                <a:spcPct val="100000"/>
              </a:lnSpc>
              <a:spcBef>
                <a:spcPct val="20000"/>
              </a:spcBef>
              <a:spcAft>
                <a:spcPct val="0"/>
              </a:spcAft>
              <a:buClrTx/>
              <a:buSzTx/>
              <a:buNone/>
              <a:tabLst/>
              <a:defRPr/>
            </a:pPr>
            <a:r>
              <a:rPr kumimoji="1" lang="en-GB" altLang="en-US" sz="1800" b="0" i="0" u="none" strike="noStrike" kern="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rPr>
              <a:t>Humanitarian protection</a:t>
            </a:r>
          </a:p>
          <a:p>
            <a:pPr marL="114300" marR="0" lvl="1" indent="0" defTabSz="914400" eaLnBrk="0" fontAlgn="base" latinLnBrk="0" hangingPunct="0">
              <a:lnSpc>
                <a:spcPct val="100000"/>
              </a:lnSpc>
              <a:spcBef>
                <a:spcPct val="20000"/>
              </a:spcBef>
              <a:spcAft>
                <a:spcPct val="0"/>
              </a:spcAft>
              <a:buClrTx/>
              <a:buSzTx/>
              <a:buNone/>
              <a:tabLst/>
              <a:defRPr/>
            </a:pPr>
            <a:r>
              <a:rPr kumimoji="1" lang="en-GB" altLang="en-US" sz="1800" b="0" i="0" u="none" strike="noStrike" kern="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rPr>
              <a:t>Limited leave to remain</a:t>
            </a:r>
          </a:p>
          <a:p>
            <a:pPr marL="114300" marR="0" lvl="1" indent="0" defTabSz="914400" eaLnBrk="0" fontAlgn="base" latinLnBrk="0" hangingPunct="0">
              <a:lnSpc>
                <a:spcPct val="100000"/>
              </a:lnSpc>
              <a:spcBef>
                <a:spcPct val="20000"/>
              </a:spcBef>
              <a:spcAft>
                <a:spcPct val="0"/>
              </a:spcAft>
              <a:buClrTx/>
              <a:buSzTx/>
              <a:buNone/>
              <a:tabLst/>
              <a:defRPr/>
            </a:pPr>
            <a:r>
              <a:rPr kumimoji="1" lang="en-GB" altLang="en-US" sz="1800" b="0" i="0" u="none" strike="noStrike" kern="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rPr>
              <a:t>Discretionary leave to remain</a:t>
            </a:r>
          </a:p>
          <a:p>
            <a:pPr marL="0" marR="0" lvl="0" indent="0" algn="ctr" defTabSz="914400" eaLnBrk="0" fontAlgn="base" latinLnBrk="0" hangingPunct="0">
              <a:lnSpc>
                <a:spcPct val="100000"/>
              </a:lnSpc>
              <a:spcBef>
                <a:spcPct val="20000"/>
              </a:spcBef>
              <a:spcAft>
                <a:spcPct val="0"/>
              </a:spcAft>
              <a:buClr>
                <a:srgbClr val="0099CC"/>
              </a:buClr>
              <a:buSzPct val="70000"/>
              <a:buFont typeface="Monotype Sorts" pitchFamily="-65" charset="2"/>
              <a:buNone/>
              <a:tabLst/>
              <a:defRPr/>
            </a:pPr>
            <a:endParaRPr kumimoji="0" lang="en-GB"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marL="0" marR="0" lvl="0" indent="0" defTabSz="914400" eaLnBrk="0" fontAlgn="base" latinLnBrk="0" hangingPunct="0">
              <a:lnSpc>
                <a:spcPct val="100000"/>
              </a:lnSpc>
              <a:spcBef>
                <a:spcPct val="20000"/>
              </a:spcBef>
              <a:spcAft>
                <a:spcPct val="0"/>
              </a:spcAft>
              <a:buClr>
                <a:srgbClr val="0099CC"/>
              </a:buClr>
              <a:buSzPct val="70000"/>
              <a:buFont typeface="Monotype Sorts" pitchFamily="-65" charset="2"/>
              <a:buNone/>
              <a:tabLst/>
              <a:defRPr/>
            </a:pPr>
            <a:r>
              <a:rPr kumimoji="0" lang="en-GB"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      </a:t>
            </a:r>
            <a:endParaRPr kumimoji="0" lang="en-GB"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114300" marR="0" lvl="1" indent="0" defTabSz="914400" eaLnBrk="0" fontAlgn="base" latinLnBrk="0" hangingPunct="0">
              <a:lnSpc>
                <a:spcPct val="100000"/>
              </a:lnSpc>
              <a:spcBef>
                <a:spcPct val="0"/>
              </a:spcBef>
              <a:spcAft>
                <a:spcPct val="0"/>
              </a:spcAft>
              <a:buClr>
                <a:srgbClr val="22458B"/>
              </a:buClr>
              <a:buSzTx/>
              <a:buFontTx/>
              <a:buNone/>
              <a:tabLst/>
              <a:defRPr/>
            </a:pPr>
            <a:endParaRPr kumimoji="0" lang="en-GB"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5" name="TextBox 4"/>
          <p:cNvSpPr txBox="1"/>
          <p:nvPr/>
        </p:nvSpPr>
        <p:spPr>
          <a:xfrm>
            <a:off x="2454813" y="311835"/>
            <a:ext cx="7920110" cy="461665"/>
          </a:xfrm>
          <a:prstGeom prst="rect">
            <a:avLst/>
          </a:prstGeom>
          <a:noFill/>
        </p:spPr>
        <p:txBody>
          <a:bodyPr wrap="square" rtlCol="0">
            <a:spAutoFit/>
          </a:bodyPr>
          <a:lstStyle/>
          <a:p>
            <a:r>
              <a:rPr lang="en-GB" sz="2400" b="1" dirty="0">
                <a:solidFill>
                  <a:srgbClr val="002060"/>
                </a:solidFill>
                <a:latin typeface="Georgia" panose="02040502050405020303" pitchFamily="18" charset="0"/>
              </a:rPr>
              <a:t>St Andrews Sanctuary Scholarships</a:t>
            </a:r>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33100" y="186275"/>
            <a:ext cx="13589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3905" y="1305951"/>
            <a:ext cx="4602356" cy="3069771"/>
          </a:xfrm>
          <a:prstGeom prst="rect">
            <a:avLst/>
          </a:prstGeom>
        </p:spPr>
      </p:pic>
    </p:spTree>
    <p:extLst>
      <p:ext uri="{BB962C8B-B14F-4D97-AF65-F5344CB8AC3E}">
        <p14:creationId xmlns:p14="http://schemas.microsoft.com/office/powerpoint/2010/main" val="871401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408237" y="311686"/>
            <a:ext cx="8424863" cy="461963"/>
          </a:xfrm>
          <a:prstGeom prst="rect">
            <a:avLst/>
          </a:prstGeom>
          <a:noFill/>
        </p:spPr>
        <p:txBody>
          <a:bodyPr>
            <a:spAutoFit/>
          </a:bodyPr>
          <a:lstStyle/>
          <a:p>
            <a:pPr defTabSz="914400" eaLnBrk="0" fontAlgn="base" hangingPunct="0">
              <a:spcBef>
                <a:spcPct val="0"/>
              </a:spcBef>
              <a:spcAft>
                <a:spcPct val="0"/>
              </a:spcAft>
              <a:defRPr/>
            </a:pPr>
            <a:r>
              <a:rPr lang="en-GB" sz="2400" b="1" dirty="0">
                <a:solidFill>
                  <a:srgbClr val="002060"/>
                </a:solidFill>
                <a:latin typeface="Georgia" panose="02040502050405020303" pitchFamily="18" charset="0"/>
                <a:ea typeface="ＭＳ Ｐゴシック" panose="020B0600070205080204" pitchFamily="34" charset="-128"/>
              </a:rPr>
              <a:t>Central support for Sanctuary Scholars</a:t>
            </a:r>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33100" y="186275"/>
            <a:ext cx="13589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93897" y="1215486"/>
            <a:ext cx="4544754" cy="5324535"/>
          </a:xfrm>
          <a:prstGeom prst="rect">
            <a:avLst/>
          </a:prstGeom>
        </p:spPr>
        <p:txBody>
          <a:bodyPr wrap="square">
            <a:spAutoFit/>
          </a:bodyPr>
          <a:lstStyle/>
          <a:p>
            <a:pPr marL="571500" lvl="0" indent="-571500" defTabSz="914400" eaLnBrk="0" fontAlgn="base" hangingPunct="0">
              <a:spcBef>
                <a:spcPct val="0"/>
              </a:spcBef>
              <a:spcAft>
                <a:spcPct val="0"/>
              </a:spcAft>
              <a:buFont typeface="Arial" panose="020B0604020202020204" pitchFamily="34" charset="0"/>
              <a:buChar char="•"/>
              <a:defRPr/>
            </a:pPr>
            <a:r>
              <a:rPr lang="en-GB" sz="20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Global Office acts as the central point of contact for Sanctuary Scholars</a:t>
            </a:r>
          </a:p>
          <a:p>
            <a:pPr marL="571500" lvl="0" indent="-571500" defTabSz="914400" eaLnBrk="0" fontAlgn="base" hangingPunct="0">
              <a:spcBef>
                <a:spcPct val="0"/>
              </a:spcBef>
              <a:spcAft>
                <a:spcPct val="0"/>
              </a:spcAft>
              <a:buFont typeface="Arial" panose="020B0604020202020204" pitchFamily="34" charset="0"/>
              <a:buChar char="•"/>
              <a:defRPr/>
            </a:pPr>
            <a:endParaRPr lang="en-GB" sz="2000" dirty="0">
              <a:solidFill>
                <a:srgbClr val="0070C0"/>
              </a:solidFill>
              <a:latin typeface="Arial" panose="020B0604020202020204" pitchFamily="34" charset="0"/>
              <a:ea typeface="ＭＳ Ｐゴシック" panose="020B0600070205080204" pitchFamily="34" charset="-128"/>
              <a:cs typeface="Arial" panose="020B0604020202020204" pitchFamily="34" charset="0"/>
            </a:endParaRPr>
          </a:p>
          <a:p>
            <a:pPr marL="571500" lvl="0" indent="-571500" defTabSz="914400" eaLnBrk="0" fontAlgn="base" hangingPunct="0">
              <a:spcBef>
                <a:spcPct val="0"/>
              </a:spcBef>
              <a:spcAft>
                <a:spcPct val="0"/>
              </a:spcAft>
              <a:buFont typeface="Arial" panose="020B0604020202020204" pitchFamily="34" charset="0"/>
              <a:buChar char="•"/>
              <a:defRPr/>
            </a:pPr>
            <a:r>
              <a:rPr lang="en-GB" sz="20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Induction and welcome session held before the start of semester</a:t>
            </a:r>
          </a:p>
          <a:p>
            <a:pPr lvl="0" defTabSz="914400" eaLnBrk="0" fontAlgn="base" hangingPunct="0">
              <a:spcBef>
                <a:spcPct val="0"/>
              </a:spcBef>
              <a:spcAft>
                <a:spcPct val="0"/>
              </a:spcAft>
              <a:defRPr/>
            </a:pPr>
            <a:endParaRPr lang="en-GB" sz="2000" dirty="0">
              <a:solidFill>
                <a:srgbClr val="0070C0"/>
              </a:solidFill>
              <a:latin typeface="Arial" panose="020B0604020202020204" pitchFamily="34" charset="0"/>
              <a:ea typeface="ＭＳ Ｐゴシック" panose="020B0600070205080204" pitchFamily="34" charset="-128"/>
              <a:cs typeface="Arial" panose="020B0604020202020204" pitchFamily="34" charset="0"/>
            </a:endParaRPr>
          </a:p>
          <a:p>
            <a:pPr marL="571500" lvl="0" indent="-571500" defTabSz="914400" eaLnBrk="0" fontAlgn="base" hangingPunct="0">
              <a:spcBef>
                <a:spcPct val="0"/>
              </a:spcBef>
              <a:spcAft>
                <a:spcPct val="0"/>
              </a:spcAft>
              <a:buFont typeface="Arial" panose="020B0604020202020204" pitchFamily="34" charset="0"/>
              <a:buChar char="•"/>
              <a:defRPr/>
            </a:pPr>
            <a:r>
              <a:rPr lang="en-GB" sz="20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Weekly Sanctuary consultation hours during the academic year</a:t>
            </a:r>
          </a:p>
          <a:p>
            <a:pPr marL="571500" lvl="0" indent="-571500" defTabSz="914400" eaLnBrk="0" fontAlgn="base" hangingPunct="0">
              <a:spcBef>
                <a:spcPct val="0"/>
              </a:spcBef>
              <a:spcAft>
                <a:spcPct val="0"/>
              </a:spcAft>
              <a:buFont typeface="Arial" panose="020B0604020202020204" pitchFamily="34" charset="0"/>
              <a:buChar char="•"/>
              <a:defRPr/>
            </a:pPr>
            <a:endParaRPr lang="en-GB" sz="2000" dirty="0">
              <a:solidFill>
                <a:srgbClr val="0070C0"/>
              </a:solidFill>
              <a:latin typeface="Arial" panose="020B0604020202020204" pitchFamily="34" charset="0"/>
              <a:ea typeface="ＭＳ Ｐゴシック" panose="020B0600070205080204" pitchFamily="34" charset="-128"/>
              <a:cs typeface="Arial" panose="020B0604020202020204" pitchFamily="34" charset="0"/>
            </a:endParaRPr>
          </a:p>
          <a:p>
            <a:pPr marL="571500" lvl="0" indent="-571500" defTabSz="914400" eaLnBrk="0" fontAlgn="base" hangingPunct="0">
              <a:spcBef>
                <a:spcPct val="0"/>
              </a:spcBef>
              <a:spcAft>
                <a:spcPct val="0"/>
              </a:spcAft>
              <a:buFont typeface="Arial" panose="020B0604020202020204" pitchFamily="34" charset="0"/>
              <a:buChar char="•"/>
              <a:defRPr/>
            </a:pPr>
            <a:r>
              <a:rPr lang="en-GB" sz="20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Invited to information sessions and welcome events for international cohorts</a:t>
            </a:r>
          </a:p>
          <a:p>
            <a:pPr lvl="0" defTabSz="914400" eaLnBrk="0" fontAlgn="base" hangingPunct="0">
              <a:spcBef>
                <a:spcPct val="0"/>
              </a:spcBef>
              <a:spcAft>
                <a:spcPct val="0"/>
              </a:spcAft>
              <a:defRPr/>
            </a:pPr>
            <a:endParaRPr lang="en-GB" sz="2000" dirty="0">
              <a:solidFill>
                <a:srgbClr val="0070C0"/>
              </a:solidFill>
              <a:latin typeface="Arial" panose="020B0604020202020204" pitchFamily="34" charset="0"/>
              <a:ea typeface="ＭＳ Ｐゴシック" panose="020B0600070205080204" pitchFamily="34" charset="-128"/>
              <a:cs typeface="Arial" panose="020B0604020202020204" pitchFamily="34" charset="0"/>
            </a:endParaRPr>
          </a:p>
          <a:p>
            <a:pPr marL="571500" lvl="0" indent="-571500" defTabSz="914400" eaLnBrk="0" fontAlgn="base" hangingPunct="0">
              <a:spcBef>
                <a:spcPct val="0"/>
              </a:spcBef>
              <a:spcAft>
                <a:spcPct val="0"/>
              </a:spcAft>
              <a:buFont typeface="Arial" panose="020B0604020202020204" pitchFamily="34" charset="0"/>
              <a:buChar char="•"/>
              <a:defRPr/>
            </a:pPr>
            <a:r>
              <a:rPr lang="en-GB" sz="20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Student internship focused on enhancing our induction and resources for Sanctuary Scholars</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9407" y="1815735"/>
            <a:ext cx="5607352" cy="2913019"/>
          </a:xfrm>
          <a:prstGeom prst="rect">
            <a:avLst/>
          </a:prstGeom>
        </p:spPr>
      </p:pic>
    </p:spTree>
    <p:extLst>
      <p:ext uri="{BB962C8B-B14F-4D97-AF65-F5344CB8AC3E}">
        <p14:creationId xmlns:p14="http://schemas.microsoft.com/office/powerpoint/2010/main" val="974136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92423" y="228478"/>
            <a:ext cx="13589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2621329" y="316279"/>
            <a:ext cx="75596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65" charset="2"/>
              <a:buChar char="n"/>
              <a:defRPr kumimoji="1" sz="2800">
                <a:solidFill>
                  <a:srgbClr val="444444"/>
                </a:solidFill>
                <a:latin typeface="Arial" panose="020B0604020202020204" pitchFamily="34" charset="0"/>
                <a:ea typeface="ＭＳ Ｐゴシック" panose="020B0600070205080204" pitchFamily="34" charset="-128"/>
              </a:defRPr>
            </a:lvl1pPr>
            <a:lvl2pPr marL="742950" indent="-285750">
              <a:spcBef>
                <a:spcPct val="20000"/>
              </a:spcBef>
              <a:buChar char="–"/>
              <a:defRPr kumimoji="1" sz="2800">
                <a:solidFill>
                  <a:srgbClr val="444444"/>
                </a:solidFill>
                <a:latin typeface="Arial" panose="020B0604020202020204" pitchFamily="34" charset="0"/>
                <a:ea typeface="ＭＳ Ｐゴシック" panose="020B0600070205080204" pitchFamily="34" charset="-128"/>
              </a:defRPr>
            </a:lvl2pPr>
            <a:lvl3pPr marL="1143000" indent="-228600">
              <a:spcBef>
                <a:spcPct val="20000"/>
              </a:spcBef>
              <a:buChar char="•"/>
              <a:defRPr kumimoji="1" sz="2400">
                <a:solidFill>
                  <a:srgbClr val="444444"/>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a:solidFill>
                  <a:srgbClr val="444444"/>
                </a:solidFill>
                <a:latin typeface="Arial" panose="020B0604020202020204" pitchFamily="34" charset="0"/>
                <a:ea typeface="ＭＳ Ｐゴシック" panose="020B0600070205080204" pitchFamily="34" charset="-128"/>
              </a:defRPr>
            </a:lvl4pPr>
            <a:lvl5pPr marL="2057400" indent="-228600">
              <a:spcBef>
                <a:spcPct val="20000"/>
              </a:spcBef>
              <a:defRPr kumimoji="1" sz="2000">
                <a:solidFill>
                  <a:srgbClr val="444444"/>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kumimoji="1" sz="2000">
                <a:solidFill>
                  <a:srgbClr val="444444"/>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kumimoji="1" sz="2000">
                <a:solidFill>
                  <a:srgbClr val="444444"/>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kumimoji="1" sz="2000">
                <a:solidFill>
                  <a:srgbClr val="444444"/>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kumimoji="1" sz="2000">
                <a:solidFill>
                  <a:srgbClr val="444444"/>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buClrTx/>
              <a:buSzTx/>
              <a:buFontTx/>
              <a:buNone/>
            </a:pPr>
            <a:r>
              <a:rPr kumimoji="0" lang="en-GB" altLang="en-US" sz="2400" b="1" dirty="0">
                <a:solidFill>
                  <a:srgbClr val="002060"/>
                </a:solidFill>
                <a:latin typeface="Georgia" panose="02040502050405020303" pitchFamily="18" charset="0"/>
              </a:rPr>
              <a:t>Outreach and promotion</a:t>
            </a:r>
          </a:p>
          <a:p>
            <a:pPr defTabSz="914400" eaLnBrk="0" fontAlgn="base" hangingPunct="0">
              <a:spcBef>
                <a:spcPct val="0"/>
              </a:spcBef>
              <a:spcAft>
                <a:spcPct val="0"/>
              </a:spcAft>
              <a:buClrTx/>
              <a:buSzTx/>
              <a:buFontTx/>
              <a:buNone/>
            </a:pPr>
            <a:endParaRPr kumimoji="0" lang="en-GB" altLang="en-US" dirty="0">
              <a:solidFill>
                <a:srgbClr val="00529B"/>
              </a:solidFill>
              <a:latin typeface="Georgia" panose="02040502050405020303" pitchFamily="18" charset="0"/>
            </a:endParaRPr>
          </a:p>
          <a:p>
            <a:pPr defTabSz="914400" eaLnBrk="0" fontAlgn="base" hangingPunct="0">
              <a:spcBef>
                <a:spcPct val="0"/>
              </a:spcBef>
              <a:spcAft>
                <a:spcPct val="0"/>
              </a:spcAft>
              <a:buClrTx/>
              <a:buSzTx/>
              <a:buFontTx/>
              <a:buNone/>
            </a:pPr>
            <a:endParaRPr kumimoji="0" lang="en-GB" altLang="en-US" dirty="0">
              <a:solidFill>
                <a:srgbClr val="00529B"/>
              </a:solidFill>
              <a:latin typeface="Georgia" panose="02040502050405020303" pitchFamily="18" charset="0"/>
            </a:endParaRPr>
          </a:p>
        </p:txBody>
      </p:sp>
      <p:sp>
        <p:nvSpPr>
          <p:cNvPr id="7" name="TextBox 6"/>
          <p:cNvSpPr txBox="1"/>
          <p:nvPr/>
        </p:nvSpPr>
        <p:spPr>
          <a:xfrm>
            <a:off x="818124" y="1049362"/>
            <a:ext cx="4394200" cy="5632311"/>
          </a:xfrm>
          <a:prstGeom prst="rect">
            <a:avLst/>
          </a:prstGeom>
          <a:noFill/>
        </p:spPr>
        <p:txBody>
          <a:bodyPr>
            <a:spAutoFit/>
          </a:bodyPr>
          <a:lstStyle/>
          <a:p>
            <a:pPr defTabSz="914400" eaLnBrk="0" fontAlgn="base" hangingPunct="0">
              <a:spcBef>
                <a:spcPct val="0"/>
              </a:spcBef>
              <a:spcAft>
                <a:spcPct val="0"/>
              </a:spcAft>
              <a:defRPr/>
            </a:pPr>
            <a:r>
              <a:rPr lang="en-GB" dirty="0">
                <a:solidFill>
                  <a:srgbClr val="0070C0"/>
                </a:solidFill>
                <a:latin typeface="Arial"/>
                <a:ea typeface="ＭＳ Ｐゴシック" panose="020B0600070205080204" pitchFamily="34" charset="-128"/>
              </a:rPr>
              <a:t>Clear and accessible webpage(s) dedicated to Sanctuary Scholarships and University of Sanctuary </a:t>
            </a:r>
          </a:p>
          <a:p>
            <a:pPr defTabSz="914400" eaLnBrk="0" fontAlgn="base" hangingPunct="0">
              <a:spcBef>
                <a:spcPct val="0"/>
              </a:spcBef>
              <a:spcAft>
                <a:spcPct val="0"/>
              </a:spcAft>
              <a:defRPr/>
            </a:pPr>
            <a:endParaRPr lang="en-GB" dirty="0">
              <a:solidFill>
                <a:srgbClr val="0070C0"/>
              </a:solidFill>
              <a:latin typeface="Arial"/>
              <a:ea typeface="ＭＳ Ｐゴシック" panose="020B0600070205080204" pitchFamily="34" charset="-128"/>
            </a:endParaRPr>
          </a:p>
          <a:p>
            <a:pPr defTabSz="914400" eaLnBrk="0" fontAlgn="base" hangingPunct="0">
              <a:spcBef>
                <a:spcPct val="0"/>
              </a:spcBef>
              <a:spcAft>
                <a:spcPct val="0"/>
              </a:spcAft>
              <a:defRPr/>
            </a:pPr>
            <a:r>
              <a:rPr lang="en-GB" dirty="0">
                <a:solidFill>
                  <a:srgbClr val="0070C0"/>
                </a:solidFill>
                <a:latin typeface="Arial"/>
                <a:ea typeface="ＭＳ Ｐゴシック" panose="020B0600070205080204" pitchFamily="34" charset="-128"/>
              </a:rPr>
              <a:t>Utilised social media and existing networks, including STAR, to promote  scholarships </a:t>
            </a:r>
          </a:p>
          <a:p>
            <a:pPr defTabSz="914400" eaLnBrk="0" fontAlgn="base" hangingPunct="0">
              <a:spcBef>
                <a:spcPct val="0"/>
              </a:spcBef>
              <a:spcAft>
                <a:spcPct val="0"/>
              </a:spcAft>
              <a:defRPr/>
            </a:pPr>
            <a:endParaRPr lang="en-GB" dirty="0">
              <a:solidFill>
                <a:srgbClr val="0070C0"/>
              </a:solidFill>
              <a:latin typeface="Arial"/>
              <a:ea typeface="ＭＳ Ｐゴシック" panose="020B0600070205080204" pitchFamily="34" charset="-128"/>
            </a:endParaRPr>
          </a:p>
          <a:p>
            <a:pPr defTabSz="914400" eaLnBrk="0" fontAlgn="base" hangingPunct="0">
              <a:spcBef>
                <a:spcPct val="0"/>
              </a:spcBef>
              <a:spcAft>
                <a:spcPct val="0"/>
              </a:spcAft>
              <a:defRPr/>
            </a:pPr>
            <a:r>
              <a:rPr lang="en-GB" dirty="0">
                <a:solidFill>
                  <a:srgbClr val="0070C0"/>
                </a:solidFill>
                <a:latin typeface="Arial"/>
                <a:ea typeface="ＭＳ Ｐゴシック" panose="020B0600070205080204" pitchFamily="34" charset="-128"/>
              </a:rPr>
              <a:t>Identified outreach opportunities:</a:t>
            </a:r>
          </a:p>
          <a:p>
            <a:pPr defTabSz="914400" eaLnBrk="0" fontAlgn="base" hangingPunct="0">
              <a:spcBef>
                <a:spcPct val="0"/>
              </a:spcBef>
              <a:spcAft>
                <a:spcPct val="0"/>
              </a:spcAft>
              <a:defRPr/>
            </a:pPr>
            <a:endParaRPr lang="en-GB" dirty="0">
              <a:solidFill>
                <a:srgbClr val="0070C0"/>
              </a:solidFill>
              <a:latin typeface="Arial"/>
              <a:ea typeface="ＭＳ Ｐゴシック" panose="020B0600070205080204" pitchFamily="34" charset="-128"/>
            </a:endParaRPr>
          </a:p>
          <a:p>
            <a:pPr marL="742950" lvl="1" indent="-285750" defTabSz="914400" eaLnBrk="0" fontAlgn="base" hangingPunct="0">
              <a:spcBef>
                <a:spcPct val="0"/>
              </a:spcBef>
              <a:spcAft>
                <a:spcPct val="0"/>
              </a:spcAft>
              <a:buFont typeface="Arial" panose="020B0604020202020204" pitchFamily="34" charset="0"/>
              <a:buChar char="•"/>
              <a:defRPr/>
            </a:pPr>
            <a:r>
              <a:rPr lang="en-GB" dirty="0">
                <a:solidFill>
                  <a:srgbClr val="0070C0"/>
                </a:solidFill>
                <a:latin typeface="Arial"/>
                <a:ea typeface="ＭＳ Ｐゴシック" panose="020B0600070205080204" pitchFamily="34" charset="-128"/>
              </a:rPr>
              <a:t>As part of the Syrian Futures programme, St Andrews welcomed 17 Syrian young people in February to tour the University and attend taster sessions</a:t>
            </a:r>
          </a:p>
          <a:p>
            <a:pPr lvl="1" defTabSz="914400" eaLnBrk="0" fontAlgn="base" hangingPunct="0">
              <a:spcBef>
                <a:spcPct val="0"/>
              </a:spcBef>
              <a:spcAft>
                <a:spcPct val="0"/>
              </a:spcAft>
              <a:defRPr/>
            </a:pPr>
            <a:endParaRPr lang="en-GB" dirty="0">
              <a:solidFill>
                <a:srgbClr val="0070C0"/>
              </a:solidFill>
              <a:latin typeface="Arial"/>
              <a:ea typeface="ＭＳ Ｐゴシック" panose="020B0600070205080204" pitchFamily="34" charset="-128"/>
            </a:endParaRPr>
          </a:p>
          <a:p>
            <a:pPr marL="742950" lvl="1" indent="-285750" defTabSz="914400" eaLnBrk="0" fontAlgn="base" hangingPunct="0">
              <a:spcBef>
                <a:spcPct val="0"/>
              </a:spcBef>
              <a:spcAft>
                <a:spcPct val="0"/>
              </a:spcAft>
              <a:buFont typeface="Arial" panose="020B0604020202020204" pitchFamily="34" charset="0"/>
              <a:buChar char="•"/>
              <a:defRPr/>
            </a:pPr>
            <a:r>
              <a:rPr lang="en-GB" dirty="0">
                <a:solidFill>
                  <a:srgbClr val="0070C0"/>
                </a:solidFill>
                <a:latin typeface="Arial"/>
                <a:ea typeface="ＭＳ Ｐゴシック" panose="020B0600070205080204" pitchFamily="34" charset="-128"/>
              </a:rPr>
              <a:t>Discussions with Fife Council to support applicants from Afghanistan </a:t>
            </a:r>
          </a:p>
        </p:txBody>
      </p:sp>
      <p:pic>
        <p:nvPicPr>
          <p:cNvPr id="8"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88591" y="1236540"/>
            <a:ext cx="3128767" cy="223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88591" y="3711453"/>
            <a:ext cx="3146229" cy="235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50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2917374" y="410804"/>
            <a:ext cx="5710018" cy="461963"/>
          </a:xfrm>
          <a:prstGeom prst="rect">
            <a:avLst/>
          </a:prstGeom>
          <a:noFill/>
        </p:spPr>
        <p:txBody>
          <a:bodyPr wrap="square">
            <a:spAutoFit/>
          </a:bodyPr>
          <a:lstStyle/>
          <a:p>
            <a:pPr defTabSz="914400" eaLnBrk="0" fontAlgn="base" hangingPunct="0">
              <a:spcBef>
                <a:spcPct val="0"/>
              </a:spcBef>
              <a:spcAft>
                <a:spcPct val="0"/>
              </a:spcAft>
              <a:defRPr/>
            </a:pPr>
            <a:r>
              <a:rPr lang="en-GB" sz="2400" b="1" dirty="0">
                <a:solidFill>
                  <a:srgbClr val="002060"/>
                </a:solidFill>
                <a:latin typeface="Georgia" panose="02040502050405020303" pitchFamily="18" charset="0"/>
                <a:ea typeface="ＭＳ Ｐゴシック" panose="020B0600070205080204" pitchFamily="34" charset="-128"/>
              </a:rPr>
              <a:t>Sanctuary Celebration Week 2022 </a:t>
            </a:r>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503514" y="285393"/>
            <a:ext cx="13589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509" y="1832804"/>
            <a:ext cx="5207730" cy="2929348"/>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526289574"/>
              </p:ext>
            </p:extLst>
          </p:nvPr>
        </p:nvGraphicFramePr>
        <p:xfrm>
          <a:off x="5806803" y="1629999"/>
          <a:ext cx="5725160" cy="3555302"/>
        </p:xfrm>
        <a:graphic>
          <a:graphicData uri="http://schemas.openxmlformats.org/drawingml/2006/table">
            <a:tbl>
              <a:tblPr firstRow="1" firstCol="1" bandRow="1"/>
              <a:tblGrid>
                <a:gridCol w="2070735">
                  <a:extLst>
                    <a:ext uri="{9D8B030D-6E8A-4147-A177-3AD203B41FA5}">
                      <a16:colId xmlns:a16="http://schemas.microsoft.com/office/drawing/2014/main" val="2550887630"/>
                    </a:ext>
                  </a:extLst>
                </a:gridCol>
                <a:gridCol w="3654425">
                  <a:extLst>
                    <a:ext uri="{9D8B030D-6E8A-4147-A177-3AD203B41FA5}">
                      <a16:colId xmlns:a16="http://schemas.microsoft.com/office/drawing/2014/main" val="1458422280"/>
                    </a:ext>
                  </a:extLst>
                </a:gridCol>
              </a:tblGrid>
              <a:tr h="0">
                <a:tc>
                  <a:txBody>
                    <a:bodyPr/>
                    <a:lstStyle/>
                    <a:p>
                      <a:pP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8EAADB"/>
                      </a:solidFill>
                      <a:prstDash val="solid"/>
                      <a:round/>
                      <a:headEnd type="none" w="med" len="med"/>
                      <a:tailEnd type="none" w="med" len="med"/>
                    </a:lnB>
                    <a:solidFill>
                      <a:srgbClr val="FFFFFF"/>
                    </a:solidFill>
                  </a:tcPr>
                </a:tc>
                <a:tc>
                  <a:txBody>
                    <a:bodyPr/>
                    <a:lstStyle/>
                    <a:p>
                      <a:pP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8EAADB"/>
                      </a:solidFill>
                      <a:prstDash val="solid"/>
                      <a:round/>
                      <a:headEnd type="none" w="med" len="med"/>
                      <a:tailEnd type="none" w="med" len="med"/>
                    </a:lnB>
                    <a:solidFill>
                      <a:srgbClr val="FFFFFF"/>
                    </a:solidFill>
                  </a:tcPr>
                </a:tc>
                <a:extLst>
                  <a:ext uri="{0D108BD9-81ED-4DB2-BD59-A6C34878D82A}">
                    <a16:rowId xmlns:a16="http://schemas.microsoft.com/office/drawing/2014/main" val="2725232642"/>
                  </a:ext>
                </a:extLst>
              </a:tr>
              <a:tr h="0">
                <a:tc>
                  <a:txBody>
                    <a:bodyPr/>
                    <a:lstStyle/>
                    <a:p>
                      <a:pPr>
                        <a:lnSpc>
                          <a:spcPct val="107000"/>
                        </a:lnSpc>
                        <a:spcAft>
                          <a:spcPts val="0"/>
                        </a:spcAft>
                      </a:pPr>
                      <a:r>
                        <a:rPr lang="en-GB" sz="14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Tuesday 8 March 2022 </a:t>
                      </a:r>
                      <a:endParaRPr lang="en-GB" sz="14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 Andrews Sanctuary Lecture: </a:t>
                      </a:r>
                      <a:r>
                        <a:rPr lang="en-GB" sz="14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What does 'Sanctuary' mean?</a:t>
                      </a:r>
                    </a:p>
                    <a:p>
                      <a:pPr>
                        <a:lnSpc>
                          <a:spcPct val="107000"/>
                        </a:lnSpc>
                        <a:spcAft>
                          <a:spcPts val="0"/>
                        </a:spcAft>
                      </a:pPr>
                      <a:endParaRPr lang="en-GB"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26885418"/>
                  </a:ext>
                </a:extLst>
              </a:tr>
              <a:tr h="0">
                <a:tc>
                  <a:txBody>
                    <a:bodyPr/>
                    <a:lstStyle/>
                    <a:p>
                      <a:pPr>
                        <a:lnSpc>
                          <a:spcPct val="107000"/>
                        </a:lnSpc>
                        <a:spcAft>
                          <a:spcPts val="0"/>
                        </a:spcAft>
                      </a:pPr>
                      <a:r>
                        <a:rPr lang="en-GB" sz="14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Wednesday 9 March 2022</a:t>
                      </a:r>
                      <a:endParaRPr lang="en-GB" sz="14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City of Sanctuary consultation session</a:t>
                      </a:r>
                      <a:endParaRPr lang="en-GB"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University of Sanctuary information session</a:t>
                      </a:r>
                    </a:p>
                    <a:p>
                      <a:pPr>
                        <a:lnSpc>
                          <a:spcPct val="107000"/>
                        </a:lnSpc>
                        <a:spcAft>
                          <a:spcPts val="0"/>
                        </a:spcAft>
                      </a:pPr>
                      <a:endParaRPr lang="en-GB"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658586619"/>
                  </a:ext>
                </a:extLst>
              </a:tr>
              <a:tr h="0">
                <a:tc>
                  <a:txBody>
                    <a:bodyPr/>
                    <a:lstStyle/>
                    <a:p>
                      <a:pPr>
                        <a:lnSpc>
                          <a:spcPct val="107000"/>
                        </a:lnSpc>
                        <a:spcAft>
                          <a:spcPts val="0"/>
                        </a:spcAft>
                      </a:pPr>
                      <a:r>
                        <a:rPr lang="en-GB" sz="14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Thursday 10 March 2022</a:t>
                      </a:r>
                      <a:endParaRPr lang="en-GB" sz="14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Sanctuary Research Afternoon: Addressing the Impact of Forced Displacement</a:t>
                      </a:r>
                    </a:p>
                    <a:p>
                      <a:pPr>
                        <a:lnSpc>
                          <a:spcPct val="107000"/>
                        </a:lnSpc>
                        <a:spcAft>
                          <a:spcPts val="0"/>
                        </a:spcAft>
                      </a:pPr>
                      <a:endParaRPr lang="en-GB"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022847696"/>
                  </a:ext>
                </a:extLst>
              </a:tr>
              <a:tr h="0">
                <a:tc>
                  <a:txBody>
                    <a:bodyPr/>
                    <a:lstStyle/>
                    <a:p>
                      <a:pPr>
                        <a:lnSpc>
                          <a:spcPct val="107000"/>
                        </a:lnSpc>
                        <a:spcAft>
                          <a:spcPts val="0"/>
                        </a:spcAft>
                      </a:pPr>
                      <a:r>
                        <a:rPr lang="en-GB" sz="14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Friday 11 March 2022 </a:t>
                      </a:r>
                      <a:endParaRPr lang="en-GB" sz="14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Cultural and Religious Identity During the Syrian Uprising seminar</a:t>
                      </a:r>
                      <a:endParaRPr lang="en-GB"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Moving Art, Connecting Voices</a:t>
                      </a:r>
                    </a:p>
                    <a:p>
                      <a:pPr>
                        <a:lnSpc>
                          <a:spcPct val="107000"/>
                        </a:lnSpc>
                        <a:spcAft>
                          <a:spcPts val="0"/>
                        </a:spcAft>
                      </a:pPr>
                      <a:endParaRPr lang="en-GB"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950611966"/>
                  </a:ext>
                </a:extLst>
              </a:tr>
            </a:tbl>
          </a:graphicData>
        </a:graphic>
      </p:graphicFrame>
    </p:spTree>
    <p:extLst>
      <p:ext uri="{BB962C8B-B14F-4D97-AF65-F5344CB8AC3E}">
        <p14:creationId xmlns:p14="http://schemas.microsoft.com/office/powerpoint/2010/main" val="8967270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705</Words>
  <Application>Microsoft Office PowerPoint</Application>
  <PresentationFormat>Widescreen</PresentationFormat>
  <Paragraphs>101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Georgia</vt:lpstr>
      <vt:lpstr>Monotype Sorts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Sanctuary St Andrews: Journey to becoming a University of Sanctuary and supporting the growth of a diverse community</dc:title>
  <dc:creator/>
  <cp:lastModifiedBy/>
  <cp:revision>1</cp:revision>
  <dcterms:created xsi:type="dcterms:W3CDTF">2022-08-09T09:39:11Z</dcterms:created>
  <dcterms:modified xsi:type="dcterms:W3CDTF">2022-08-09T09:47:07Z</dcterms:modified>
</cp:coreProperties>
</file>