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17"/>
  </p:notesMasterIdLst>
  <p:sldIdLst>
    <p:sldId id="256" r:id="rId3"/>
    <p:sldId id="535" r:id="rId4"/>
    <p:sldId id="258" r:id="rId5"/>
    <p:sldId id="259" r:id="rId6"/>
    <p:sldId id="536" r:id="rId7"/>
    <p:sldId id="260" r:id="rId8"/>
    <p:sldId id="531" r:id="rId9"/>
    <p:sldId id="534" r:id="rId10"/>
    <p:sldId id="261" r:id="rId11"/>
    <p:sldId id="532" r:id="rId12"/>
    <p:sldId id="533" r:id="rId13"/>
    <p:sldId id="272" r:id="rId14"/>
    <p:sldId id="263"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1C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245" autoAdjust="0"/>
  </p:normalViewPr>
  <p:slideViewPr>
    <p:cSldViewPr snapToGrid="0">
      <p:cViewPr varScale="1">
        <p:scale>
          <a:sx n="75" d="100"/>
          <a:sy n="75" d="100"/>
        </p:scale>
        <p:origin x="19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73ED3-0F05-48BE-9098-B7780F7D794A}"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0C342D02-D1F6-45B3-AD45-7C209787B3E5}">
      <dgm:prSet/>
      <dgm:spPr/>
      <dgm:t>
        <a:bodyPr/>
        <a:lstStyle/>
        <a:p>
          <a:pPr>
            <a:lnSpc>
              <a:spcPct val="100000"/>
            </a:lnSpc>
            <a:defRPr b="1"/>
          </a:pPr>
          <a:r>
            <a:rPr lang="en-GB" dirty="0">
              <a:latin typeface="Segoe UI" panose="020B0502040204020203" pitchFamily="34" charset="0"/>
              <a:cs typeface="Segoe UI" panose="020B0502040204020203" pitchFamily="34" charset="0"/>
            </a:rPr>
            <a:t>Q: What is a Theory of Change?</a:t>
          </a:r>
          <a:endParaRPr lang="en-US" dirty="0">
            <a:latin typeface="Segoe UI" panose="020B0502040204020203" pitchFamily="34" charset="0"/>
            <a:cs typeface="Segoe UI" panose="020B0502040204020203" pitchFamily="34" charset="0"/>
          </a:endParaRPr>
        </a:p>
      </dgm:t>
    </dgm:pt>
    <dgm:pt modelId="{3854A82A-0490-414A-AD3D-8F8DEC740A41}" type="parTrans" cxnId="{BD810BA7-6DC3-4BD9-B260-A074E0F1F4F8}">
      <dgm:prSet/>
      <dgm:spPr/>
      <dgm:t>
        <a:bodyPr/>
        <a:lstStyle/>
        <a:p>
          <a:endParaRPr lang="en-US"/>
        </a:p>
      </dgm:t>
    </dgm:pt>
    <dgm:pt modelId="{9C59FEF9-F52D-42ED-8EEE-4ABAC8C02288}" type="sibTrans" cxnId="{BD810BA7-6DC3-4BD9-B260-A074E0F1F4F8}">
      <dgm:prSet/>
      <dgm:spPr/>
      <dgm:t>
        <a:bodyPr/>
        <a:lstStyle/>
        <a:p>
          <a:endParaRPr lang="en-US"/>
        </a:p>
      </dgm:t>
    </dgm:pt>
    <dgm:pt modelId="{ED1A5540-1614-4F1C-8076-45CE1927175D}">
      <dgm:prSet custT="1"/>
      <dgm:spPr/>
      <dgm:t>
        <a:bodyPr/>
        <a:lstStyle/>
        <a:p>
          <a:pPr>
            <a:lnSpc>
              <a:spcPct val="100000"/>
            </a:lnSpc>
          </a:pPr>
          <a:r>
            <a:rPr lang="en-GB" sz="1600" dirty="0">
              <a:latin typeface="Segoe UI" panose="020B0502040204020203" pitchFamily="34" charset="0"/>
              <a:cs typeface="Segoe UI" panose="020B0502040204020203" pitchFamily="34" charset="0"/>
            </a:rPr>
            <a:t>A Theory of Change (ToC) is </a:t>
          </a:r>
          <a:r>
            <a:rPr lang="en-GB" sz="1600" i="1" dirty="0">
              <a:latin typeface="Segoe UI" panose="020B0502040204020203" pitchFamily="34" charset="0"/>
              <a:cs typeface="Segoe UI" panose="020B0502040204020203" pitchFamily="34" charset="0"/>
            </a:rPr>
            <a:t>“essentially a comprehensive description and illustration of how and why a desired change is expected to happen in a particular context. It is focused, in  particular, on mapping out or “filling in” what has been described as the “missing middle” between what a program or change initiative does (its activities or interventions) and how these lead to desired goals being achieved. (The Centre for Theory of Change, 2021).</a:t>
          </a:r>
          <a:endParaRPr lang="en-US" sz="1600" dirty="0">
            <a:latin typeface="Segoe UI" panose="020B0502040204020203" pitchFamily="34" charset="0"/>
            <a:cs typeface="Segoe UI" panose="020B0502040204020203" pitchFamily="34" charset="0"/>
          </a:endParaRPr>
        </a:p>
      </dgm:t>
    </dgm:pt>
    <dgm:pt modelId="{7BF345D2-FABB-4EF7-8391-D802A8AA98C8}" type="parTrans" cxnId="{E9895BB9-9B38-4AE6-B4CF-6CC364AE653D}">
      <dgm:prSet/>
      <dgm:spPr/>
      <dgm:t>
        <a:bodyPr/>
        <a:lstStyle/>
        <a:p>
          <a:endParaRPr lang="en-US"/>
        </a:p>
      </dgm:t>
    </dgm:pt>
    <dgm:pt modelId="{831169D3-BAC3-4412-9759-17733B993AB2}" type="sibTrans" cxnId="{E9895BB9-9B38-4AE6-B4CF-6CC364AE653D}">
      <dgm:prSet/>
      <dgm:spPr/>
      <dgm:t>
        <a:bodyPr/>
        <a:lstStyle/>
        <a:p>
          <a:endParaRPr lang="en-US"/>
        </a:p>
      </dgm:t>
    </dgm:pt>
    <dgm:pt modelId="{6FF94C26-5907-4596-BA0A-4BDFA83466E3}">
      <dgm:prSet/>
      <dgm:spPr/>
      <dgm:t>
        <a:bodyPr/>
        <a:lstStyle/>
        <a:p>
          <a:pPr>
            <a:lnSpc>
              <a:spcPct val="100000"/>
            </a:lnSpc>
            <a:defRPr b="1"/>
          </a:pPr>
          <a:r>
            <a:rPr lang="en-GB" dirty="0">
              <a:latin typeface="Segoe UI" panose="020B0502040204020203" pitchFamily="34" charset="0"/>
              <a:cs typeface="Segoe UI" panose="020B0502040204020203" pitchFamily="34" charset="0"/>
            </a:rPr>
            <a:t>Q: How are we using a ToC in our evaluation of the QAAS Enhancement Themes?</a:t>
          </a:r>
          <a:endParaRPr lang="en-US" dirty="0">
            <a:latin typeface="Segoe UI" panose="020B0502040204020203" pitchFamily="34" charset="0"/>
            <a:cs typeface="Segoe UI" panose="020B0502040204020203" pitchFamily="34" charset="0"/>
          </a:endParaRPr>
        </a:p>
      </dgm:t>
    </dgm:pt>
    <dgm:pt modelId="{D0D93E43-5457-4ECC-A51D-46A0980F1416}" type="parTrans" cxnId="{9C70147E-FF32-4028-9A49-0A4488D062D9}">
      <dgm:prSet/>
      <dgm:spPr/>
      <dgm:t>
        <a:bodyPr/>
        <a:lstStyle/>
        <a:p>
          <a:endParaRPr lang="en-US"/>
        </a:p>
      </dgm:t>
    </dgm:pt>
    <dgm:pt modelId="{F8F9E435-475E-4B33-85E1-F1974FAB5624}" type="sibTrans" cxnId="{9C70147E-FF32-4028-9A49-0A4488D062D9}">
      <dgm:prSet/>
      <dgm:spPr/>
      <dgm:t>
        <a:bodyPr/>
        <a:lstStyle/>
        <a:p>
          <a:endParaRPr lang="en-US"/>
        </a:p>
      </dgm:t>
    </dgm:pt>
    <dgm:pt modelId="{02A390F3-BF0C-4F73-B070-89899194B863}">
      <dgm:prSet custT="1"/>
      <dgm:spPr/>
      <dgm:t>
        <a:bodyPr/>
        <a:lstStyle/>
        <a:p>
          <a:pPr>
            <a:lnSpc>
              <a:spcPct val="100000"/>
            </a:lnSpc>
          </a:pPr>
          <a:r>
            <a:rPr lang="en-GB" sz="1600" dirty="0">
              <a:latin typeface="Segoe UI" panose="020B0502040204020203" pitchFamily="34" charset="0"/>
              <a:cs typeface="Segoe UI" panose="020B0502040204020203" pitchFamily="34" charset="0"/>
            </a:rPr>
            <a:t>Co-constructed ToC with key stakeholders in the Resilient Learning Communities Theme</a:t>
          </a:r>
          <a:endParaRPr lang="en-US" sz="1600" dirty="0">
            <a:latin typeface="Segoe UI" panose="020B0502040204020203" pitchFamily="34" charset="0"/>
            <a:cs typeface="Segoe UI" panose="020B0502040204020203" pitchFamily="34" charset="0"/>
          </a:endParaRPr>
        </a:p>
      </dgm:t>
    </dgm:pt>
    <dgm:pt modelId="{AAEBF74D-93E3-4867-8101-56B712D8B60C}" type="parTrans" cxnId="{EDD59767-DDF7-45DA-AD99-1D47BE569ADA}">
      <dgm:prSet/>
      <dgm:spPr/>
      <dgm:t>
        <a:bodyPr/>
        <a:lstStyle/>
        <a:p>
          <a:endParaRPr lang="en-US"/>
        </a:p>
      </dgm:t>
    </dgm:pt>
    <dgm:pt modelId="{61E9A808-C4C7-4D3D-8B94-081870C6C907}" type="sibTrans" cxnId="{EDD59767-DDF7-45DA-AD99-1D47BE569ADA}">
      <dgm:prSet/>
      <dgm:spPr/>
      <dgm:t>
        <a:bodyPr/>
        <a:lstStyle/>
        <a:p>
          <a:endParaRPr lang="en-US"/>
        </a:p>
      </dgm:t>
    </dgm:pt>
    <dgm:pt modelId="{201D2EF1-0FCA-4D36-B622-D6B8E440804B}">
      <dgm:prSet custT="1"/>
      <dgm:spPr/>
      <dgm:t>
        <a:bodyPr/>
        <a:lstStyle/>
        <a:p>
          <a:pPr>
            <a:lnSpc>
              <a:spcPct val="100000"/>
            </a:lnSpc>
          </a:pPr>
          <a:r>
            <a:rPr lang="en-GB" sz="1600" dirty="0">
              <a:latin typeface="Segoe UI" panose="020B0502040204020203" pitchFamily="34" charset="0"/>
              <a:cs typeface="Segoe UI" panose="020B0502040204020203" pitchFamily="34" charset="0"/>
            </a:rPr>
            <a:t>Contribution analysis of impact of the 20 years of the Enhancement Themes aligned to the co-constructed ToC</a:t>
          </a:r>
          <a:endParaRPr lang="en-US" sz="1600" dirty="0">
            <a:latin typeface="Segoe UI" panose="020B0502040204020203" pitchFamily="34" charset="0"/>
            <a:cs typeface="Segoe UI" panose="020B0502040204020203" pitchFamily="34" charset="0"/>
          </a:endParaRPr>
        </a:p>
      </dgm:t>
    </dgm:pt>
    <dgm:pt modelId="{6E7ED53F-5282-4AAF-9DB0-1120DD134796}" type="parTrans" cxnId="{2E1163CC-5DA3-48A6-8A5B-7456600BE591}">
      <dgm:prSet/>
      <dgm:spPr/>
      <dgm:t>
        <a:bodyPr/>
        <a:lstStyle/>
        <a:p>
          <a:endParaRPr lang="en-US"/>
        </a:p>
      </dgm:t>
    </dgm:pt>
    <dgm:pt modelId="{F62F077D-B8C2-4471-8D43-7D505DDE8271}" type="sibTrans" cxnId="{2E1163CC-5DA3-48A6-8A5B-7456600BE591}">
      <dgm:prSet/>
      <dgm:spPr/>
      <dgm:t>
        <a:bodyPr/>
        <a:lstStyle/>
        <a:p>
          <a:endParaRPr lang="en-US"/>
        </a:p>
      </dgm:t>
    </dgm:pt>
    <dgm:pt modelId="{711D3482-F476-4E7E-B24D-E7431D477861}" type="pres">
      <dgm:prSet presAssocID="{49573ED3-0F05-48BE-9098-B7780F7D794A}" presName="root" presStyleCnt="0">
        <dgm:presLayoutVars>
          <dgm:dir/>
          <dgm:resizeHandles val="exact"/>
        </dgm:presLayoutVars>
      </dgm:prSet>
      <dgm:spPr/>
    </dgm:pt>
    <dgm:pt modelId="{1B01B7B3-EEB6-435B-9959-9CD821D6FAEA}" type="pres">
      <dgm:prSet presAssocID="{0C342D02-D1F6-45B3-AD45-7C209787B3E5}" presName="compNode" presStyleCnt="0"/>
      <dgm:spPr/>
    </dgm:pt>
    <dgm:pt modelId="{2A758BE9-D36E-4023-8EF1-C5BFE7D75995}" type="pres">
      <dgm:prSet presAssocID="{0C342D02-D1F6-45B3-AD45-7C209787B3E5}" presName="iconRect" presStyleLbl="node1" presStyleIdx="0" presStyleCnt="2" custLinFactNeighborX="-19327" custLinFactNeighborY="865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92EB6B07-138D-46DA-8FA4-51B4DD80DB0E}" type="pres">
      <dgm:prSet presAssocID="{0C342D02-D1F6-45B3-AD45-7C209787B3E5}" presName="iconSpace" presStyleCnt="0"/>
      <dgm:spPr/>
    </dgm:pt>
    <dgm:pt modelId="{8F438892-2550-41A5-987D-1E3AB4607972}" type="pres">
      <dgm:prSet presAssocID="{0C342D02-D1F6-45B3-AD45-7C209787B3E5}" presName="parTx" presStyleLbl="revTx" presStyleIdx="0" presStyleCnt="4" custLinFactNeighborX="164" custLinFactNeighborY="-22994">
        <dgm:presLayoutVars>
          <dgm:chMax val="0"/>
          <dgm:chPref val="0"/>
        </dgm:presLayoutVars>
      </dgm:prSet>
      <dgm:spPr/>
    </dgm:pt>
    <dgm:pt modelId="{EB06A620-A58E-4790-B3AA-F4000A7BB960}" type="pres">
      <dgm:prSet presAssocID="{0C342D02-D1F6-45B3-AD45-7C209787B3E5}" presName="txSpace" presStyleCnt="0"/>
      <dgm:spPr/>
    </dgm:pt>
    <dgm:pt modelId="{EDBE0BFA-902F-463F-BA64-34CB25A7D2E2}" type="pres">
      <dgm:prSet presAssocID="{0C342D02-D1F6-45B3-AD45-7C209787B3E5}" presName="desTx" presStyleLbl="revTx" presStyleIdx="1" presStyleCnt="4" custLinFactNeighborX="255" custLinFactNeighborY="-17945">
        <dgm:presLayoutVars/>
      </dgm:prSet>
      <dgm:spPr/>
    </dgm:pt>
    <dgm:pt modelId="{34D00B69-8899-4B40-A15C-38874FCFB7BA}" type="pres">
      <dgm:prSet presAssocID="{9C59FEF9-F52D-42ED-8EEE-4ABAC8C02288}" presName="sibTrans" presStyleCnt="0"/>
      <dgm:spPr/>
    </dgm:pt>
    <dgm:pt modelId="{E41DAF6E-F98B-4607-A03B-7B45D8934D2E}" type="pres">
      <dgm:prSet presAssocID="{6FF94C26-5907-4596-BA0A-4BDFA83466E3}" presName="compNode" presStyleCnt="0"/>
      <dgm:spPr/>
    </dgm:pt>
    <dgm:pt modelId="{DD4AB050-35E4-4F88-9571-B7503C74635C}" type="pres">
      <dgm:prSet presAssocID="{6FF94C26-5907-4596-BA0A-4BDFA83466E3}" presName="iconRect" presStyleLbl="node1" presStyleIdx="1" presStyleCnt="2" custLinFactNeighborX="-10575" custLinFactNeighborY="1091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ought bubble"/>
        </a:ext>
      </dgm:extLst>
    </dgm:pt>
    <dgm:pt modelId="{06A772D9-6DAE-4FFF-A063-E8B9D4E94C2E}" type="pres">
      <dgm:prSet presAssocID="{6FF94C26-5907-4596-BA0A-4BDFA83466E3}" presName="iconSpace" presStyleCnt="0"/>
      <dgm:spPr/>
    </dgm:pt>
    <dgm:pt modelId="{98EB09C4-636D-4EC5-85C5-ACC625D1A375}" type="pres">
      <dgm:prSet presAssocID="{6FF94C26-5907-4596-BA0A-4BDFA83466E3}" presName="parTx" presStyleLbl="revTx" presStyleIdx="2" presStyleCnt="4" custLinFactNeighborX="-766" custLinFactNeighborY="-25941">
        <dgm:presLayoutVars>
          <dgm:chMax val="0"/>
          <dgm:chPref val="0"/>
        </dgm:presLayoutVars>
      </dgm:prSet>
      <dgm:spPr/>
    </dgm:pt>
    <dgm:pt modelId="{E1B48F8D-168C-442E-8977-5A246ED3A951}" type="pres">
      <dgm:prSet presAssocID="{6FF94C26-5907-4596-BA0A-4BDFA83466E3}" presName="txSpace" presStyleCnt="0"/>
      <dgm:spPr/>
    </dgm:pt>
    <dgm:pt modelId="{18255E09-D764-4D82-8432-26B64700B1C7}" type="pres">
      <dgm:prSet presAssocID="{6FF94C26-5907-4596-BA0A-4BDFA83466E3}" presName="desTx" presStyleLbl="revTx" presStyleIdx="3" presStyleCnt="4" custLinFactNeighborX="128" custLinFactNeighborY="-8457">
        <dgm:presLayoutVars/>
      </dgm:prSet>
      <dgm:spPr/>
    </dgm:pt>
  </dgm:ptLst>
  <dgm:cxnLst>
    <dgm:cxn modelId="{CDE06E08-BC0F-4F73-8C79-7B7F54B5FF39}" type="presOf" srcId="{49573ED3-0F05-48BE-9098-B7780F7D794A}" destId="{711D3482-F476-4E7E-B24D-E7431D477861}" srcOrd="0" destOrd="0" presId="urn:microsoft.com/office/officeart/2018/2/layout/IconLabelDescriptionList"/>
    <dgm:cxn modelId="{BB647C35-CA5D-4A2E-9D74-9DC2959F419D}" type="presOf" srcId="{02A390F3-BF0C-4F73-B070-89899194B863}" destId="{18255E09-D764-4D82-8432-26B64700B1C7}" srcOrd="0" destOrd="0" presId="urn:microsoft.com/office/officeart/2018/2/layout/IconLabelDescriptionList"/>
    <dgm:cxn modelId="{FAFDEC39-C72A-4E73-8873-820261105708}" type="presOf" srcId="{0C342D02-D1F6-45B3-AD45-7C209787B3E5}" destId="{8F438892-2550-41A5-987D-1E3AB4607972}" srcOrd="0" destOrd="0" presId="urn:microsoft.com/office/officeart/2018/2/layout/IconLabelDescriptionList"/>
    <dgm:cxn modelId="{373CDA3B-C882-4205-9E6C-7C366ABAFEA3}" type="presOf" srcId="{ED1A5540-1614-4F1C-8076-45CE1927175D}" destId="{EDBE0BFA-902F-463F-BA64-34CB25A7D2E2}" srcOrd="0" destOrd="0" presId="urn:microsoft.com/office/officeart/2018/2/layout/IconLabelDescriptionList"/>
    <dgm:cxn modelId="{EDD59767-DDF7-45DA-AD99-1D47BE569ADA}" srcId="{6FF94C26-5907-4596-BA0A-4BDFA83466E3}" destId="{02A390F3-BF0C-4F73-B070-89899194B863}" srcOrd="0" destOrd="0" parTransId="{AAEBF74D-93E3-4867-8101-56B712D8B60C}" sibTransId="{61E9A808-C4C7-4D3D-8B94-081870C6C907}"/>
    <dgm:cxn modelId="{9C70147E-FF32-4028-9A49-0A4488D062D9}" srcId="{49573ED3-0F05-48BE-9098-B7780F7D794A}" destId="{6FF94C26-5907-4596-BA0A-4BDFA83466E3}" srcOrd="1" destOrd="0" parTransId="{D0D93E43-5457-4ECC-A51D-46A0980F1416}" sibTransId="{F8F9E435-475E-4B33-85E1-F1974FAB5624}"/>
    <dgm:cxn modelId="{BD810BA7-6DC3-4BD9-B260-A074E0F1F4F8}" srcId="{49573ED3-0F05-48BE-9098-B7780F7D794A}" destId="{0C342D02-D1F6-45B3-AD45-7C209787B3E5}" srcOrd="0" destOrd="0" parTransId="{3854A82A-0490-414A-AD3D-8F8DEC740A41}" sibTransId="{9C59FEF9-F52D-42ED-8EEE-4ABAC8C02288}"/>
    <dgm:cxn modelId="{E9895BB9-9B38-4AE6-B4CF-6CC364AE653D}" srcId="{0C342D02-D1F6-45B3-AD45-7C209787B3E5}" destId="{ED1A5540-1614-4F1C-8076-45CE1927175D}" srcOrd="0" destOrd="0" parTransId="{7BF345D2-FABB-4EF7-8391-D802A8AA98C8}" sibTransId="{831169D3-BAC3-4412-9759-17733B993AB2}"/>
    <dgm:cxn modelId="{3EAECCBD-094D-42E8-A375-477039CDD649}" type="presOf" srcId="{6FF94C26-5907-4596-BA0A-4BDFA83466E3}" destId="{98EB09C4-636D-4EC5-85C5-ACC625D1A375}" srcOrd="0" destOrd="0" presId="urn:microsoft.com/office/officeart/2018/2/layout/IconLabelDescriptionList"/>
    <dgm:cxn modelId="{F075C6C5-5A05-47D2-B964-1903794CE4AF}" type="presOf" srcId="{201D2EF1-0FCA-4D36-B622-D6B8E440804B}" destId="{18255E09-D764-4D82-8432-26B64700B1C7}" srcOrd="0" destOrd="1" presId="urn:microsoft.com/office/officeart/2018/2/layout/IconLabelDescriptionList"/>
    <dgm:cxn modelId="{2E1163CC-5DA3-48A6-8A5B-7456600BE591}" srcId="{6FF94C26-5907-4596-BA0A-4BDFA83466E3}" destId="{201D2EF1-0FCA-4D36-B622-D6B8E440804B}" srcOrd="1" destOrd="0" parTransId="{6E7ED53F-5282-4AAF-9DB0-1120DD134796}" sibTransId="{F62F077D-B8C2-4471-8D43-7D505DDE8271}"/>
    <dgm:cxn modelId="{AADD325F-44FB-4B03-A24D-9EEADC466230}" type="presParOf" srcId="{711D3482-F476-4E7E-B24D-E7431D477861}" destId="{1B01B7B3-EEB6-435B-9959-9CD821D6FAEA}" srcOrd="0" destOrd="0" presId="urn:microsoft.com/office/officeart/2018/2/layout/IconLabelDescriptionList"/>
    <dgm:cxn modelId="{BCEAE2A5-396A-4F37-9124-745CDFEEB92E}" type="presParOf" srcId="{1B01B7B3-EEB6-435B-9959-9CD821D6FAEA}" destId="{2A758BE9-D36E-4023-8EF1-C5BFE7D75995}" srcOrd="0" destOrd="0" presId="urn:microsoft.com/office/officeart/2018/2/layout/IconLabelDescriptionList"/>
    <dgm:cxn modelId="{FD17A8B4-8391-46E1-A230-62C897673C6E}" type="presParOf" srcId="{1B01B7B3-EEB6-435B-9959-9CD821D6FAEA}" destId="{92EB6B07-138D-46DA-8FA4-51B4DD80DB0E}" srcOrd="1" destOrd="0" presId="urn:microsoft.com/office/officeart/2018/2/layout/IconLabelDescriptionList"/>
    <dgm:cxn modelId="{B3FA932A-A29A-40AC-89FF-4072765B4825}" type="presParOf" srcId="{1B01B7B3-EEB6-435B-9959-9CD821D6FAEA}" destId="{8F438892-2550-41A5-987D-1E3AB4607972}" srcOrd="2" destOrd="0" presId="urn:microsoft.com/office/officeart/2018/2/layout/IconLabelDescriptionList"/>
    <dgm:cxn modelId="{A9D09F50-3CC8-485E-9FB3-AC4F46FE11D8}" type="presParOf" srcId="{1B01B7B3-EEB6-435B-9959-9CD821D6FAEA}" destId="{EB06A620-A58E-4790-B3AA-F4000A7BB960}" srcOrd="3" destOrd="0" presId="urn:microsoft.com/office/officeart/2018/2/layout/IconLabelDescriptionList"/>
    <dgm:cxn modelId="{C16F68FB-FE28-431C-AAA8-B445F709CF22}" type="presParOf" srcId="{1B01B7B3-EEB6-435B-9959-9CD821D6FAEA}" destId="{EDBE0BFA-902F-463F-BA64-34CB25A7D2E2}" srcOrd="4" destOrd="0" presId="urn:microsoft.com/office/officeart/2018/2/layout/IconLabelDescriptionList"/>
    <dgm:cxn modelId="{17201B42-7979-4E4B-B430-903FD0B524A0}" type="presParOf" srcId="{711D3482-F476-4E7E-B24D-E7431D477861}" destId="{34D00B69-8899-4B40-A15C-38874FCFB7BA}" srcOrd="1" destOrd="0" presId="urn:microsoft.com/office/officeart/2018/2/layout/IconLabelDescriptionList"/>
    <dgm:cxn modelId="{8DDE3FF7-5922-4232-BBF9-86DCBC22048D}" type="presParOf" srcId="{711D3482-F476-4E7E-B24D-E7431D477861}" destId="{E41DAF6E-F98B-4607-A03B-7B45D8934D2E}" srcOrd="2" destOrd="0" presId="urn:microsoft.com/office/officeart/2018/2/layout/IconLabelDescriptionList"/>
    <dgm:cxn modelId="{B4368F62-974E-4D97-ABA6-5307D57FE18C}" type="presParOf" srcId="{E41DAF6E-F98B-4607-A03B-7B45D8934D2E}" destId="{DD4AB050-35E4-4F88-9571-B7503C74635C}" srcOrd="0" destOrd="0" presId="urn:microsoft.com/office/officeart/2018/2/layout/IconLabelDescriptionList"/>
    <dgm:cxn modelId="{873B6EA7-0840-4753-9309-BF7A9E246672}" type="presParOf" srcId="{E41DAF6E-F98B-4607-A03B-7B45D8934D2E}" destId="{06A772D9-6DAE-4FFF-A063-E8B9D4E94C2E}" srcOrd="1" destOrd="0" presId="urn:microsoft.com/office/officeart/2018/2/layout/IconLabelDescriptionList"/>
    <dgm:cxn modelId="{49A0238D-868C-43FD-9793-27F4DCFAC035}" type="presParOf" srcId="{E41DAF6E-F98B-4607-A03B-7B45D8934D2E}" destId="{98EB09C4-636D-4EC5-85C5-ACC625D1A375}" srcOrd="2" destOrd="0" presId="urn:microsoft.com/office/officeart/2018/2/layout/IconLabelDescriptionList"/>
    <dgm:cxn modelId="{6A871AF2-92C4-4789-AE4F-F1E4AF3CA247}" type="presParOf" srcId="{E41DAF6E-F98B-4607-A03B-7B45D8934D2E}" destId="{E1B48F8D-168C-442E-8977-5A246ED3A951}" srcOrd="3" destOrd="0" presId="urn:microsoft.com/office/officeart/2018/2/layout/IconLabelDescriptionList"/>
    <dgm:cxn modelId="{B708FB3B-B10E-4B9F-9264-D33DF752D29B}" type="presParOf" srcId="{E41DAF6E-F98B-4607-A03B-7B45D8934D2E}" destId="{18255E09-D764-4D82-8432-26B64700B1C7}"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58BE9-D36E-4023-8EF1-C5BFE7D75995}">
      <dsp:nvSpPr>
        <dsp:cNvPr id="0" name=""/>
        <dsp:cNvSpPr/>
      </dsp:nvSpPr>
      <dsp:spPr>
        <a:xfrm>
          <a:off x="272449" y="126700"/>
          <a:ext cx="1510523" cy="146373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438892-2550-41A5-987D-1E3AB4607972}">
      <dsp:nvSpPr>
        <dsp:cNvPr id="0" name=""/>
        <dsp:cNvSpPr/>
      </dsp:nvSpPr>
      <dsp:spPr>
        <a:xfrm>
          <a:off x="571465" y="1530796"/>
          <a:ext cx="4315781" cy="62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GB" sz="1600" kern="1200" dirty="0">
              <a:latin typeface="Segoe UI" panose="020B0502040204020203" pitchFamily="34" charset="0"/>
              <a:cs typeface="Segoe UI" panose="020B0502040204020203" pitchFamily="34" charset="0"/>
            </a:rPr>
            <a:t>Q: What is a Theory of Change?</a:t>
          </a:r>
          <a:endParaRPr lang="en-US" sz="1600" kern="1200" dirty="0">
            <a:latin typeface="Segoe UI" panose="020B0502040204020203" pitchFamily="34" charset="0"/>
            <a:cs typeface="Segoe UI" panose="020B0502040204020203" pitchFamily="34" charset="0"/>
          </a:endParaRPr>
        </a:p>
      </dsp:txBody>
      <dsp:txXfrm>
        <a:off x="571465" y="1530796"/>
        <a:ext cx="4315781" cy="627313"/>
      </dsp:txXfrm>
    </dsp:sp>
    <dsp:sp modelId="{EDBE0BFA-902F-463F-BA64-34CB25A7D2E2}">
      <dsp:nvSpPr>
        <dsp:cNvPr id="0" name=""/>
        <dsp:cNvSpPr/>
      </dsp:nvSpPr>
      <dsp:spPr>
        <a:xfrm>
          <a:off x="575393" y="1921390"/>
          <a:ext cx="4315781" cy="267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GB" sz="1600" kern="1200" dirty="0">
              <a:latin typeface="Segoe UI" panose="020B0502040204020203" pitchFamily="34" charset="0"/>
              <a:cs typeface="Segoe UI" panose="020B0502040204020203" pitchFamily="34" charset="0"/>
            </a:rPr>
            <a:t>A Theory of Change (ToC) is </a:t>
          </a:r>
          <a:r>
            <a:rPr lang="en-GB" sz="1600" i="1" kern="1200" dirty="0">
              <a:latin typeface="Segoe UI" panose="020B0502040204020203" pitchFamily="34" charset="0"/>
              <a:cs typeface="Segoe UI" panose="020B0502040204020203" pitchFamily="34" charset="0"/>
            </a:rPr>
            <a:t>“essentially a comprehensive description and illustration of how and why a desired change is expected to happen in a particular context. It is focused, in  particular, on mapping out or “filling in” what has been described as the “missing middle” between what a program or change initiative does (its activities or interventions) and how these lead to desired goals being achieved. (The Centre for Theory of Change, 2021).</a:t>
          </a:r>
          <a:endParaRPr lang="en-US" sz="1600" kern="1200" dirty="0">
            <a:latin typeface="Segoe UI" panose="020B0502040204020203" pitchFamily="34" charset="0"/>
            <a:cs typeface="Segoe UI" panose="020B0502040204020203" pitchFamily="34" charset="0"/>
          </a:endParaRPr>
        </a:p>
      </dsp:txBody>
      <dsp:txXfrm>
        <a:off x="575393" y="1921390"/>
        <a:ext cx="4315781" cy="2670648"/>
      </dsp:txXfrm>
    </dsp:sp>
    <dsp:sp modelId="{DD4AB050-35E4-4F88-9571-B7503C74635C}">
      <dsp:nvSpPr>
        <dsp:cNvPr id="0" name=""/>
        <dsp:cNvSpPr/>
      </dsp:nvSpPr>
      <dsp:spPr>
        <a:xfrm>
          <a:off x="5475693" y="159751"/>
          <a:ext cx="1510523" cy="146373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B09C4-636D-4EC5-85C5-ACC625D1A375}">
      <dsp:nvSpPr>
        <dsp:cNvPr id="0" name=""/>
        <dsp:cNvSpPr/>
      </dsp:nvSpPr>
      <dsp:spPr>
        <a:xfrm>
          <a:off x="5602371" y="1512309"/>
          <a:ext cx="4315781" cy="62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GB" sz="1600" kern="1200" dirty="0">
              <a:latin typeface="Segoe UI" panose="020B0502040204020203" pitchFamily="34" charset="0"/>
              <a:cs typeface="Segoe UI" panose="020B0502040204020203" pitchFamily="34" charset="0"/>
            </a:rPr>
            <a:t>Q: How are we using a ToC in our evaluation of the QAAS Enhancement Themes?</a:t>
          </a:r>
          <a:endParaRPr lang="en-US" sz="1600" kern="1200" dirty="0">
            <a:latin typeface="Segoe UI" panose="020B0502040204020203" pitchFamily="34" charset="0"/>
            <a:cs typeface="Segoe UI" panose="020B0502040204020203" pitchFamily="34" charset="0"/>
          </a:endParaRPr>
        </a:p>
      </dsp:txBody>
      <dsp:txXfrm>
        <a:off x="5602371" y="1512309"/>
        <a:ext cx="4315781" cy="627313"/>
      </dsp:txXfrm>
    </dsp:sp>
    <dsp:sp modelId="{18255E09-D764-4D82-8432-26B64700B1C7}">
      <dsp:nvSpPr>
        <dsp:cNvPr id="0" name=""/>
        <dsp:cNvSpPr/>
      </dsp:nvSpPr>
      <dsp:spPr>
        <a:xfrm>
          <a:off x="5640955" y="2174781"/>
          <a:ext cx="4315781" cy="267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GB" sz="1600" kern="1200" dirty="0">
              <a:latin typeface="Segoe UI" panose="020B0502040204020203" pitchFamily="34" charset="0"/>
              <a:cs typeface="Segoe UI" panose="020B0502040204020203" pitchFamily="34" charset="0"/>
            </a:rPr>
            <a:t>Co-constructed ToC with key stakeholders in the Resilient Learning Communities Theme</a:t>
          </a:r>
          <a:endParaRPr lang="en-US" sz="1600" kern="1200" dirty="0">
            <a:latin typeface="Segoe UI" panose="020B0502040204020203" pitchFamily="34" charset="0"/>
            <a:cs typeface="Segoe UI" panose="020B0502040204020203" pitchFamily="34" charset="0"/>
          </a:endParaRPr>
        </a:p>
        <a:p>
          <a:pPr marL="0" lvl="0" indent="0" algn="l" defTabSz="711200">
            <a:lnSpc>
              <a:spcPct val="100000"/>
            </a:lnSpc>
            <a:spcBef>
              <a:spcPct val="0"/>
            </a:spcBef>
            <a:spcAft>
              <a:spcPct val="35000"/>
            </a:spcAft>
            <a:buNone/>
          </a:pPr>
          <a:r>
            <a:rPr lang="en-GB" sz="1600" kern="1200" dirty="0">
              <a:latin typeface="Segoe UI" panose="020B0502040204020203" pitchFamily="34" charset="0"/>
              <a:cs typeface="Segoe UI" panose="020B0502040204020203" pitchFamily="34" charset="0"/>
            </a:rPr>
            <a:t>Contribution analysis of impact of the 20 years of the Enhancement Themes aligned to the co-constructed ToC</a:t>
          </a:r>
          <a:endParaRPr lang="en-US" sz="1600" kern="1200" dirty="0">
            <a:latin typeface="Segoe UI" panose="020B0502040204020203" pitchFamily="34" charset="0"/>
            <a:cs typeface="Segoe UI" panose="020B0502040204020203" pitchFamily="34" charset="0"/>
          </a:endParaRPr>
        </a:p>
      </dsp:txBody>
      <dsp:txXfrm>
        <a:off x="5640955" y="2174781"/>
        <a:ext cx="4315781" cy="267064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A3972-FEF1-4F55-8CEA-5E2205558177}" type="datetimeFigureOut">
              <a:rPr lang="en-GB" smtClean="0"/>
              <a:t>09/08/2022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B7738-3EF9-484A-94B5-F93B6B2D0EC6}" type="slidenum">
              <a:rPr lang="en-GB" smtClean="0"/>
              <a:t>‹#›</a:t>
            </a:fld>
            <a:endParaRPr lang="en-GB" dirty="0"/>
          </a:p>
        </p:txBody>
      </p:sp>
    </p:spTree>
    <p:extLst>
      <p:ext uri="{BB962C8B-B14F-4D97-AF65-F5344CB8AC3E}">
        <p14:creationId xmlns:p14="http://schemas.microsoft.com/office/powerpoint/2010/main" val="3876400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0B7738-3EF9-484A-94B5-F93B6B2D0EC6}" type="slidenum">
              <a:rPr lang="en-GB" smtClean="0"/>
              <a:t>1</a:t>
            </a:fld>
            <a:endParaRPr lang="en-GB" dirty="0"/>
          </a:p>
        </p:txBody>
      </p:sp>
    </p:spTree>
    <p:extLst>
      <p:ext uri="{BB962C8B-B14F-4D97-AF65-F5344CB8AC3E}">
        <p14:creationId xmlns:p14="http://schemas.microsoft.com/office/powerpoint/2010/main" val="3823628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0B7738-3EF9-484A-94B5-F93B6B2D0EC6}" type="slidenum">
              <a:rPr lang="en-GB" smtClean="0"/>
              <a:t>10</a:t>
            </a:fld>
            <a:endParaRPr lang="en-GB" dirty="0"/>
          </a:p>
        </p:txBody>
      </p:sp>
    </p:spTree>
    <p:extLst>
      <p:ext uri="{BB962C8B-B14F-4D97-AF65-F5344CB8AC3E}">
        <p14:creationId xmlns:p14="http://schemas.microsoft.com/office/powerpoint/2010/main" val="3871428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0B7738-3EF9-484A-94B5-F93B6B2D0EC6}" type="slidenum">
              <a:rPr lang="en-GB" smtClean="0"/>
              <a:t>11</a:t>
            </a:fld>
            <a:endParaRPr lang="en-GB" dirty="0"/>
          </a:p>
        </p:txBody>
      </p:sp>
    </p:spTree>
    <p:extLst>
      <p:ext uri="{BB962C8B-B14F-4D97-AF65-F5344CB8AC3E}">
        <p14:creationId xmlns:p14="http://schemas.microsoft.com/office/powerpoint/2010/main" val="323837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0B7738-3EF9-484A-94B5-F93B6B2D0EC6}" type="slidenum">
              <a:rPr lang="en-GB" smtClean="0"/>
              <a:t>12</a:t>
            </a:fld>
            <a:endParaRPr lang="en-GB" dirty="0"/>
          </a:p>
        </p:txBody>
      </p:sp>
    </p:spTree>
    <p:extLst>
      <p:ext uri="{BB962C8B-B14F-4D97-AF65-F5344CB8AC3E}">
        <p14:creationId xmlns:p14="http://schemas.microsoft.com/office/powerpoint/2010/main" val="273521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0B7738-3EF9-484A-94B5-F93B6B2D0EC6}" type="slidenum">
              <a:rPr lang="en-GB" smtClean="0"/>
              <a:t>13</a:t>
            </a:fld>
            <a:endParaRPr lang="en-GB" dirty="0"/>
          </a:p>
        </p:txBody>
      </p:sp>
    </p:spTree>
    <p:extLst>
      <p:ext uri="{BB962C8B-B14F-4D97-AF65-F5344CB8AC3E}">
        <p14:creationId xmlns:p14="http://schemas.microsoft.com/office/powerpoint/2010/main" val="1389590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BC0B7738-3EF9-484A-94B5-F93B6B2D0EC6}" type="slidenum">
              <a:rPr lang="en-GB" smtClean="0"/>
              <a:t>14</a:t>
            </a:fld>
            <a:endParaRPr lang="en-GB" dirty="0"/>
          </a:p>
        </p:txBody>
      </p:sp>
    </p:spTree>
    <p:extLst>
      <p:ext uri="{BB962C8B-B14F-4D97-AF65-F5344CB8AC3E}">
        <p14:creationId xmlns:p14="http://schemas.microsoft.com/office/powerpoint/2010/main" val="387479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0B7738-3EF9-484A-94B5-F93B6B2D0EC6}" type="slidenum">
              <a:rPr lang="en-GB" smtClean="0"/>
              <a:t>2</a:t>
            </a:fld>
            <a:endParaRPr lang="en-GB" dirty="0"/>
          </a:p>
        </p:txBody>
      </p:sp>
    </p:spTree>
    <p:extLst>
      <p:ext uri="{BB962C8B-B14F-4D97-AF65-F5344CB8AC3E}">
        <p14:creationId xmlns:p14="http://schemas.microsoft.com/office/powerpoint/2010/main" val="78741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0B7738-3EF9-484A-94B5-F93B6B2D0EC6}" type="slidenum">
              <a:rPr lang="en-GB" smtClean="0"/>
              <a:t>3</a:t>
            </a:fld>
            <a:endParaRPr lang="en-GB" dirty="0"/>
          </a:p>
        </p:txBody>
      </p:sp>
    </p:spTree>
    <p:extLst>
      <p:ext uri="{BB962C8B-B14F-4D97-AF65-F5344CB8AC3E}">
        <p14:creationId xmlns:p14="http://schemas.microsoft.com/office/powerpoint/2010/main" val="114695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0B7738-3EF9-484A-94B5-F93B6B2D0EC6}" type="slidenum">
              <a:rPr lang="en-GB" smtClean="0"/>
              <a:t>4</a:t>
            </a:fld>
            <a:endParaRPr lang="en-GB" dirty="0"/>
          </a:p>
        </p:txBody>
      </p:sp>
    </p:spTree>
    <p:extLst>
      <p:ext uri="{BB962C8B-B14F-4D97-AF65-F5344CB8AC3E}">
        <p14:creationId xmlns:p14="http://schemas.microsoft.com/office/powerpoint/2010/main" val="244398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0B7738-3EF9-484A-94B5-F93B6B2D0EC6}" type="slidenum">
              <a:rPr lang="en-GB" smtClean="0"/>
              <a:t>5</a:t>
            </a:fld>
            <a:endParaRPr lang="en-GB" dirty="0"/>
          </a:p>
        </p:txBody>
      </p:sp>
    </p:spTree>
    <p:extLst>
      <p:ext uri="{BB962C8B-B14F-4D97-AF65-F5344CB8AC3E}">
        <p14:creationId xmlns:p14="http://schemas.microsoft.com/office/powerpoint/2010/main" val="2496007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0B7738-3EF9-484A-94B5-F93B6B2D0EC6}" type="slidenum">
              <a:rPr lang="en-GB" smtClean="0"/>
              <a:t>6</a:t>
            </a:fld>
            <a:endParaRPr lang="en-GB" dirty="0"/>
          </a:p>
        </p:txBody>
      </p:sp>
    </p:spTree>
    <p:extLst>
      <p:ext uri="{BB962C8B-B14F-4D97-AF65-F5344CB8AC3E}">
        <p14:creationId xmlns:p14="http://schemas.microsoft.com/office/powerpoint/2010/main" val="5659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0B7738-3EF9-484A-94B5-F93B6B2D0EC6}" type="slidenum">
              <a:rPr lang="en-GB" smtClean="0"/>
              <a:t>7</a:t>
            </a:fld>
            <a:endParaRPr lang="en-GB" dirty="0"/>
          </a:p>
        </p:txBody>
      </p:sp>
    </p:spTree>
    <p:extLst>
      <p:ext uri="{BB962C8B-B14F-4D97-AF65-F5344CB8AC3E}">
        <p14:creationId xmlns:p14="http://schemas.microsoft.com/office/powerpoint/2010/main" val="59226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0B7738-3EF9-484A-94B5-F93B6B2D0E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390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0B7738-3EF9-484A-94B5-F93B6B2D0EC6}" type="slidenum">
              <a:rPr lang="en-GB" smtClean="0"/>
              <a:t>9</a:t>
            </a:fld>
            <a:endParaRPr lang="en-GB" dirty="0"/>
          </a:p>
        </p:txBody>
      </p:sp>
    </p:spTree>
    <p:extLst>
      <p:ext uri="{BB962C8B-B14F-4D97-AF65-F5344CB8AC3E}">
        <p14:creationId xmlns:p14="http://schemas.microsoft.com/office/powerpoint/2010/main" val="128019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CBC9-3679-CF47-F76F-3B1C780063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4FFFE8-95F2-DC45-00AA-B8C4614DAC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942E1D-2BA6-879C-EBF4-3DB2430C0134}"/>
              </a:ext>
            </a:extLst>
          </p:cNvPr>
          <p:cNvSpPr>
            <a:spLocks noGrp="1"/>
          </p:cNvSpPr>
          <p:nvPr>
            <p:ph type="dt" sz="half" idx="10"/>
          </p:nvPr>
        </p:nvSpPr>
        <p:spPr/>
        <p:txBody>
          <a:bodyPr/>
          <a:lstStyle/>
          <a:p>
            <a:fld id="{DF1FA667-2704-44AD-96F1-2AB20F150A49}" type="datetimeFigureOut">
              <a:rPr lang="en-GB" smtClean="0"/>
              <a:t>09/08/2022</a:t>
            </a:fld>
            <a:endParaRPr lang="en-GB" dirty="0"/>
          </a:p>
        </p:txBody>
      </p:sp>
      <p:sp>
        <p:nvSpPr>
          <p:cNvPr id="5" name="Footer Placeholder 4">
            <a:extLst>
              <a:ext uri="{FF2B5EF4-FFF2-40B4-BE49-F238E27FC236}">
                <a16:creationId xmlns:a16="http://schemas.microsoft.com/office/drawing/2014/main" id="{FFFF1A28-8223-ED2E-457C-6E53C2BD14A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920A941-0FCD-8628-C1E5-1C9A7D5B1C0F}"/>
              </a:ext>
            </a:extLst>
          </p:cNvPr>
          <p:cNvSpPr>
            <a:spLocks noGrp="1"/>
          </p:cNvSpPr>
          <p:nvPr>
            <p:ph type="sldNum" sz="quarter" idx="12"/>
          </p:nvPr>
        </p:nvSpPr>
        <p:spPr/>
        <p:txBody>
          <a:bodyPr/>
          <a:lstStyle/>
          <a:p>
            <a:fld id="{0FD005B1-FA45-487F-8E91-C7D30985042C}" type="slidenum">
              <a:rPr lang="en-GB" smtClean="0"/>
              <a:t>‹#›</a:t>
            </a:fld>
            <a:endParaRPr lang="en-GB" dirty="0"/>
          </a:p>
        </p:txBody>
      </p:sp>
    </p:spTree>
    <p:extLst>
      <p:ext uri="{BB962C8B-B14F-4D97-AF65-F5344CB8AC3E}">
        <p14:creationId xmlns:p14="http://schemas.microsoft.com/office/powerpoint/2010/main" val="192321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8EFA-5C0B-1B52-CF52-2383163885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AA869E-14E8-8569-C96E-5BF122F0AE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30088D-F7C4-8B38-E7AE-BE0CADBFCD0A}"/>
              </a:ext>
            </a:extLst>
          </p:cNvPr>
          <p:cNvSpPr>
            <a:spLocks noGrp="1"/>
          </p:cNvSpPr>
          <p:nvPr>
            <p:ph type="dt" sz="half" idx="10"/>
          </p:nvPr>
        </p:nvSpPr>
        <p:spPr/>
        <p:txBody>
          <a:bodyPr/>
          <a:lstStyle/>
          <a:p>
            <a:fld id="{DF1FA667-2704-44AD-96F1-2AB20F150A49}" type="datetimeFigureOut">
              <a:rPr lang="en-GB" smtClean="0"/>
              <a:t>09/08/2022</a:t>
            </a:fld>
            <a:endParaRPr lang="en-GB" dirty="0"/>
          </a:p>
        </p:txBody>
      </p:sp>
      <p:sp>
        <p:nvSpPr>
          <p:cNvPr id="5" name="Footer Placeholder 4">
            <a:extLst>
              <a:ext uri="{FF2B5EF4-FFF2-40B4-BE49-F238E27FC236}">
                <a16:creationId xmlns:a16="http://schemas.microsoft.com/office/drawing/2014/main" id="{03D487CC-209B-DD1D-8E8E-0846EED184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7437FC6-782F-8B7C-A9CD-050A5C3E1E62}"/>
              </a:ext>
            </a:extLst>
          </p:cNvPr>
          <p:cNvSpPr>
            <a:spLocks noGrp="1"/>
          </p:cNvSpPr>
          <p:nvPr>
            <p:ph type="sldNum" sz="quarter" idx="12"/>
          </p:nvPr>
        </p:nvSpPr>
        <p:spPr/>
        <p:txBody>
          <a:bodyPr/>
          <a:lstStyle/>
          <a:p>
            <a:fld id="{0FD005B1-FA45-487F-8E91-C7D30985042C}" type="slidenum">
              <a:rPr lang="en-GB" smtClean="0"/>
              <a:t>‹#›</a:t>
            </a:fld>
            <a:endParaRPr lang="en-GB" dirty="0"/>
          </a:p>
        </p:txBody>
      </p:sp>
    </p:spTree>
    <p:extLst>
      <p:ext uri="{BB962C8B-B14F-4D97-AF65-F5344CB8AC3E}">
        <p14:creationId xmlns:p14="http://schemas.microsoft.com/office/powerpoint/2010/main" val="92520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D0499E-E434-7082-DED7-B50FCF1013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8072CA-C53D-DA6A-BEC7-8ECD772022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721AB-D2A9-43FE-B720-383C69EE1F49}"/>
              </a:ext>
            </a:extLst>
          </p:cNvPr>
          <p:cNvSpPr>
            <a:spLocks noGrp="1"/>
          </p:cNvSpPr>
          <p:nvPr>
            <p:ph type="dt" sz="half" idx="10"/>
          </p:nvPr>
        </p:nvSpPr>
        <p:spPr/>
        <p:txBody>
          <a:bodyPr/>
          <a:lstStyle/>
          <a:p>
            <a:fld id="{DF1FA667-2704-44AD-96F1-2AB20F150A49}" type="datetimeFigureOut">
              <a:rPr lang="en-GB" smtClean="0"/>
              <a:t>09/08/2022</a:t>
            </a:fld>
            <a:endParaRPr lang="en-GB" dirty="0"/>
          </a:p>
        </p:txBody>
      </p:sp>
      <p:sp>
        <p:nvSpPr>
          <p:cNvPr id="5" name="Footer Placeholder 4">
            <a:extLst>
              <a:ext uri="{FF2B5EF4-FFF2-40B4-BE49-F238E27FC236}">
                <a16:creationId xmlns:a16="http://schemas.microsoft.com/office/drawing/2014/main" id="{7D8FEBE4-BD05-83D1-6496-FCD59543AD8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463A67B-5C0A-9105-FE05-37D2F6BC86C4}"/>
              </a:ext>
            </a:extLst>
          </p:cNvPr>
          <p:cNvSpPr>
            <a:spLocks noGrp="1"/>
          </p:cNvSpPr>
          <p:nvPr>
            <p:ph type="sldNum" sz="quarter" idx="12"/>
          </p:nvPr>
        </p:nvSpPr>
        <p:spPr/>
        <p:txBody>
          <a:bodyPr/>
          <a:lstStyle/>
          <a:p>
            <a:fld id="{0FD005B1-FA45-487F-8E91-C7D30985042C}" type="slidenum">
              <a:rPr lang="en-GB" smtClean="0"/>
              <a:t>‹#›</a:t>
            </a:fld>
            <a:endParaRPr lang="en-GB" dirty="0"/>
          </a:p>
        </p:txBody>
      </p:sp>
    </p:spTree>
    <p:extLst>
      <p:ext uri="{BB962C8B-B14F-4D97-AF65-F5344CB8AC3E}">
        <p14:creationId xmlns:p14="http://schemas.microsoft.com/office/powerpoint/2010/main" val="2439853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3015-5CFC-4E45-BCD9-26AFC4CF5BD9}"/>
              </a:ext>
            </a:extLst>
          </p:cNvPr>
          <p:cNvSpPr>
            <a:spLocks noGrp="1"/>
          </p:cNvSpPr>
          <p:nvPr>
            <p:ph type="ctrTitle" hasCustomPrompt="1"/>
          </p:nvPr>
        </p:nvSpPr>
        <p:spPr>
          <a:xfrm>
            <a:off x="1524000" y="1122363"/>
            <a:ext cx="9144000" cy="2387600"/>
          </a:xfrm>
        </p:spPr>
        <p:txBody>
          <a:bodyPr anchor="b"/>
          <a:lstStyle>
            <a:lvl1pPr algn="ctr">
              <a:defRPr sz="6000" b="1">
                <a:solidFill>
                  <a:schemeClr val="tx1"/>
                </a:solidFill>
                <a:latin typeface="FS Clerkenwell" panose="02000503020000020004" pitchFamily="50" charset="0"/>
              </a:defRPr>
            </a:lvl1pPr>
          </a:lstStyle>
          <a:p>
            <a:r>
              <a:rPr lang="en-US" dirty="0"/>
              <a:t>Title</a:t>
            </a:r>
            <a:endParaRPr lang="en-GB" dirty="0"/>
          </a:p>
        </p:txBody>
      </p:sp>
      <p:sp>
        <p:nvSpPr>
          <p:cNvPr id="3" name="Subtitle 2">
            <a:extLst>
              <a:ext uri="{FF2B5EF4-FFF2-40B4-BE49-F238E27FC236}">
                <a16:creationId xmlns:a16="http://schemas.microsoft.com/office/drawing/2014/main" id="{F5D7C59A-E123-425A-A0E9-E1CF848E68E6}"/>
              </a:ext>
            </a:extLst>
          </p:cNvPr>
          <p:cNvSpPr>
            <a:spLocks noGrp="1"/>
          </p:cNvSpPr>
          <p:nvPr>
            <p:ph type="subTitle" idx="1" hasCustomPrompt="1"/>
          </p:nvPr>
        </p:nvSpPr>
        <p:spPr>
          <a:xfrm>
            <a:off x="1524000" y="3602038"/>
            <a:ext cx="9144000" cy="729330"/>
          </a:xfrm>
        </p:spPr>
        <p:txBody>
          <a:bodyPr>
            <a:normAutofit/>
          </a:bodyPr>
          <a:lstStyle>
            <a:lvl1pPr marL="0" indent="0" algn="ctr">
              <a:buNone/>
              <a:defRPr sz="3600" b="1">
                <a:solidFill>
                  <a:schemeClr val="bg1"/>
                </a:solidFill>
                <a:latin typeface="FS Clerkenwell Light" panose="0200030608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pic>
        <p:nvPicPr>
          <p:cNvPr id="7" name="Picture 6" descr="A close up of a logo&#10;&#10;Description automatically generated">
            <a:extLst>
              <a:ext uri="{FF2B5EF4-FFF2-40B4-BE49-F238E27FC236}">
                <a16:creationId xmlns:a16="http://schemas.microsoft.com/office/drawing/2014/main" id="{D4E5C2E8-61C0-4178-A31C-D15B44654F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669" y="337645"/>
            <a:ext cx="2555771" cy="486684"/>
          </a:xfrm>
          <a:prstGeom prst="rect">
            <a:avLst/>
          </a:prstGeom>
        </p:spPr>
      </p:pic>
      <p:sp>
        <p:nvSpPr>
          <p:cNvPr id="13" name="Text Placeholder 12">
            <a:extLst>
              <a:ext uri="{FF2B5EF4-FFF2-40B4-BE49-F238E27FC236}">
                <a16:creationId xmlns:a16="http://schemas.microsoft.com/office/drawing/2014/main" id="{63389AC3-1F85-423C-8A97-4ED99B8EBDFC}"/>
              </a:ext>
            </a:extLst>
          </p:cNvPr>
          <p:cNvSpPr>
            <a:spLocks noGrp="1"/>
          </p:cNvSpPr>
          <p:nvPr>
            <p:ph type="body" sz="quarter" idx="10" hasCustomPrompt="1"/>
          </p:nvPr>
        </p:nvSpPr>
        <p:spPr>
          <a:xfrm>
            <a:off x="1524000" y="4423443"/>
            <a:ext cx="9144000" cy="436424"/>
          </a:xfrm>
        </p:spPr>
        <p:txBody>
          <a:bodyPr/>
          <a:lstStyle>
            <a:lvl1pPr marL="0" indent="0" algn="ctr">
              <a:buNone/>
              <a:defRPr/>
            </a:lvl1pPr>
          </a:lstStyle>
          <a:p>
            <a:r>
              <a:rPr lang="en-US" dirty="0"/>
              <a:t>Institution</a:t>
            </a:r>
          </a:p>
        </p:txBody>
      </p:sp>
      <p:sp>
        <p:nvSpPr>
          <p:cNvPr id="14" name="Text Placeholder 12">
            <a:extLst>
              <a:ext uri="{FF2B5EF4-FFF2-40B4-BE49-F238E27FC236}">
                <a16:creationId xmlns:a16="http://schemas.microsoft.com/office/drawing/2014/main" id="{FDB5271B-D4BE-4A7F-9EBD-CD208CAA4D88}"/>
              </a:ext>
            </a:extLst>
          </p:cNvPr>
          <p:cNvSpPr>
            <a:spLocks noGrp="1"/>
          </p:cNvSpPr>
          <p:nvPr>
            <p:ph type="body" sz="quarter" idx="11" hasCustomPrompt="1"/>
          </p:nvPr>
        </p:nvSpPr>
        <p:spPr>
          <a:xfrm>
            <a:off x="1524000" y="4874684"/>
            <a:ext cx="9144000" cy="436424"/>
          </a:xfrm>
        </p:spPr>
        <p:txBody>
          <a:bodyPr/>
          <a:lstStyle>
            <a:lvl1pPr marL="0" indent="0" algn="ctr">
              <a:buNone/>
              <a:defRPr/>
            </a:lvl1pPr>
          </a:lstStyle>
          <a:p>
            <a:r>
              <a:rPr lang="en-US" dirty="0"/>
              <a:t>Team</a:t>
            </a:r>
          </a:p>
        </p:txBody>
      </p:sp>
      <p:sp>
        <p:nvSpPr>
          <p:cNvPr id="15" name="Text Placeholder 12">
            <a:extLst>
              <a:ext uri="{FF2B5EF4-FFF2-40B4-BE49-F238E27FC236}">
                <a16:creationId xmlns:a16="http://schemas.microsoft.com/office/drawing/2014/main" id="{89CAB36E-A729-40F9-9165-0D90D97212E2}"/>
              </a:ext>
            </a:extLst>
          </p:cNvPr>
          <p:cNvSpPr>
            <a:spLocks noGrp="1"/>
          </p:cNvSpPr>
          <p:nvPr>
            <p:ph type="body" sz="quarter" idx="12" hasCustomPrompt="1"/>
          </p:nvPr>
        </p:nvSpPr>
        <p:spPr>
          <a:xfrm>
            <a:off x="1545554" y="5765466"/>
            <a:ext cx="9144000" cy="436424"/>
          </a:xfrm>
        </p:spPr>
        <p:txBody>
          <a:bodyPr/>
          <a:lstStyle>
            <a:lvl1pPr marL="0" indent="0" algn="ctr">
              <a:buNone/>
              <a:defRPr/>
            </a:lvl1pPr>
          </a:lstStyle>
          <a:p>
            <a:r>
              <a:rPr lang="en-US" dirty="0"/>
              <a:t>Name (Job Role)</a:t>
            </a:r>
          </a:p>
        </p:txBody>
      </p:sp>
    </p:spTree>
    <p:extLst>
      <p:ext uri="{BB962C8B-B14F-4D97-AF65-F5344CB8AC3E}">
        <p14:creationId xmlns:p14="http://schemas.microsoft.com/office/powerpoint/2010/main" val="533509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81A3-6E01-4C8E-A70A-47A8278558D5}"/>
              </a:ext>
            </a:extLst>
          </p:cNvPr>
          <p:cNvSpPr>
            <a:spLocks noGrp="1"/>
          </p:cNvSpPr>
          <p:nvPr>
            <p:ph type="title" hasCustomPrompt="1"/>
          </p:nvPr>
        </p:nvSpPr>
        <p:spPr>
          <a:xfrm>
            <a:off x="267669" y="1104732"/>
            <a:ext cx="10515600" cy="1325563"/>
          </a:xfrm>
        </p:spPr>
        <p:txBody>
          <a:bodyPr>
            <a:normAutofit/>
          </a:bodyPr>
          <a:lstStyle>
            <a:lvl1pPr>
              <a:defRPr sz="4800" b="1"/>
            </a:lvl1pPr>
          </a:lstStyle>
          <a:p>
            <a:r>
              <a:rPr lang="en-US" dirty="0"/>
              <a:t>Title of Slide</a:t>
            </a:r>
            <a:endParaRPr lang="en-GB" dirty="0"/>
          </a:p>
        </p:txBody>
      </p:sp>
      <p:sp>
        <p:nvSpPr>
          <p:cNvPr id="3" name="Content Placeholder 2">
            <a:extLst>
              <a:ext uri="{FF2B5EF4-FFF2-40B4-BE49-F238E27FC236}">
                <a16:creationId xmlns:a16="http://schemas.microsoft.com/office/drawing/2014/main" id="{90CC1301-ECEB-4BD8-A840-33817C3B2193}"/>
              </a:ext>
            </a:extLst>
          </p:cNvPr>
          <p:cNvSpPr>
            <a:spLocks noGrp="1"/>
          </p:cNvSpPr>
          <p:nvPr>
            <p:ph idx="1"/>
          </p:nvPr>
        </p:nvSpPr>
        <p:spPr>
          <a:xfrm>
            <a:off x="267669" y="2710698"/>
            <a:ext cx="11523278" cy="33532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CFB9A7F7-5B1D-47CF-829A-D2DFB3062B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669" y="337645"/>
            <a:ext cx="2555771" cy="486684"/>
          </a:xfrm>
          <a:prstGeom prst="rect">
            <a:avLst/>
          </a:prstGeom>
        </p:spPr>
      </p:pic>
    </p:spTree>
    <p:extLst>
      <p:ext uri="{BB962C8B-B14F-4D97-AF65-F5344CB8AC3E}">
        <p14:creationId xmlns:p14="http://schemas.microsoft.com/office/powerpoint/2010/main" val="1797160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968A-9BD1-424F-A2AB-F288333695ED}"/>
              </a:ext>
            </a:extLst>
          </p:cNvPr>
          <p:cNvSpPr>
            <a:spLocks noGrp="1"/>
          </p:cNvSpPr>
          <p:nvPr>
            <p:ph type="title" hasCustomPrompt="1"/>
          </p:nvPr>
        </p:nvSpPr>
        <p:spPr>
          <a:xfrm>
            <a:off x="267668" y="1046134"/>
            <a:ext cx="10515600" cy="985336"/>
          </a:xfrm>
        </p:spPr>
        <p:txBody>
          <a:bodyPr anchor="b">
            <a:normAutofit/>
          </a:bodyPr>
          <a:lstStyle>
            <a:lvl1pPr>
              <a:defRPr sz="4800" b="1"/>
            </a:lvl1pPr>
          </a:lstStyle>
          <a:p>
            <a:r>
              <a:rPr lang="en-US" dirty="0"/>
              <a:t>Title of Slide</a:t>
            </a:r>
            <a:endParaRPr lang="en-GB" dirty="0"/>
          </a:p>
        </p:txBody>
      </p:sp>
      <p:sp>
        <p:nvSpPr>
          <p:cNvPr id="3" name="Text Placeholder 2">
            <a:extLst>
              <a:ext uri="{FF2B5EF4-FFF2-40B4-BE49-F238E27FC236}">
                <a16:creationId xmlns:a16="http://schemas.microsoft.com/office/drawing/2014/main" id="{06EF7459-6BB2-4ADA-B35F-1998C6A0E133}"/>
              </a:ext>
            </a:extLst>
          </p:cNvPr>
          <p:cNvSpPr>
            <a:spLocks noGrp="1"/>
          </p:cNvSpPr>
          <p:nvPr>
            <p:ph type="body" idx="1"/>
          </p:nvPr>
        </p:nvSpPr>
        <p:spPr>
          <a:xfrm>
            <a:off x="267668" y="2253275"/>
            <a:ext cx="11499215" cy="393095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descr="A close up of a logo&#10;&#10;Description automatically generated">
            <a:extLst>
              <a:ext uri="{FF2B5EF4-FFF2-40B4-BE49-F238E27FC236}">
                <a16:creationId xmlns:a16="http://schemas.microsoft.com/office/drawing/2014/main" id="{2B1A1A3C-D959-4E83-A244-4C32A40718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669" y="337645"/>
            <a:ext cx="2555771" cy="486684"/>
          </a:xfrm>
          <a:prstGeom prst="rect">
            <a:avLst/>
          </a:prstGeom>
        </p:spPr>
      </p:pic>
    </p:spTree>
    <p:extLst>
      <p:ext uri="{BB962C8B-B14F-4D97-AF65-F5344CB8AC3E}">
        <p14:creationId xmlns:p14="http://schemas.microsoft.com/office/powerpoint/2010/main" val="811668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01D8-6340-4518-9EAA-68D28079EA7A}"/>
              </a:ext>
            </a:extLst>
          </p:cNvPr>
          <p:cNvSpPr>
            <a:spLocks noGrp="1"/>
          </p:cNvSpPr>
          <p:nvPr>
            <p:ph type="title" hasCustomPrompt="1"/>
          </p:nvPr>
        </p:nvSpPr>
        <p:spPr>
          <a:xfrm>
            <a:off x="267669" y="1017935"/>
            <a:ext cx="10515600" cy="607665"/>
          </a:xfrm>
        </p:spPr>
        <p:txBody>
          <a:bodyPr>
            <a:noAutofit/>
          </a:bodyPr>
          <a:lstStyle>
            <a:lvl1pPr>
              <a:defRPr sz="4800" b="1"/>
            </a:lvl1pPr>
          </a:lstStyle>
          <a:p>
            <a:r>
              <a:rPr lang="en-US" dirty="0"/>
              <a:t>Title of slide</a:t>
            </a:r>
            <a:endParaRPr lang="en-GB" dirty="0"/>
          </a:p>
        </p:txBody>
      </p:sp>
      <p:sp>
        <p:nvSpPr>
          <p:cNvPr id="3" name="Content Placeholder 2">
            <a:extLst>
              <a:ext uri="{FF2B5EF4-FFF2-40B4-BE49-F238E27FC236}">
                <a16:creationId xmlns:a16="http://schemas.microsoft.com/office/drawing/2014/main" id="{4492F008-26F8-4A9D-9F02-7F5127F8BD31}"/>
              </a:ext>
            </a:extLst>
          </p:cNvPr>
          <p:cNvSpPr>
            <a:spLocks noGrp="1"/>
          </p:cNvSpPr>
          <p:nvPr>
            <p:ph sz="half" idx="1"/>
          </p:nvPr>
        </p:nvSpPr>
        <p:spPr>
          <a:xfrm>
            <a:off x="267669" y="1828800"/>
            <a:ext cx="5752131" cy="4348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21145-8D9A-43C0-AA0E-BC02C575111B}"/>
              </a:ext>
            </a:extLst>
          </p:cNvPr>
          <p:cNvSpPr>
            <a:spLocks noGrp="1"/>
          </p:cNvSpPr>
          <p:nvPr>
            <p:ph sz="half" idx="2"/>
          </p:nvPr>
        </p:nvSpPr>
        <p:spPr>
          <a:xfrm>
            <a:off x="6172200" y="1828800"/>
            <a:ext cx="5181600" cy="4348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73858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1A61-A0E0-4158-A08B-E4EB3F46EE51}"/>
              </a:ext>
            </a:extLst>
          </p:cNvPr>
          <p:cNvSpPr>
            <a:spLocks noGrp="1"/>
          </p:cNvSpPr>
          <p:nvPr>
            <p:ph type="title" hasCustomPrompt="1"/>
          </p:nvPr>
        </p:nvSpPr>
        <p:spPr>
          <a:xfrm>
            <a:off x="297922" y="1018381"/>
            <a:ext cx="4358745" cy="5171282"/>
          </a:xfrm>
        </p:spPr>
        <p:txBody>
          <a:bodyPr>
            <a:normAutofit/>
          </a:bodyPr>
          <a:lstStyle>
            <a:lvl1pPr>
              <a:defRPr sz="6600" b="1">
                <a:latin typeface="+mj-lt"/>
              </a:defRPr>
            </a:lvl1pPr>
          </a:lstStyle>
          <a:p>
            <a:r>
              <a:rPr lang="en-US" dirty="0"/>
              <a:t>Title of slide</a:t>
            </a:r>
            <a:endParaRPr lang="en-GB" dirty="0"/>
          </a:p>
        </p:txBody>
      </p:sp>
      <p:sp>
        <p:nvSpPr>
          <p:cNvPr id="6" name="Content Placeholder 5">
            <a:extLst>
              <a:ext uri="{FF2B5EF4-FFF2-40B4-BE49-F238E27FC236}">
                <a16:creationId xmlns:a16="http://schemas.microsoft.com/office/drawing/2014/main" id="{BF8C0A6A-1FD5-461C-B43A-82450D3BEF34}"/>
              </a:ext>
            </a:extLst>
          </p:cNvPr>
          <p:cNvSpPr>
            <a:spLocks noGrp="1"/>
          </p:cNvSpPr>
          <p:nvPr>
            <p:ph sz="quarter" idx="4"/>
          </p:nvPr>
        </p:nvSpPr>
        <p:spPr>
          <a:xfrm>
            <a:off x="4978400" y="1018381"/>
            <a:ext cx="6915678" cy="51712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45438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019A7-22BE-4BA7-B63D-9250137D4D29}"/>
              </a:ext>
            </a:extLst>
          </p:cNvPr>
          <p:cNvSpPr>
            <a:spLocks noGrp="1"/>
          </p:cNvSpPr>
          <p:nvPr>
            <p:ph type="title" hasCustomPrompt="1"/>
          </p:nvPr>
        </p:nvSpPr>
        <p:spPr>
          <a:xfrm>
            <a:off x="948266" y="1921932"/>
            <a:ext cx="9364133" cy="582614"/>
          </a:xfrm>
        </p:spPr>
        <p:txBody>
          <a:bodyPr anchor="b">
            <a:noAutofit/>
          </a:bodyPr>
          <a:lstStyle>
            <a:lvl1pPr>
              <a:defRPr sz="6600" b="1">
                <a:latin typeface="FS Clerkenwell" panose="02000503020000020004" pitchFamily="50" charset="0"/>
              </a:defRPr>
            </a:lvl1pPr>
          </a:lstStyle>
          <a:p>
            <a:r>
              <a:rPr lang="en-US" dirty="0"/>
              <a:t>Question......</a:t>
            </a:r>
            <a:endParaRPr lang="en-GB" dirty="0"/>
          </a:p>
        </p:txBody>
      </p:sp>
      <p:sp>
        <p:nvSpPr>
          <p:cNvPr id="4" name="Text Placeholder 3">
            <a:extLst>
              <a:ext uri="{FF2B5EF4-FFF2-40B4-BE49-F238E27FC236}">
                <a16:creationId xmlns:a16="http://schemas.microsoft.com/office/drawing/2014/main" id="{9C879CDF-9020-4900-A166-CB2E72F9519A}"/>
              </a:ext>
            </a:extLst>
          </p:cNvPr>
          <p:cNvSpPr>
            <a:spLocks noGrp="1"/>
          </p:cNvSpPr>
          <p:nvPr>
            <p:ph type="body" sz="half" idx="2" hasCustomPrompt="1"/>
          </p:nvPr>
        </p:nvSpPr>
        <p:spPr>
          <a:xfrm>
            <a:off x="4030133" y="2726266"/>
            <a:ext cx="7874000" cy="3142721"/>
          </a:xfrm>
        </p:spPr>
        <p:txBody>
          <a:bodyPr>
            <a:normAutofit/>
          </a:bodyPr>
          <a:lstStyle>
            <a:lvl1pPr marL="0" indent="0">
              <a:buNone/>
              <a:defRPr sz="5400" b="1">
                <a:latin typeface="FS Clerkenwell Light" panose="0200030608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Question text</a:t>
            </a:r>
          </a:p>
        </p:txBody>
      </p:sp>
    </p:spTree>
    <p:extLst>
      <p:ext uri="{BB962C8B-B14F-4D97-AF65-F5344CB8AC3E}">
        <p14:creationId xmlns:p14="http://schemas.microsoft.com/office/powerpoint/2010/main" val="974301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ference &amp; Re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E771-C5B3-47C6-9271-DEA7251760C0}"/>
              </a:ext>
            </a:extLst>
          </p:cNvPr>
          <p:cNvSpPr>
            <a:spLocks noGrp="1"/>
          </p:cNvSpPr>
          <p:nvPr>
            <p:ph type="title" hasCustomPrompt="1"/>
          </p:nvPr>
        </p:nvSpPr>
        <p:spPr>
          <a:xfrm>
            <a:off x="233802" y="950202"/>
            <a:ext cx="10515600" cy="252065"/>
          </a:xfrm>
        </p:spPr>
        <p:txBody>
          <a:bodyPr>
            <a:noAutofit/>
          </a:bodyPr>
          <a:lstStyle>
            <a:lvl1pPr>
              <a:defRPr sz="1800" b="1"/>
            </a:lvl1pPr>
          </a:lstStyle>
          <a:p>
            <a:r>
              <a:rPr lang="en-US" dirty="0"/>
              <a:t>References</a:t>
            </a:r>
            <a:endParaRPr lang="en-GB" dirty="0"/>
          </a:p>
        </p:txBody>
      </p:sp>
      <p:sp>
        <p:nvSpPr>
          <p:cNvPr id="4" name="Text Placeholder 3">
            <a:extLst>
              <a:ext uri="{FF2B5EF4-FFF2-40B4-BE49-F238E27FC236}">
                <a16:creationId xmlns:a16="http://schemas.microsoft.com/office/drawing/2014/main" id="{290B985F-A7E3-4DAA-A935-54013467BF57}"/>
              </a:ext>
            </a:extLst>
          </p:cNvPr>
          <p:cNvSpPr>
            <a:spLocks noGrp="1"/>
          </p:cNvSpPr>
          <p:nvPr>
            <p:ph type="body" sz="quarter" idx="10" hasCustomPrompt="1"/>
          </p:nvPr>
        </p:nvSpPr>
        <p:spPr>
          <a:xfrm>
            <a:off x="220662" y="1320800"/>
            <a:ext cx="11737975" cy="1592263"/>
          </a:xfrm>
        </p:spPr>
        <p:txBody>
          <a:bodyPr>
            <a:normAutofit/>
          </a:bodyPr>
          <a:lstStyle>
            <a:lvl1pPr marL="0" indent="0">
              <a:buNone/>
              <a:defRPr sz="1200"/>
            </a:lvl1pPr>
          </a:lstStyle>
          <a:p>
            <a:pPr lvl="0"/>
            <a:r>
              <a:rPr lang="en-GB" dirty="0"/>
              <a:t>List of references use APA</a:t>
            </a:r>
          </a:p>
        </p:txBody>
      </p:sp>
      <p:sp>
        <p:nvSpPr>
          <p:cNvPr id="6" name="Text Placeholder 3">
            <a:extLst>
              <a:ext uri="{FF2B5EF4-FFF2-40B4-BE49-F238E27FC236}">
                <a16:creationId xmlns:a16="http://schemas.microsoft.com/office/drawing/2014/main" id="{DA6F09BC-369C-4AE0-8C73-44A6F457F20A}"/>
              </a:ext>
            </a:extLst>
          </p:cNvPr>
          <p:cNvSpPr>
            <a:spLocks noGrp="1"/>
          </p:cNvSpPr>
          <p:nvPr>
            <p:ph type="body" sz="quarter" idx="11" hasCustomPrompt="1"/>
          </p:nvPr>
        </p:nvSpPr>
        <p:spPr>
          <a:xfrm>
            <a:off x="220661" y="3584511"/>
            <a:ext cx="11737975" cy="1592263"/>
          </a:xfrm>
        </p:spPr>
        <p:txBody>
          <a:bodyPr>
            <a:normAutofit/>
          </a:bodyPr>
          <a:lstStyle>
            <a:lvl1pPr marL="0" indent="0">
              <a:buNone/>
              <a:defRPr sz="1200"/>
            </a:lvl1pPr>
          </a:lstStyle>
          <a:p>
            <a:pPr lvl="0"/>
            <a:r>
              <a:rPr lang="en-GB" dirty="0"/>
              <a:t>Links to STEER blog or other websites etc</a:t>
            </a:r>
          </a:p>
        </p:txBody>
      </p:sp>
      <p:sp>
        <p:nvSpPr>
          <p:cNvPr id="9" name="Content Placeholder 8">
            <a:extLst>
              <a:ext uri="{FF2B5EF4-FFF2-40B4-BE49-F238E27FC236}">
                <a16:creationId xmlns:a16="http://schemas.microsoft.com/office/drawing/2014/main" id="{F8BCF8C5-00AE-4892-8342-A8A45DFDA2EB}"/>
              </a:ext>
            </a:extLst>
          </p:cNvPr>
          <p:cNvSpPr>
            <a:spLocks noGrp="1"/>
          </p:cNvSpPr>
          <p:nvPr>
            <p:ph sz="quarter" idx="12" hasCustomPrompt="1"/>
          </p:nvPr>
        </p:nvSpPr>
        <p:spPr>
          <a:xfrm>
            <a:off x="233802" y="3068574"/>
            <a:ext cx="10515600" cy="360426"/>
          </a:xfrm>
        </p:spPr>
        <p:txBody>
          <a:bodyPr>
            <a:noAutofit/>
          </a:bodyPr>
          <a:lstStyle>
            <a:lvl1pPr marL="0" indent="0">
              <a:buNone/>
              <a:defRPr sz="1800" b="1">
                <a:solidFill>
                  <a:schemeClr val="tx1"/>
                </a:solidFill>
                <a:latin typeface="+mj-lt"/>
              </a:defRPr>
            </a:lvl1pPr>
          </a:lstStyle>
          <a:p>
            <a:pPr lvl="0"/>
            <a:r>
              <a:rPr lang="en-GB" dirty="0"/>
              <a:t>Resources</a:t>
            </a:r>
          </a:p>
        </p:txBody>
      </p:sp>
      <p:sp>
        <p:nvSpPr>
          <p:cNvPr id="10" name="Content Placeholder 8">
            <a:extLst>
              <a:ext uri="{FF2B5EF4-FFF2-40B4-BE49-F238E27FC236}">
                <a16:creationId xmlns:a16="http://schemas.microsoft.com/office/drawing/2014/main" id="{E37AB79C-70F8-459F-99F8-3B97CB596345}"/>
              </a:ext>
            </a:extLst>
          </p:cNvPr>
          <p:cNvSpPr>
            <a:spLocks noGrp="1"/>
          </p:cNvSpPr>
          <p:nvPr>
            <p:ph sz="quarter" idx="13" hasCustomPrompt="1"/>
          </p:nvPr>
        </p:nvSpPr>
        <p:spPr>
          <a:xfrm>
            <a:off x="233802" y="5356987"/>
            <a:ext cx="3914865" cy="349546"/>
          </a:xfrm>
        </p:spPr>
        <p:txBody>
          <a:bodyPr>
            <a:noAutofit/>
          </a:bodyPr>
          <a:lstStyle>
            <a:lvl1pPr marL="0" indent="0">
              <a:buNone/>
              <a:defRPr sz="1800" b="1">
                <a:solidFill>
                  <a:schemeClr val="tx1"/>
                </a:solidFill>
                <a:latin typeface="+mj-lt"/>
              </a:defRPr>
            </a:lvl1pPr>
          </a:lstStyle>
          <a:p>
            <a:pPr lvl="0"/>
            <a:r>
              <a:rPr lang="en-GB" dirty="0"/>
              <a:t>Credits</a:t>
            </a:r>
          </a:p>
        </p:txBody>
      </p:sp>
      <p:sp>
        <p:nvSpPr>
          <p:cNvPr id="11" name="Content Placeholder 8">
            <a:extLst>
              <a:ext uri="{FF2B5EF4-FFF2-40B4-BE49-F238E27FC236}">
                <a16:creationId xmlns:a16="http://schemas.microsoft.com/office/drawing/2014/main" id="{9ECD4E34-B39F-4569-A7A8-00D8DAE887D0}"/>
              </a:ext>
            </a:extLst>
          </p:cNvPr>
          <p:cNvSpPr>
            <a:spLocks noGrp="1"/>
          </p:cNvSpPr>
          <p:nvPr>
            <p:ph sz="quarter" idx="14" hasCustomPrompt="1"/>
          </p:nvPr>
        </p:nvSpPr>
        <p:spPr>
          <a:xfrm>
            <a:off x="7210335" y="5356987"/>
            <a:ext cx="3914865" cy="349546"/>
          </a:xfrm>
        </p:spPr>
        <p:txBody>
          <a:bodyPr>
            <a:noAutofit/>
          </a:bodyPr>
          <a:lstStyle>
            <a:lvl1pPr marL="0" indent="0">
              <a:buNone/>
              <a:defRPr sz="1800" b="1">
                <a:solidFill>
                  <a:schemeClr val="tx1"/>
                </a:solidFill>
                <a:latin typeface="+mj-lt"/>
              </a:defRPr>
            </a:lvl1pPr>
          </a:lstStyle>
          <a:p>
            <a:pPr lvl="0"/>
            <a:r>
              <a:rPr lang="en-GB" dirty="0"/>
              <a:t>Contact details</a:t>
            </a:r>
          </a:p>
        </p:txBody>
      </p:sp>
      <p:sp>
        <p:nvSpPr>
          <p:cNvPr id="12" name="Text Placeholder 3">
            <a:extLst>
              <a:ext uri="{FF2B5EF4-FFF2-40B4-BE49-F238E27FC236}">
                <a16:creationId xmlns:a16="http://schemas.microsoft.com/office/drawing/2014/main" id="{C0906502-FDB5-4289-AD00-7C725EA76DDB}"/>
              </a:ext>
            </a:extLst>
          </p:cNvPr>
          <p:cNvSpPr>
            <a:spLocks noGrp="1"/>
          </p:cNvSpPr>
          <p:nvPr>
            <p:ph type="body" sz="quarter" idx="15" hasCustomPrompt="1"/>
          </p:nvPr>
        </p:nvSpPr>
        <p:spPr>
          <a:xfrm>
            <a:off x="220223" y="5821426"/>
            <a:ext cx="6383777" cy="816441"/>
          </a:xfrm>
        </p:spPr>
        <p:txBody>
          <a:bodyPr>
            <a:normAutofit/>
          </a:bodyPr>
          <a:lstStyle>
            <a:lvl1pPr marL="0" indent="0">
              <a:buNone/>
              <a:defRPr sz="1200"/>
            </a:lvl1pPr>
          </a:lstStyle>
          <a:p>
            <a:pPr lvl="0"/>
            <a:r>
              <a:rPr lang="en-GB" dirty="0"/>
              <a:t>Content:</a:t>
            </a:r>
          </a:p>
          <a:p>
            <a:pPr lvl="0"/>
            <a:r>
              <a:rPr lang="en-GB" dirty="0"/>
              <a:t> Audio:</a:t>
            </a:r>
          </a:p>
          <a:p>
            <a:pPr lvl="0"/>
            <a:r>
              <a:rPr lang="en-GB" dirty="0"/>
              <a:t>Images:</a:t>
            </a:r>
          </a:p>
        </p:txBody>
      </p:sp>
      <p:sp>
        <p:nvSpPr>
          <p:cNvPr id="13" name="Text Placeholder 3">
            <a:extLst>
              <a:ext uri="{FF2B5EF4-FFF2-40B4-BE49-F238E27FC236}">
                <a16:creationId xmlns:a16="http://schemas.microsoft.com/office/drawing/2014/main" id="{E331D26E-E706-4D98-B33F-D1B5130558FE}"/>
              </a:ext>
            </a:extLst>
          </p:cNvPr>
          <p:cNvSpPr>
            <a:spLocks noGrp="1"/>
          </p:cNvSpPr>
          <p:nvPr>
            <p:ph type="body" sz="quarter" idx="16" hasCustomPrompt="1"/>
          </p:nvPr>
        </p:nvSpPr>
        <p:spPr>
          <a:xfrm>
            <a:off x="7210335" y="5827438"/>
            <a:ext cx="3332512" cy="816441"/>
          </a:xfrm>
        </p:spPr>
        <p:txBody>
          <a:bodyPr>
            <a:normAutofit/>
          </a:bodyPr>
          <a:lstStyle>
            <a:lvl1pPr marL="0" indent="0">
              <a:buNone/>
              <a:defRPr sz="1200"/>
            </a:lvl1pPr>
          </a:lstStyle>
          <a:p>
            <a:pPr lvl="0"/>
            <a:r>
              <a:rPr lang="en-GB" dirty="0"/>
              <a:t>Twitter: </a:t>
            </a:r>
            <a:r>
              <a:rPr lang="en-GB" dirty="0" err="1"/>
              <a:t>StEER_SHU</a:t>
            </a:r>
            <a:endParaRPr lang="en-GB" dirty="0"/>
          </a:p>
          <a:p>
            <a:pPr lvl="0"/>
            <a:r>
              <a:rPr lang="en-GB" dirty="0"/>
              <a:t>Email: steer@shu.ac.uk:</a:t>
            </a:r>
          </a:p>
        </p:txBody>
      </p:sp>
    </p:spTree>
    <p:extLst>
      <p:ext uri="{BB962C8B-B14F-4D97-AF65-F5344CB8AC3E}">
        <p14:creationId xmlns:p14="http://schemas.microsoft.com/office/powerpoint/2010/main" val="122548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64721-B637-7CAC-8584-0ACE454223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D718C1-B60B-DF89-1700-1C2F745E36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7421A0-7D65-7BD7-585D-ADA4BB1ED389}"/>
              </a:ext>
            </a:extLst>
          </p:cNvPr>
          <p:cNvSpPr>
            <a:spLocks noGrp="1"/>
          </p:cNvSpPr>
          <p:nvPr>
            <p:ph type="dt" sz="half" idx="10"/>
          </p:nvPr>
        </p:nvSpPr>
        <p:spPr/>
        <p:txBody>
          <a:bodyPr/>
          <a:lstStyle/>
          <a:p>
            <a:fld id="{DF1FA667-2704-44AD-96F1-2AB20F150A49}" type="datetimeFigureOut">
              <a:rPr lang="en-GB" smtClean="0"/>
              <a:t>09/08/2022</a:t>
            </a:fld>
            <a:endParaRPr lang="en-GB" dirty="0"/>
          </a:p>
        </p:txBody>
      </p:sp>
      <p:sp>
        <p:nvSpPr>
          <p:cNvPr id="5" name="Footer Placeholder 4">
            <a:extLst>
              <a:ext uri="{FF2B5EF4-FFF2-40B4-BE49-F238E27FC236}">
                <a16:creationId xmlns:a16="http://schemas.microsoft.com/office/drawing/2014/main" id="{7F2FC294-A60B-2224-E22C-3F6F32A5C32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6EDA2EA-7D73-0559-0603-3900A3FEFA1E}"/>
              </a:ext>
            </a:extLst>
          </p:cNvPr>
          <p:cNvSpPr>
            <a:spLocks noGrp="1"/>
          </p:cNvSpPr>
          <p:nvPr>
            <p:ph type="sldNum" sz="quarter" idx="12"/>
          </p:nvPr>
        </p:nvSpPr>
        <p:spPr/>
        <p:txBody>
          <a:bodyPr/>
          <a:lstStyle/>
          <a:p>
            <a:fld id="{0FD005B1-FA45-487F-8E91-C7D30985042C}" type="slidenum">
              <a:rPr lang="en-GB" smtClean="0"/>
              <a:t>‹#›</a:t>
            </a:fld>
            <a:endParaRPr lang="en-GB" dirty="0"/>
          </a:p>
        </p:txBody>
      </p:sp>
    </p:spTree>
    <p:extLst>
      <p:ext uri="{BB962C8B-B14F-4D97-AF65-F5344CB8AC3E}">
        <p14:creationId xmlns:p14="http://schemas.microsoft.com/office/powerpoint/2010/main" val="417831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62A3-E60B-31F2-9A02-EA2D80F3C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9DFA9C-FF52-82F7-EA6B-044F4996EF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1174C6-B7E9-05A3-9831-EBC66F0F1238}"/>
              </a:ext>
            </a:extLst>
          </p:cNvPr>
          <p:cNvSpPr>
            <a:spLocks noGrp="1"/>
          </p:cNvSpPr>
          <p:nvPr>
            <p:ph type="dt" sz="half" idx="10"/>
          </p:nvPr>
        </p:nvSpPr>
        <p:spPr/>
        <p:txBody>
          <a:bodyPr/>
          <a:lstStyle/>
          <a:p>
            <a:fld id="{DF1FA667-2704-44AD-96F1-2AB20F150A49}" type="datetimeFigureOut">
              <a:rPr lang="en-GB" smtClean="0"/>
              <a:t>09/08/2022</a:t>
            </a:fld>
            <a:endParaRPr lang="en-GB" dirty="0"/>
          </a:p>
        </p:txBody>
      </p:sp>
      <p:sp>
        <p:nvSpPr>
          <p:cNvPr id="5" name="Footer Placeholder 4">
            <a:extLst>
              <a:ext uri="{FF2B5EF4-FFF2-40B4-BE49-F238E27FC236}">
                <a16:creationId xmlns:a16="http://schemas.microsoft.com/office/drawing/2014/main" id="{B3C27EED-B236-EC12-67A1-6ABE91E705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9E88BDA-446C-5161-7CB2-F5B6D23FE2B9}"/>
              </a:ext>
            </a:extLst>
          </p:cNvPr>
          <p:cNvSpPr>
            <a:spLocks noGrp="1"/>
          </p:cNvSpPr>
          <p:nvPr>
            <p:ph type="sldNum" sz="quarter" idx="12"/>
          </p:nvPr>
        </p:nvSpPr>
        <p:spPr/>
        <p:txBody>
          <a:bodyPr/>
          <a:lstStyle/>
          <a:p>
            <a:fld id="{0FD005B1-FA45-487F-8E91-C7D30985042C}" type="slidenum">
              <a:rPr lang="en-GB" smtClean="0"/>
              <a:t>‹#›</a:t>
            </a:fld>
            <a:endParaRPr lang="en-GB" dirty="0"/>
          </a:p>
        </p:txBody>
      </p:sp>
    </p:spTree>
    <p:extLst>
      <p:ext uri="{BB962C8B-B14F-4D97-AF65-F5344CB8AC3E}">
        <p14:creationId xmlns:p14="http://schemas.microsoft.com/office/powerpoint/2010/main" val="349468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583D5-C7C3-FED3-4219-B79A4E680A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3D243F-5636-908E-E1E9-360F46101C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CAC816-BD95-0707-C44D-9C45929245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42CC1B-6925-A18F-1D36-B4F7A9A8A55C}"/>
              </a:ext>
            </a:extLst>
          </p:cNvPr>
          <p:cNvSpPr>
            <a:spLocks noGrp="1"/>
          </p:cNvSpPr>
          <p:nvPr>
            <p:ph type="dt" sz="half" idx="10"/>
          </p:nvPr>
        </p:nvSpPr>
        <p:spPr/>
        <p:txBody>
          <a:bodyPr/>
          <a:lstStyle/>
          <a:p>
            <a:fld id="{DF1FA667-2704-44AD-96F1-2AB20F150A49}" type="datetimeFigureOut">
              <a:rPr lang="en-GB" smtClean="0"/>
              <a:t>09/08/2022</a:t>
            </a:fld>
            <a:endParaRPr lang="en-GB" dirty="0"/>
          </a:p>
        </p:txBody>
      </p:sp>
      <p:sp>
        <p:nvSpPr>
          <p:cNvPr id="6" name="Footer Placeholder 5">
            <a:extLst>
              <a:ext uri="{FF2B5EF4-FFF2-40B4-BE49-F238E27FC236}">
                <a16:creationId xmlns:a16="http://schemas.microsoft.com/office/drawing/2014/main" id="{D7A7F5DF-6AA1-36A6-299B-FB95955BAE1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72598AB-300D-37FA-6E8D-AC8154FAEE85}"/>
              </a:ext>
            </a:extLst>
          </p:cNvPr>
          <p:cNvSpPr>
            <a:spLocks noGrp="1"/>
          </p:cNvSpPr>
          <p:nvPr>
            <p:ph type="sldNum" sz="quarter" idx="12"/>
          </p:nvPr>
        </p:nvSpPr>
        <p:spPr/>
        <p:txBody>
          <a:bodyPr/>
          <a:lstStyle/>
          <a:p>
            <a:fld id="{0FD005B1-FA45-487F-8E91-C7D30985042C}" type="slidenum">
              <a:rPr lang="en-GB" smtClean="0"/>
              <a:t>‹#›</a:t>
            </a:fld>
            <a:endParaRPr lang="en-GB" dirty="0"/>
          </a:p>
        </p:txBody>
      </p:sp>
    </p:spTree>
    <p:extLst>
      <p:ext uri="{BB962C8B-B14F-4D97-AF65-F5344CB8AC3E}">
        <p14:creationId xmlns:p14="http://schemas.microsoft.com/office/powerpoint/2010/main" val="94717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39B5-8698-E314-C51C-77A5B5840B1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98EBFA-0F1F-ABBE-CD8A-653857947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DFF55E-2845-AEA8-2837-3EBCE7A0B7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CD53387-F049-981A-7032-B42D8886B9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D5E614-F302-CD13-5485-AF0B9FF12E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B08825-DDFC-DBAA-2F0A-880CFA20CE3C}"/>
              </a:ext>
            </a:extLst>
          </p:cNvPr>
          <p:cNvSpPr>
            <a:spLocks noGrp="1"/>
          </p:cNvSpPr>
          <p:nvPr>
            <p:ph type="dt" sz="half" idx="10"/>
          </p:nvPr>
        </p:nvSpPr>
        <p:spPr/>
        <p:txBody>
          <a:bodyPr/>
          <a:lstStyle/>
          <a:p>
            <a:fld id="{DF1FA667-2704-44AD-96F1-2AB20F150A49}" type="datetimeFigureOut">
              <a:rPr lang="en-GB" smtClean="0"/>
              <a:t>09/08/2022</a:t>
            </a:fld>
            <a:endParaRPr lang="en-GB" dirty="0"/>
          </a:p>
        </p:txBody>
      </p:sp>
      <p:sp>
        <p:nvSpPr>
          <p:cNvPr id="8" name="Footer Placeholder 7">
            <a:extLst>
              <a:ext uri="{FF2B5EF4-FFF2-40B4-BE49-F238E27FC236}">
                <a16:creationId xmlns:a16="http://schemas.microsoft.com/office/drawing/2014/main" id="{2B933925-218F-C328-A60E-43662B2A32D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1E69FBA-7115-3639-98D6-70F7158897E9}"/>
              </a:ext>
            </a:extLst>
          </p:cNvPr>
          <p:cNvSpPr>
            <a:spLocks noGrp="1"/>
          </p:cNvSpPr>
          <p:nvPr>
            <p:ph type="sldNum" sz="quarter" idx="12"/>
          </p:nvPr>
        </p:nvSpPr>
        <p:spPr/>
        <p:txBody>
          <a:bodyPr/>
          <a:lstStyle/>
          <a:p>
            <a:fld id="{0FD005B1-FA45-487F-8E91-C7D30985042C}" type="slidenum">
              <a:rPr lang="en-GB" smtClean="0"/>
              <a:t>‹#›</a:t>
            </a:fld>
            <a:endParaRPr lang="en-GB" dirty="0"/>
          </a:p>
        </p:txBody>
      </p:sp>
    </p:spTree>
    <p:extLst>
      <p:ext uri="{BB962C8B-B14F-4D97-AF65-F5344CB8AC3E}">
        <p14:creationId xmlns:p14="http://schemas.microsoft.com/office/powerpoint/2010/main" val="3775129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F9F-67CA-D3A7-6D66-1D3B4B1B767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9664FF-3E66-4D7A-CE41-64D44BAB304D}"/>
              </a:ext>
            </a:extLst>
          </p:cNvPr>
          <p:cNvSpPr>
            <a:spLocks noGrp="1"/>
          </p:cNvSpPr>
          <p:nvPr>
            <p:ph type="dt" sz="half" idx="10"/>
          </p:nvPr>
        </p:nvSpPr>
        <p:spPr/>
        <p:txBody>
          <a:bodyPr/>
          <a:lstStyle/>
          <a:p>
            <a:fld id="{DF1FA667-2704-44AD-96F1-2AB20F150A49}" type="datetimeFigureOut">
              <a:rPr lang="en-GB" smtClean="0"/>
              <a:t>09/08/2022</a:t>
            </a:fld>
            <a:endParaRPr lang="en-GB" dirty="0"/>
          </a:p>
        </p:txBody>
      </p:sp>
      <p:sp>
        <p:nvSpPr>
          <p:cNvPr id="4" name="Footer Placeholder 3">
            <a:extLst>
              <a:ext uri="{FF2B5EF4-FFF2-40B4-BE49-F238E27FC236}">
                <a16:creationId xmlns:a16="http://schemas.microsoft.com/office/drawing/2014/main" id="{1E9E51EA-866F-AC21-3071-EF04BDC9A67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CE0CE7D-D0FC-4D39-C02B-5CC0EA1E8B74}"/>
              </a:ext>
            </a:extLst>
          </p:cNvPr>
          <p:cNvSpPr>
            <a:spLocks noGrp="1"/>
          </p:cNvSpPr>
          <p:nvPr>
            <p:ph type="sldNum" sz="quarter" idx="12"/>
          </p:nvPr>
        </p:nvSpPr>
        <p:spPr/>
        <p:txBody>
          <a:bodyPr/>
          <a:lstStyle/>
          <a:p>
            <a:fld id="{0FD005B1-FA45-487F-8E91-C7D30985042C}" type="slidenum">
              <a:rPr lang="en-GB" smtClean="0"/>
              <a:t>‹#›</a:t>
            </a:fld>
            <a:endParaRPr lang="en-GB" dirty="0"/>
          </a:p>
        </p:txBody>
      </p:sp>
    </p:spTree>
    <p:extLst>
      <p:ext uri="{BB962C8B-B14F-4D97-AF65-F5344CB8AC3E}">
        <p14:creationId xmlns:p14="http://schemas.microsoft.com/office/powerpoint/2010/main" val="117077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00A661-7ED2-86A1-3F86-4D0FF9CDF60E}"/>
              </a:ext>
            </a:extLst>
          </p:cNvPr>
          <p:cNvSpPr>
            <a:spLocks noGrp="1"/>
          </p:cNvSpPr>
          <p:nvPr>
            <p:ph type="dt" sz="half" idx="10"/>
          </p:nvPr>
        </p:nvSpPr>
        <p:spPr/>
        <p:txBody>
          <a:bodyPr/>
          <a:lstStyle/>
          <a:p>
            <a:fld id="{DF1FA667-2704-44AD-96F1-2AB20F150A49}" type="datetimeFigureOut">
              <a:rPr lang="en-GB" smtClean="0"/>
              <a:t>09/08/2022</a:t>
            </a:fld>
            <a:endParaRPr lang="en-GB" dirty="0"/>
          </a:p>
        </p:txBody>
      </p:sp>
      <p:sp>
        <p:nvSpPr>
          <p:cNvPr id="3" name="Footer Placeholder 2">
            <a:extLst>
              <a:ext uri="{FF2B5EF4-FFF2-40B4-BE49-F238E27FC236}">
                <a16:creationId xmlns:a16="http://schemas.microsoft.com/office/drawing/2014/main" id="{A1EF5398-735F-872B-C507-CDE5B2093F8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E434671-F273-2340-1BA2-67DBF24AFB78}"/>
              </a:ext>
            </a:extLst>
          </p:cNvPr>
          <p:cNvSpPr>
            <a:spLocks noGrp="1"/>
          </p:cNvSpPr>
          <p:nvPr>
            <p:ph type="sldNum" sz="quarter" idx="12"/>
          </p:nvPr>
        </p:nvSpPr>
        <p:spPr/>
        <p:txBody>
          <a:bodyPr/>
          <a:lstStyle/>
          <a:p>
            <a:fld id="{0FD005B1-FA45-487F-8E91-C7D30985042C}" type="slidenum">
              <a:rPr lang="en-GB" smtClean="0"/>
              <a:t>‹#›</a:t>
            </a:fld>
            <a:endParaRPr lang="en-GB" dirty="0"/>
          </a:p>
        </p:txBody>
      </p:sp>
    </p:spTree>
    <p:extLst>
      <p:ext uri="{BB962C8B-B14F-4D97-AF65-F5344CB8AC3E}">
        <p14:creationId xmlns:p14="http://schemas.microsoft.com/office/powerpoint/2010/main" val="284035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5A43-3CBD-E623-BB17-35948D9705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1107B1-495A-79F5-EC4F-163C05F36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F52F36-7F95-E60E-96AA-6B2A2D19E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6FE58E-F090-8740-6CCC-9963E9A84B59}"/>
              </a:ext>
            </a:extLst>
          </p:cNvPr>
          <p:cNvSpPr>
            <a:spLocks noGrp="1"/>
          </p:cNvSpPr>
          <p:nvPr>
            <p:ph type="dt" sz="half" idx="10"/>
          </p:nvPr>
        </p:nvSpPr>
        <p:spPr/>
        <p:txBody>
          <a:bodyPr/>
          <a:lstStyle/>
          <a:p>
            <a:fld id="{DF1FA667-2704-44AD-96F1-2AB20F150A49}" type="datetimeFigureOut">
              <a:rPr lang="en-GB" smtClean="0"/>
              <a:t>09/08/2022</a:t>
            </a:fld>
            <a:endParaRPr lang="en-GB" dirty="0"/>
          </a:p>
        </p:txBody>
      </p:sp>
      <p:sp>
        <p:nvSpPr>
          <p:cNvPr id="6" name="Footer Placeholder 5">
            <a:extLst>
              <a:ext uri="{FF2B5EF4-FFF2-40B4-BE49-F238E27FC236}">
                <a16:creationId xmlns:a16="http://schemas.microsoft.com/office/drawing/2014/main" id="{EF817D90-494F-2869-9A71-11ED9F7A1D1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53F0E42-2079-259F-10AA-C17E4865B03D}"/>
              </a:ext>
            </a:extLst>
          </p:cNvPr>
          <p:cNvSpPr>
            <a:spLocks noGrp="1"/>
          </p:cNvSpPr>
          <p:nvPr>
            <p:ph type="sldNum" sz="quarter" idx="12"/>
          </p:nvPr>
        </p:nvSpPr>
        <p:spPr/>
        <p:txBody>
          <a:bodyPr/>
          <a:lstStyle/>
          <a:p>
            <a:fld id="{0FD005B1-FA45-487F-8E91-C7D30985042C}" type="slidenum">
              <a:rPr lang="en-GB" smtClean="0"/>
              <a:t>‹#›</a:t>
            </a:fld>
            <a:endParaRPr lang="en-GB" dirty="0"/>
          </a:p>
        </p:txBody>
      </p:sp>
    </p:spTree>
    <p:extLst>
      <p:ext uri="{BB962C8B-B14F-4D97-AF65-F5344CB8AC3E}">
        <p14:creationId xmlns:p14="http://schemas.microsoft.com/office/powerpoint/2010/main" val="175453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E3C1-4E85-1C6E-D23B-B844EB396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3B8724-F1F0-DCA4-D07B-BB38868682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94DC110-E1D6-E9BC-1768-39FDC3CCA4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71028-30EF-18E6-BE6B-484F04EB7FBF}"/>
              </a:ext>
            </a:extLst>
          </p:cNvPr>
          <p:cNvSpPr>
            <a:spLocks noGrp="1"/>
          </p:cNvSpPr>
          <p:nvPr>
            <p:ph type="dt" sz="half" idx="10"/>
          </p:nvPr>
        </p:nvSpPr>
        <p:spPr/>
        <p:txBody>
          <a:bodyPr/>
          <a:lstStyle/>
          <a:p>
            <a:fld id="{DF1FA667-2704-44AD-96F1-2AB20F150A49}" type="datetimeFigureOut">
              <a:rPr lang="en-GB" smtClean="0"/>
              <a:t>09/08/2022</a:t>
            </a:fld>
            <a:endParaRPr lang="en-GB" dirty="0"/>
          </a:p>
        </p:txBody>
      </p:sp>
      <p:sp>
        <p:nvSpPr>
          <p:cNvPr id="6" name="Footer Placeholder 5">
            <a:extLst>
              <a:ext uri="{FF2B5EF4-FFF2-40B4-BE49-F238E27FC236}">
                <a16:creationId xmlns:a16="http://schemas.microsoft.com/office/drawing/2014/main" id="{679968F4-4EF1-6A55-6B7E-BE0368D648B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16252A7-0A88-4956-5FAE-507370B16AA1}"/>
              </a:ext>
            </a:extLst>
          </p:cNvPr>
          <p:cNvSpPr>
            <a:spLocks noGrp="1"/>
          </p:cNvSpPr>
          <p:nvPr>
            <p:ph type="sldNum" sz="quarter" idx="12"/>
          </p:nvPr>
        </p:nvSpPr>
        <p:spPr/>
        <p:txBody>
          <a:bodyPr/>
          <a:lstStyle/>
          <a:p>
            <a:fld id="{0FD005B1-FA45-487F-8E91-C7D30985042C}" type="slidenum">
              <a:rPr lang="en-GB" smtClean="0"/>
              <a:t>‹#›</a:t>
            </a:fld>
            <a:endParaRPr lang="en-GB" dirty="0"/>
          </a:p>
        </p:txBody>
      </p:sp>
    </p:spTree>
    <p:extLst>
      <p:ext uri="{BB962C8B-B14F-4D97-AF65-F5344CB8AC3E}">
        <p14:creationId xmlns:p14="http://schemas.microsoft.com/office/powerpoint/2010/main" val="403820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1F22AF-8387-7046-C549-1CE1BB8E5F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26F7ED-1D67-9F25-13D8-69F7373016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AA7697-4CF4-C5AC-9AAC-99A8A731FC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FA667-2704-44AD-96F1-2AB20F150A49}" type="datetimeFigureOut">
              <a:rPr lang="en-GB" smtClean="0"/>
              <a:t>09/08/2022</a:t>
            </a:fld>
            <a:endParaRPr lang="en-GB" dirty="0"/>
          </a:p>
        </p:txBody>
      </p:sp>
      <p:sp>
        <p:nvSpPr>
          <p:cNvPr id="5" name="Footer Placeholder 4">
            <a:extLst>
              <a:ext uri="{FF2B5EF4-FFF2-40B4-BE49-F238E27FC236}">
                <a16:creationId xmlns:a16="http://schemas.microsoft.com/office/drawing/2014/main" id="{075C46C1-D939-BF67-A9AE-761FC0C112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D83489A-1968-E95E-F1A1-7E4E65F55F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005B1-FA45-487F-8E91-C7D30985042C}" type="slidenum">
              <a:rPr lang="en-GB" smtClean="0"/>
              <a:t>‹#›</a:t>
            </a:fld>
            <a:endParaRPr lang="en-GB" dirty="0"/>
          </a:p>
        </p:txBody>
      </p:sp>
    </p:spTree>
    <p:extLst>
      <p:ext uri="{BB962C8B-B14F-4D97-AF65-F5344CB8AC3E}">
        <p14:creationId xmlns:p14="http://schemas.microsoft.com/office/powerpoint/2010/main" val="609228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D0CE77-1511-49D4-B26E-0C372C524AC7}"/>
              </a:ext>
            </a:extLst>
          </p:cNvPr>
          <p:cNvSpPr>
            <a:spLocks noGrp="1"/>
          </p:cNvSpPr>
          <p:nvPr>
            <p:ph type="title"/>
          </p:nvPr>
        </p:nvSpPr>
        <p:spPr>
          <a:xfrm>
            <a:off x="267669" y="1153402"/>
            <a:ext cx="10515600" cy="1325563"/>
          </a:xfrm>
          <a:prstGeom prst="rect">
            <a:avLst/>
          </a:prstGeom>
        </p:spPr>
        <p:txBody>
          <a:bodyPr vert="horz" lIns="91440" tIns="45720" rIns="91440" bIns="45720" rtlCol="0" anchor="ctr">
            <a:normAutofit/>
          </a:bodyPr>
          <a:lstStyle/>
          <a:p>
            <a:r>
              <a:rPr lang="en-US" dirty="0"/>
              <a:t>Slide Title</a:t>
            </a:r>
            <a:endParaRPr lang="en-GB" dirty="0"/>
          </a:p>
        </p:txBody>
      </p:sp>
      <p:sp>
        <p:nvSpPr>
          <p:cNvPr id="3" name="Text Placeholder 2">
            <a:extLst>
              <a:ext uri="{FF2B5EF4-FFF2-40B4-BE49-F238E27FC236}">
                <a16:creationId xmlns:a16="http://schemas.microsoft.com/office/drawing/2014/main" id="{8EE9F026-4C9A-49EB-B964-CDE896F3DA56}"/>
              </a:ext>
            </a:extLst>
          </p:cNvPr>
          <p:cNvSpPr>
            <a:spLocks noGrp="1"/>
          </p:cNvSpPr>
          <p:nvPr>
            <p:ph type="body" idx="1"/>
          </p:nvPr>
        </p:nvSpPr>
        <p:spPr>
          <a:xfrm>
            <a:off x="267669" y="2808038"/>
            <a:ext cx="11643594" cy="3548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close up of a logo&#10;&#10;Description automatically generated">
            <a:extLst>
              <a:ext uri="{FF2B5EF4-FFF2-40B4-BE49-F238E27FC236}">
                <a16:creationId xmlns:a16="http://schemas.microsoft.com/office/drawing/2014/main" id="{D6F8658E-CBF7-48FF-8975-7DF1DBF9455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67669" y="337645"/>
            <a:ext cx="2555771" cy="486684"/>
          </a:xfrm>
          <a:prstGeom prst="rect">
            <a:avLst/>
          </a:prstGeom>
        </p:spPr>
      </p:pic>
    </p:spTree>
    <p:extLst>
      <p:ext uri="{BB962C8B-B14F-4D97-AF65-F5344CB8AC3E}">
        <p14:creationId xmlns:p14="http://schemas.microsoft.com/office/powerpoint/2010/main" val="3044378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unsplash.com/collections/23390520/evaluation-website?utm_source=unsplash&amp;utm_medium=referral&amp;utm_content=creditCopyText" TargetMode="External"/><Relationship Id="rId4" Type="http://schemas.openxmlformats.org/officeDocument/2006/relationships/hyperlink" Target="https://unsplash.com/@joshduke10?utm_source=unsplash&amp;utm_medium=referral&amp;utm_content=creditCopyTex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advance-he.ac.uk/news-and-views/access-retention-attainment-progression-integrative-literature-revie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unsplash.com/collections/10723316/magic?utm_source=unsplash&amp;utm_medium=referral&amp;utm_content=creditCopyText" TargetMode="External"/><Relationship Id="rId5" Type="http://schemas.openxmlformats.org/officeDocument/2006/relationships/hyperlink" Target="https://unsplash.com/@dollargill?utm_source=unsplash&amp;utm_medium=referral&amp;utm_content=creditCopyText" TargetMode="Externa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26" Type="http://schemas.openxmlformats.org/officeDocument/2006/relationships/image" Target="../media/image35.sv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12.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24" Type="http://schemas.openxmlformats.org/officeDocument/2006/relationships/image" Target="../media/image33.sv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sv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enhancementthemes.ac.uk/evaluation-of-the-enhancement-themes" TargetMode="External"/><Relationship Id="rId4" Type="http://schemas.openxmlformats.org/officeDocument/2006/relationships/hyperlink" Target="mailto:scolpp@staffs.ac.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26" Type="http://schemas.openxmlformats.org/officeDocument/2006/relationships/image" Target="../media/image35.sv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8.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24" Type="http://schemas.openxmlformats.org/officeDocument/2006/relationships/image" Target="../media/image33.sv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5F18414D-1626-4996-AACB-23D3DE45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13">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3209925"/>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5">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building, road, outdoor, street&#10;&#10;Description automatically generated">
            <a:extLst>
              <a:ext uri="{FF2B5EF4-FFF2-40B4-BE49-F238E27FC236}">
                <a16:creationId xmlns:a16="http://schemas.microsoft.com/office/drawing/2014/main" id="{28BE5758-E207-4423-9A45-436C7EFCFE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7745" y="277104"/>
            <a:ext cx="4718050" cy="5915025"/>
          </a:xfrm>
          <a:prstGeom prst="rect">
            <a:avLst/>
          </a:prstGeom>
        </p:spPr>
      </p:pic>
      <p:sp>
        <p:nvSpPr>
          <p:cNvPr id="2" name="Title 1">
            <a:extLst>
              <a:ext uri="{FF2B5EF4-FFF2-40B4-BE49-F238E27FC236}">
                <a16:creationId xmlns:a16="http://schemas.microsoft.com/office/drawing/2014/main" id="{D786FC1F-ECD5-E340-A3BD-AF5F73520EA9}"/>
              </a:ext>
            </a:extLst>
          </p:cNvPr>
          <p:cNvSpPr>
            <a:spLocks noGrp="1"/>
          </p:cNvSpPr>
          <p:nvPr>
            <p:ph type="ctrTitle"/>
          </p:nvPr>
        </p:nvSpPr>
        <p:spPr>
          <a:xfrm>
            <a:off x="2428875" y="707132"/>
            <a:ext cx="3667125" cy="2387600"/>
          </a:xfrm>
        </p:spPr>
        <p:txBody>
          <a:bodyPr vert="horz" lIns="91440" tIns="45720" rIns="91440" bIns="45720" rtlCol="0" anchor="b">
            <a:normAutofit/>
          </a:bodyPr>
          <a:lstStyle/>
          <a:p>
            <a:pPr algn="l"/>
            <a:r>
              <a:rPr lang="en-US" sz="3500" b="1" kern="1200" dirty="0">
                <a:solidFill>
                  <a:schemeClr val="bg1"/>
                </a:solidFill>
                <a:latin typeface="Segoe UI" panose="020B0502040204020203" pitchFamily="34" charset="0"/>
                <a:cs typeface="Segoe UI" panose="020B0502040204020203" pitchFamily="34" charset="0"/>
              </a:rPr>
              <a:t>Evaluation made much easier?</a:t>
            </a:r>
          </a:p>
        </p:txBody>
      </p:sp>
      <p:sp>
        <p:nvSpPr>
          <p:cNvPr id="3" name="Subtitle 2">
            <a:extLst>
              <a:ext uri="{FF2B5EF4-FFF2-40B4-BE49-F238E27FC236}">
                <a16:creationId xmlns:a16="http://schemas.microsoft.com/office/drawing/2014/main" id="{BBAF4AF7-34A7-1923-74C3-99BF83144770}"/>
              </a:ext>
            </a:extLst>
          </p:cNvPr>
          <p:cNvSpPr>
            <a:spLocks noGrp="1"/>
          </p:cNvSpPr>
          <p:nvPr>
            <p:ph type="subTitle" idx="1"/>
          </p:nvPr>
        </p:nvSpPr>
        <p:spPr>
          <a:xfrm>
            <a:off x="2428876" y="3494783"/>
            <a:ext cx="3667124" cy="2201159"/>
          </a:xfrm>
        </p:spPr>
        <p:txBody>
          <a:bodyPr vert="horz" lIns="91440" tIns="45720" rIns="91440" bIns="45720" rtlCol="0">
            <a:normAutofit/>
          </a:bodyPr>
          <a:lstStyle/>
          <a:p>
            <a:pPr algn="l"/>
            <a:r>
              <a:rPr lang="en-US" sz="1700" b="1" kern="1200" dirty="0">
                <a:solidFill>
                  <a:schemeClr val="bg1"/>
                </a:solidFill>
                <a:latin typeface="Segoe UI" panose="020B0502040204020203" pitchFamily="34" charset="0"/>
                <a:cs typeface="Segoe UI" panose="020B0502040204020203" pitchFamily="34" charset="0"/>
              </a:rPr>
              <a:t>Dr Liz Austen </a:t>
            </a:r>
            <a:r>
              <a:rPr lang="en-US" sz="1700" kern="1200" dirty="0">
                <a:solidFill>
                  <a:schemeClr val="bg1"/>
                </a:solidFill>
                <a:latin typeface="Segoe UI" panose="020B0502040204020203" pitchFamily="34" charset="0"/>
                <a:cs typeface="Segoe UI" panose="020B0502040204020203" pitchFamily="34" charset="0"/>
              </a:rPr>
              <a:t>- Head of Evaluation &amp; Research, Sheffield Hallam University &amp; Visiting Professor, Staffordshire University</a:t>
            </a:r>
          </a:p>
          <a:p>
            <a:pPr algn="l"/>
            <a:r>
              <a:rPr lang="en-US" sz="1700" b="1" kern="1200" dirty="0">
                <a:solidFill>
                  <a:schemeClr val="bg1"/>
                </a:solidFill>
                <a:latin typeface="Segoe UI" panose="020B0502040204020203" pitchFamily="34" charset="0"/>
                <a:cs typeface="Segoe UI" panose="020B0502040204020203" pitchFamily="34" charset="0"/>
              </a:rPr>
              <a:t>Professor Stella Jones-Devitt </a:t>
            </a:r>
            <a:r>
              <a:rPr lang="en-US" sz="1700" kern="1200" dirty="0">
                <a:solidFill>
                  <a:schemeClr val="bg1"/>
                </a:solidFill>
                <a:latin typeface="Segoe UI" panose="020B0502040204020203" pitchFamily="34" charset="0"/>
                <a:cs typeface="Segoe UI" panose="020B0502040204020203" pitchFamily="34" charset="0"/>
              </a:rPr>
              <a:t>- Professor of Critical Pedagogy, Staffordshire University &amp; Visiting Professor, Leeds Beckett University </a:t>
            </a:r>
          </a:p>
          <a:p>
            <a:pPr algn="l"/>
            <a:endParaRPr lang="en-US" sz="1700" kern="1200" dirty="0">
              <a:solidFill>
                <a:schemeClr val="bg1"/>
              </a:solidFill>
              <a:latin typeface="+mn-lt"/>
              <a:ea typeface="+mn-ea"/>
              <a:cs typeface="+mn-cs"/>
            </a:endParaRPr>
          </a:p>
        </p:txBody>
      </p:sp>
      <p:sp>
        <p:nvSpPr>
          <p:cNvPr id="5" name="Rectangle 4">
            <a:extLst>
              <a:ext uri="{FF2B5EF4-FFF2-40B4-BE49-F238E27FC236}">
                <a16:creationId xmlns:a16="http://schemas.microsoft.com/office/drawing/2014/main" id="{D68E3873-8425-4F2F-ACCD-0958D18C3182}"/>
              </a:ext>
            </a:extLst>
          </p:cNvPr>
          <p:cNvSpPr/>
          <p:nvPr/>
        </p:nvSpPr>
        <p:spPr>
          <a:xfrm>
            <a:off x="7026300" y="6222017"/>
            <a:ext cx="2463570" cy="385591"/>
          </a:xfrm>
          <a:prstGeom prst="rect">
            <a:avLst/>
          </a:prstGeom>
          <a:solidFill>
            <a:srgbClr val="000000">
              <a:alpha val="50000"/>
            </a:srgbClr>
          </a:solidFill>
          <a:ln>
            <a:noFill/>
          </a:ln>
        </p:spPr>
        <p:txBody>
          <a:bodyPr wrap="square" anchor="ctr">
            <a:noAutofit/>
          </a:bodyPr>
          <a:lstStyle/>
          <a:p>
            <a:pPr algn="ctr">
              <a:spcAft>
                <a:spcPts val="600"/>
              </a:spcAft>
            </a:pPr>
            <a:r>
              <a:rPr lang="en-GB" sz="1000" dirty="0">
                <a:solidFill>
                  <a:srgbClr val="FFFFFF"/>
                </a:solidFill>
              </a:rPr>
              <a:t>Photo by </a:t>
            </a:r>
            <a:r>
              <a:rPr lang="en-GB" sz="1000" dirty="0">
                <a:solidFill>
                  <a:srgbClr val="FFFFFF"/>
                </a:solidFill>
                <a:hlinkClick r:id="rId4">
                  <a:extLst>
                    <a:ext uri="{A12FA001-AC4F-418D-AE19-62706E023703}">
                      <ahyp:hlinkClr xmlns:ahyp="http://schemas.microsoft.com/office/drawing/2018/hyperlinkcolor" val="tx"/>
                    </a:ext>
                  </a:extLst>
                </a:hlinkClick>
              </a:rPr>
              <a:t>Josh Duke</a:t>
            </a:r>
            <a:r>
              <a:rPr lang="en-GB" sz="1000" dirty="0">
                <a:solidFill>
                  <a:srgbClr val="FFFFFF"/>
                </a:solidFill>
              </a:rPr>
              <a:t> on </a:t>
            </a:r>
            <a:r>
              <a:rPr lang="en-GB" sz="1000" dirty="0">
                <a:solidFill>
                  <a:srgbClr val="FFFFFF"/>
                </a:solidFill>
                <a:hlinkClick r:id="rId5">
                  <a:extLst>
                    <a:ext uri="{A12FA001-AC4F-418D-AE19-62706E023703}">
                      <ahyp:hlinkClr xmlns:ahyp="http://schemas.microsoft.com/office/drawing/2018/hyperlinkcolor" val="tx"/>
                    </a:ext>
                  </a:extLst>
                </a:hlinkClick>
              </a:rPr>
              <a:t>Unsplash</a:t>
            </a:r>
            <a:r>
              <a:rPr lang="en-GB" sz="1000" dirty="0">
                <a:solidFill>
                  <a:srgbClr val="FFFFFF"/>
                </a:solidFill>
              </a:rPr>
              <a:t> </a:t>
            </a:r>
          </a:p>
        </p:txBody>
      </p:sp>
    </p:spTree>
    <p:extLst>
      <p:ext uri="{BB962C8B-B14F-4D97-AF65-F5344CB8AC3E}">
        <p14:creationId xmlns:p14="http://schemas.microsoft.com/office/powerpoint/2010/main" val="401389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13BF97-F40C-9ACA-31DA-9CD1DECD0A0B}"/>
              </a:ext>
            </a:extLst>
          </p:cNvPr>
          <p:cNvSpPr>
            <a:spLocks noGrp="1"/>
          </p:cNvSpPr>
          <p:nvPr>
            <p:ph type="title"/>
          </p:nvPr>
        </p:nvSpPr>
        <p:spPr>
          <a:xfrm>
            <a:off x="652456" y="254957"/>
            <a:ext cx="5251316" cy="1807305"/>
          </a:xfrm>
        </p:spPr>
        <p:txBody>
          <a:bodyPr>
            <a:normAutofit/>
          </a:bodyPr>
          <a:lstStyle/>
          <a:p>
            <a:r>
              <a:rPr lang="en-GB" b="1" dirty="0">
                <a:latin typeface="Segoe UI" panose="020B0502040204020203" pitchFamily="34" charset="0"/>
                <a:cs typeface="Segoe UI" panose="020B0502040204020203" pitchFamily="34" charset="0"/>
              </a:rPr>
              <a:t>Group Activity Scenario</a:t>
            </a:r>
          </a:p>
        </p:txBody>
      </p:sp>
      <p:sp>
        <p:nvSpPr>
          <p:cNvPr id="3" name="Content Placeholder 2">
            <a:extLst>
              <a:ext uri="{FF2B5EF4-FFF2-40B4-BE49-F238E27FC236}">
                <a16:creationId xmlns:a16="http://schemas.microsoft.com/office/drawing/2014/main" id="{87779E00-C60D-7DC5-D449-250CBA953D3F}"/>
              </a:ext>
            </a:extLst>
          </p:cNvPr>
          <p:cNvSpPr>
            <a:spLocks noGrp="1"/>
          </p:cNvSpPr>
          <p:nvPr>
            <p:ph idx="1"/>
          </p:nvPr>
        </p:nvSpPr>
        <p:spPr>
          <a:xfrm>
            <a:off x="652456" y="1885676"/>
            <a:ext cx="5392756" cy="4704202"/>
          </a:xfrm>
        </p:spPr>
        <p:txBody>
          <a:bodyPr>
            <a:normAutofit/>
          </a:bodyPr>
          <a:lstStyle/>
          <a:p>
            <a:pPr marL="0" indent="0">
              <a:spcAft>
                <a:spcPts val="800"/>
              </a:spcAft>
              <a:buNone/>
            </a:pPr>
            <a:r>
              <a:rPr lang="en-GB" sz="2000" dirty="0">
                <a:latin typeface="Segoe UI" panose="020B0502040204020203" pitchFamily="34" charset="0"/>
                <a:ea typeface="Calibri" panose="020F0502020204030204" pitchFamily="34" charset="0"/>
                <a:cs typeface="Segoe UI" panose="020B0502040204020203" pitchFamily="34" charset="0"/>
              </a:rPr>
              <a:t>You are</a:t>
            </a:r>
            <a:r>
              <a:rPr lang="en-GB" sz="2000" dirty="0">
                <a:effectLst/>
                <a:latin typeface="Segoe UI" panose="020B0502040204020203" pitchFamily="34" charset="0"/>
                <a:ea typeface="Calibri" panose="020F0502020204030204" pitchFamily="34" charset="0"/>
                <a:cs typeface="Segoe UI" panose="020B0502040204020203" pitchFamily="34" charset="0"/>
              </a:rPr>
              <a:t> a course team at the University of Magic Enterprise, and you begin looking at your student outcomes data and student profiles. In a Staff-Student Committee meeting, it is raised by a student rep that there is a lack of interaction and social engagement on the course. You have read around the subject matter of belonging and mattering, learning communities and student engagement. Collaboratively, you then begin to think about how this situation can be changed.</a:t>
            </a:r>
          </a:p>
          <a:p>
            <a:pPr marL="0" indent="0">
              <a:spcAft>
                <a:spcPts val="800"/>
              </a:spcAft>
              <a:buNone/>
            </a:pPr>
            <a:r>
              <a:rPr lang="en-GB" sz="1400" dirty="0">
                <a:latin typeface="Segoe UI" panose="020B0502040204020203" pitchFamily="34" charset="0"/>
                <a:cs typeface="Segoe UI" panose="020B0502040204020203" pitchFamily="34" charset="0"/>
              </a:rPr>
              <a:t>Supporting evidence: Austen, L., Hodgson, R., Heaton, C., Pickering, N., &amp; Dickinson, J. (2021). </a:t>
            </a:r>
            <a:r>
              <a:rPr lang="en-GB" sz="1400" i="1" dirty="0">
                <a:latin typeface="Segoe UI" panose="020B0502040204020203" pitchFamily="34" charset="0"/>
                <a:cs typeface="Segoe UI" panose="020B0502040204020203" pitchFamily="34" charset="0"/>
              </a:rPr>
              <a:t>Access, retention, attainment, progression – an integrative literature review</a:t>
            </a:r>
            <a:r>
              <a:rPr lang="en-GB" sz="1400" dirty="0">
                <a:latin typeface="Segoe UI" panose="020B0502040204020203" pitchFamily="34" charset="0"/>
                <a:cs typeface="Segoe UI" panose="020B0502040204020203" pitchFamily="34" charset="0"/>
              </a:rPr>
              <a:t>. AdvanceHE. </a:t>
            </a:r>
            <a:r>
              <a:rPr lang="en-GB" sz="1400" dirty="0">
                <a:latin typeface="Segoe UI" panose="020B0502040204020203" pitchFamily="34" charset="0"/>
                <a:cs typeface="Segoe UI" panose="020B0502040204020203" pitchFamily="34" charset="0"/>
                <a:hlinkClick r:id="rId3"/>
              </a:rPr>
              <a:t>https://www.advance-he.ac.uk/news-and-views/access-retention-attainment-progression-integrative-literature-review</a:t>
            </a:r>
            <a:endParaRPr lang="en-GB" sz="1400" dirty="0">
              <a:latin typeface="Segoe UI" panose="020B0502040204020203" pitchFamily="34" charset="0"/>
              <a:cs typeface="Segoe UI" panose="020B0502040204020203" pitchFamily="34" charset="0"/>
            </a:endParaRPr>
          </a:p>
        </p:txBody>
      </p:sp>
      <p:pic>
        <p:nvPicPr>
          <p:cNvPr id="5" name="Picture 4" descr="A picture containing text&#10;&#10;Description automatically generated">
            <a:extLst>
              <a:ext uri="{FF2B5EF4-FFF2-40B4-BE49-F238E27FC236}">
                <a16:creationId xmlns:a16="http://schemas.microsoft.com/office/drawing/2014/main" id="{2C73998B-9152-4FA3-B33A-ABD8093543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Rectangle 5">
            <a:extLst>
              <a:ext uri="{FF2B5EF4-FFF2-40B4-BE49-F238E27FC236}">
                <a16:creationId xmlns:a16="http://schemas.microsoft.com/office/drawing/2014/main" id="{5F9A7A88-8BA0-4FDB-87B0-3E2C7549CE82}"/>
              </a:ext>
            </a:extLst>
          </p:cNvPr>
          <p:cNvSpPr/>
          <p:nvPr/>
        </p:nvSpPr>
        <p:spPr>
          <a:xfrm>
            <a:off x="10035363" y="6466768"/>
            <a:ext cx="2048959" cy="246221"/>
          </a:xfrm>
          <a:prstGeom prst="rect">
            <a:avLst/>
          </a:prstGeom>
        </p:spPr>
        <p:txBody>
          <a:bodyPr wrap="none">
            <a:spAutoFit/>
          </a:bodyPr>
          <a:lstStyle/>
          <a:p>
            <a:pPr>
              <a:spcAft>
                <a:spcPts val="800"/>
              </a:spcAft>
            </a:pPr>
            <a:r>
              <a:rPr lang="en-GB" sz="1000" dirty="0">
                <a:solidFill>
                  <a:schemeClr val="bg1"/>
                </a:solidFill>
                <a:latin typeface="Segoe UI" panose="020B0502040204020203" pitchFamily="34" charset="0"/>
                <a:cs typeface="Segoe UI" panose="020B0502040204020203" pitchFamily="34" charset="0"/>
              </a:rPr>
              <a:t>Photo by </a:t>
            </a:r>
            <a:r>
              <a:rPr lang="en-GB" sz="1000" dirty="0">
                <a:solidFill>
                  <a:schemeClr val="bg1"/>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Dollar Gill</a:t>
            </a:r>
            <a:r>
              <a:rPr lang="en-GB" sz="1000" dirty="0">
                <a:solidFill>
                  <a:schemeClr val="bg1"/>
                </a:solidFill>
                <a:latin typeface="Segoe UI" panose="020B0502040204020203" pitchFamily="34" charset="0"/>
                <a:cs typeface="Segoe UI" panose="020B0502040204020203" pitchFamily="34" charset="0"/>
              </a:rPr>
              <a:t> on </a:t>
            </a:r>
            <a:r>
              <a:rPr lang="en-GB" sz="1000" dirty="0">
                <a:solidFill>
                  <a:schemeClr val="bg1"/>
                </a:solidFill>
                <a:latin typeface="Segoe UI" panose="020B0502040204020203" pitchFamily="34" charset="0"/>
                <a:cs typeface="Segoe UI" panose="020B0502040204020203" pitchFamily="34" charset="0"/>
                <a:hlinkClick r:id="rId6">
                  <a:extLst>
                    <a:ext uri="{A12FA001-AC4F-418D-AE19-62706E023703}">
                      <ahyp:hlinkClr xmlns:ahyp="http://schemas.microsoft.com/office/drawing/2018/hyperlinkcolor" val="tx"/>
                    </a:ext>
                  </a:extLst>
                </a:hlinkClick>
              </a:rPr>
              <a:t>Unsplash</a:t>
            </a:r>
            <a:r>
              <a:rPr lang="en-GB" sz="1000" dirty="0">
                <a:solidFill>
                  <a:schemeClr val="bg1"/>
                </a:solidFill>
                <a:latin typeface="Segoe UI" panose="020B0502040204020203" pitchFamily="34" charset="0"/>
                <a:cs typeface="Segoe UI" panose="020B0502040204020203" pitchFamily="34" charset="0"/>
              </a:rPr>
              <a:t> </a:t>
            </a:r>
            <a:endParaRPr lang="en-GB" sz="1000" dirty="0">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4196833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8DE6-9197-40D5-9D60-7D21E66CA650}"/>
              </a:ext>
            </a:extLst>
          </p:cNvPr>
          <p:cNvSpPr>
            <a:spLocks noGrp="1"/>
          </p:cNvSpPr>
          <p:nvPr>
            <p:ph type="title"/>
          </p:nvPr>
        </p:nvSpPr>
        <p:spPr>
          <a:xfrm>
            <a:off x="136293" y="198372"/>
            <a:ext cx="11794974" cy="609641"/>
          </a:xfrm>
        </p:spPr>
        <p:txBody>
          <a:bodyPr>
            <a:noAutofit/>
          </a:bodyPr>
          <a:lstStyle/>
          <a:p>
            <a:r>
              <a:rPr lang="en-GB" sz="3200" b="1" dirty="0">
                <a:latin typeface="Segoe UI" panose="020B0502040204020203" pitchFamily="34" charset="0"/>
                <a:cs typeface="Segoe UI" panose="020B0502040204020203" pitchFamily="34" charset="0"/>
              </a:rPr>
              <a:t>Designing a Peer Mentoring Programme: Play then discuss!</a:t>
            </a:r>
          </a:p>
        </p:txBody>
      </p:sp>
      <p:sp>
        <p:nvSpPr>
          <p:cNvPr id="4" name="Hexagon 3">
            <a:extLst>
              <a:ext uri="{FF2B5EF4-FFF2-40B4-BE49-F238E27FC236}">
                <a16:creationId xmlns:a16="http://schemas.microsoft.com/office/drawing/2014/main" id="{C1F76BB2-4FF9-4D60-B80F-CB369F24B7D8}"/>
              </a:ext>
            </a:extLst>
          </p:cNvPr>
          <p:cNvSpPr>
            <a:spLocks/>
          </p:cNvSpPr>
          <p:nvPr/>
        </p:nvSpPr>
        <p:spPr>
          <a:xfrm rot="5400000">
            <a:off x="482426" y="4494994"/>
            <a:ext cx="1886844" cy="1938226"/>
          </a:xfrm>
          <a:prstGeom prst="hexagon">
            <a:avLst/>
          </a:prstGeom>
          <a:noFill/>
          <a:ln w="76200">
            <a:solidFill>
              <a:srgbClr val="D21C6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lvl="0" algn="ctr"/>
            <a:r>
              <a:rPr lang="en-GB" sz="1600" b="1" dirty="0">
                <a:solidFill>
                  <a:srgbClr val="503A6E"/>
                </a:solidFill>
                <a:latin typeface="FS Clerkenwell Light"/>
              </a:rPr>
              <a:t>Participating students are  less likely to withdraw from their course</a:t>
            </a:r>
            <a:endParaRPr kumimoji="0" lang="en-GB" b="1" i="0" u="none" strike="noStrike" kern="1200" cap="none" spc="0" normalizeH="0" baseline="0" noProof="0" dirty="0">
              <a:ln>
                <a:noFill/>
              </a:ln>
              <a:solidFill>
                <a:srgbClr val="503A6E"/>
              </a:solidFill>
              <a:effectLst/>
              <a:uLnTx/>
              <a:uFillTx/>
              <a:latin typeface="FS Clerkenwell Light"/>
              <a:ea typeface="+mn-ea"/>
              <a:cs typeface="+mn-cs"/>
            </a:endParaRPr>
          </a:p>
        </p:txBody>
      </p:sp>
      <p:sp>
        <p:nvSpPr>
          <p:cNvPr id="5" name="Hexagon 4">
            <a:extLst>
              <a:ext uri="{FF2B5EF4-FFF2-40B4-BE49-F238E27FC236}">
                <a16:creationId xmlns:a16="http://schemas.microsoft.com/office/drawing/2014/main" id="{72A7BEE8-4194-4AD9-AC5C-0E610D9101B2}"/>
              </a:ext>
            </a:extLst>
          </p:cNvPr>
          <p:cNvSpPr>
            <a:spLocks/>
          </p:cNvSpPr>
          <p:nvPr/>
        </p:nvSpPr>
        <p:spPr>
          <a:xfrm rot="5400000">
            <a:off x="3549602" y="1136406"/>
            <a:ext cx="1886844" cy="1938226"/>
          </a:xfrm>
          <a:prstGeom prst="hexagon">
            <a:avLst/>
          </a:prstGeom>
          <a:noFill/>
          <a:ln w="76200">
            <a:solidFill>
              <a:srgbClr val="D21C6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b="1" dirty="0">
                <a:solidFill>
                  <a:srgbClr val="503A6E"/>
                </a:solidFill>
                <a:latin typeface="FS Clerkenwell Light"/>
              </a:rPr>
              <a:t> Scheduled  mentoring sessions during the academic year</a:t>
            </a:r>
          </a:p>
        </p:txBody>
      </p:sp>
      <p:sp>
        <p:nvSpPr>
          <p:cNvPr id="6" name="Hexagon 5">
            <a:extLst>
              <a:ext uri="{FF2B5EF4-FFF2-40B4-BE49-F238E27FC236}">
                <a16:creationId xmlns:a16="http://schemas.microsoft.com/office/drawing/2014/main" id="{F93569D1-AF9E-43BA-BDAF-A559AE3E7D3F}"/>
              </a:ext>
            </a:extLst>
          </p:cNvPr>
          <p:cNvSpPr>
            <a:spLocks/>
          </p:cNvSpPr>
          <p:nvPr/>
        </p:nvSpPr>
        <p:spPr>
          <a:xfrm rot="5400000">
            <a:off x="5238313" y="2822031"/>
            <a:ext cx="1886844" cy="1938226"/>
          </a:xfrm>
          <a:prstGeom prst="hexagon">
            <a:avLst/>
          </a:prstGeom>
          <a:noFill/>
          <a:ln w="76200">
            <a:solidFill>
              <a:srgbClr val="D21C6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n-GB" sz="1600" b="1" dirty="0">
                <a:solidFill>
                  <a:srgbClr val="503A6E"/>
                </a:solidFill>
                <a:latin typeface="FS Clerkenwell Light"/>
              </a:rPr>
              <a:t>Participating students feel motivated to engage with their course</a:t>
            </a:r>
            <a:endParaRPr lang="en-GB" b="1" dirty="0">
              <a:solidFill>
                <a:srgbClr val="503A6E"/>
              </a:solidFill>
              <a:latin typeface="FS Clerkenwell Light"/>
            </a:endParaRPr>
          </a:p>
        </p:txBody>
      </p:sp>
      <p:sp>
        <p:nvSpPr>
          <p:cNvPr id="7" name="Hexagon 6">
            <a:extLst>
              <a:ext uri="{FF2B5EF4-FFF2-40B4-BE49-F238E27FC236}">
                <a16:creationId xmlns:a16="http://schemas.microsoft.com/office/drawing/2014/main" id="{82790E72-8DFA-4AE9-B7F8-4C0B98F9D359}"/>
              </a:ext>
            </a:extLst>
          </p:cNvPr>
          <p:cNvSpPr>
            <a:spLocks/>
          </p:cNvSpPr>
          <p:nvPr/>
        </p:nvSpPr>
        <p:spPr>
          <a:xfrm rot="5400000">
            <a:off x="8673709" y="2822031"/>
            <a:ext cx="1886844" cy="1938226"/>
          </a:xfrm>
          <a:prstGeom prst="hexagon">
            <a:avLst/>
          </a:prstGeom>
          <a:noFill/>
          <a:ln w="76200">
            <a:solidFill>
              <a:srgbClr val="D21C61">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7030A0"/>
                </a:solidFill>
                <a:latin typeface="FS Clerkenwell Light"/>
              </a:rPr>
              <a:t>50 students participate in the programme</a:t>
            </a:r>
            <a:endParaRPr kumimoji="0" lang="en-GB" sz="1800" b="1" i="0" u="none" strike="noStrike" kern="1200" cap="none" spc="0" normalizeH="0" baseline="0" noProof="0" dirty="0">
              <a:ln>
                <a:noFill/>
              </a:ln>
              <a:solidFill>
                <a:srgbClr val="7030A0"/>
              </a:solidFill>
              <a:effectLst/>
              <a:uLnTx/>
              <a:uFillTx/>
              <a:latin typeface="FS Clerkenwell Light"/>
            </a:endParaRPr>
          </a:p>
        </p:txBody>
      </p:sp>
      <p:sp>
        <p:nvSpPr>
          <p:cNvPr id="8" name="Hexagon 7">
            <a:extLst>
              <a:ext uri="{FF2B5EF4-FFF2-40B4-BE49-F238E27FC236}">
                <a16:creationId xmlns:a16="http://schemas.microsoft.com/office/drawing/2014/main" id="{44F62D83-3EED-46F4-A2E6-1695490A6AF4}"/>
              </a:ext>
            </a:extLst>
          </p:cNvPr>
          <p:cNvSpPr>
            <a:spLocks/>
          </p:cNvSpPr>
          <p:nvPr/>
        </p:nvSpPr>
        <p:spPr>
          <a:xfrm rot="5400000">
            <a:off x="9952085" y="4694003"/>
            <a:ext cx="1886844" cy="1938226"/>
          </a:xfrm>
          <a:prstGeom prst="hexagon">
            <a:avLst/>
          </a:prstGeom>
          <a:noFill/>
          <a:ln w="76200">
            <a:solidFill>
              <a:srgbClr val="D21C6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GB" sz="1600" b="1" dirty="0">
                <a:solidFill>
                  <a:srgbClr val="503A6E"/>
                </a:solidFill>
                <a:latin typeface="FS Clerkenwell Light"/>
              </a:rPr>
              <a:t>Participating students achieve better levels of attainment</a:t>
            </a:r>
            <a:endParaRPr lang="en-GB" b="1" dirty="0">
              <a:solidFill>
                <a:srgbClr val="503A6E"/>
              </a:solidFill>
              <a:latin typeface="FS Clerkenwell Light"/>
            </a:endParaRPr>
          </a:p>
        </p:txBody>
      </p:sp>
      <p:sp>
        <p:nvSpPr>
          <p:cNvPr id="9" name="Hexagon 8">
            <a:extLst>
              <a:ext uri="{FF2B5EF4-FFF2-40B4-BE49-F238E27FC236}">
                <a16:creationId xmlns:a16="http://schemas.microsoft.com/office/drawing/2014/main" id="{88E0D402-E981-4EBA-A4D4-33F9C16385DA}"/>
              </a:ext>
            </a:extLst>
          </p:cNvPr>
          <p:cNvSpPr>
            <a:spLocks/>
          </p:cNvSpPr>
          <p:nvPr/>
        </p:nvSpPr>
        <p:spPr>
          <a:xfrm rot="5400000">
            <a:off x="557476" y="1151278"/>
            <a:ext cx="1886844" cy="1938226"/>
          </a:xfrm>
          <a:prstGeom prst="hexagon">
            <a:avLst/>
          </a:prstGeom>
          <a:noFill/>
          <a:ln w="76200">
            <a:solidFill>
              <a:srgbClr val="D21C6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GB" sz="1600" b="1" dirty="0">
                <a:solidFill>
                  <a:srgbClr val="503A6E"/>
                </a:solidFill>
                <a:latin typeface="FS Clerkenwell Light"/>
              </a:rPr>
              <a:t>Participating students report an increased sense of belonging</a:t>
            </a:r>
            <a:endParaRPr lang="en-GB" b="1" dirty="0">
              <a:solidFill>
                <a:srgbClr val="503A6E"/>
              </a:solidFill>
              <a:latin typeface="FS Clerkenwell Light"/>
            </a:endParaRPr>
          </a:p>
        </p:txBody>
      </p:sp>
      <p:sp>
        <p:nvSpPr>
          <p:cNvPr id="10" name="Hexagon 9">
            <a:extLst>
              <a:ext uri="{FF2B5EF4-FFF2-40B4-BE49-F238E27FC236}">
                <a16:creationId xmlns:a16="http://schemas.microsoft.com/office/drawing/2014/main" id="{73831946-D7CC-41B1-BBF2-B0BBC72C5667}"/>
              </a:ext>
            </a:extLst>
          </p:cNvPr>
          <p:cNvSpPr>
            <a:spLocks/>
          </p:cNvSpPr>
          <p:nvPr/>
        </p:nvSpPr>
        <p:spPr>
          <a:xfrm rot="5400000">
            <a:off x="7029065" y="1151278"/>
            <a:ext cx="1886844" cy="1938226"/>
          </a:xfrm>
          <a:prstGeom prst="hexagon">
            <a:avLst/>
          </a:prstGeom>
          <a:noFill/>
          <a:ln w="76200">
            <a:solidFill>
              <a:srgbClr val="D21C6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7030A0"/>
                </a:solidFill>
                <a:latin typeface="FS Clerkenwell Light"/>
              </a:rPr>
              <a:t>A ‘How to’ Online Toolkit for practitioners</a:t>
            </a:r>
            <a:endParaRPr kumimoji="0" lang="en-GB" sz="2000" b="1" i="0" u="none" strike="noStrike" kern="1200" cap="none" spc="0" normalizeH="0" baseline="0" noProof="0" dirty="0">
              <a:ln>
                <a:noFill/>
              </a:ln>
              <a:solidFill>
                <a:srgbClr val="7030A0"/>
              </a:solidFill>
              <a:effectLst/>
              <a:uLnTx/>
              <a:uFillTx/>
              <a:latin typeface="FS Clerkenwell Light"/>
            </a:endParaRPr>
          </a:p>
        </p:txBody>
      </p:sp>
      <p:sp>
        <p:nvSpPr>
          <p:cNvPr id="11" name="Hexagon 10">
            <a:extLst>
              <a:ext uri="{FF2B5EF4-FFF2-40B4-BE49-F238E27FC236}">
                <a16:creationId xmlns:a16="http://schemas.microsoft.com/office/drawing/2014/main" id="{A21C9889-F924-400C-B1A5-44BCB9EC77F7}"/>
              </a:ext>
            </a:extLst>
          </p:cNvPr>
          <p:cNvSpPr>
            <a:spLocks/>
          </p:cNvSpPr>
          <p:nvPr/>
        </p:nvSpPr>
        <p:spPr>
          <a:xfrm rot="5400000">
            <a:off x="1917252" y="2823136"/>
            <a:ext cx="1886844" cy="1938226"/>
          </a:xfrm>
          <a:prstGeom prst="hexagon">
            <a:avLst/>
          </a:prstGeom>
          <a:noFill/>
          <a:ln w="76200">
            <a:solidFill>
              <a:srgbClr val="D21C6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7030A0"/>
                </a:solidFill>
                <a:latin typeface="FS Clerkenwell Light"/>
              </a:rPr>
              <a:t>Recruitment and training of students </a:t>
            </a:r>
            <a:endParaRPr kumimoji="0" lang="en-GB" sz="1800" b="1" i="0" u="none" strike="noStrike" kern="1200" cap="none" spc="0" normalizeH="0" baseline="0" noProof="0" dirty="0">
              <a:ln>
                <a:noFill/>
              </a:ln>
              <a:solidFill>
                <a:srgbClr val="7030A0"/>
              </a:solidFill>
              <a:effectLst/>
              <a:uLnTx/>
              <a:uFillTx/>
              <a:latin typeface="FS Clerkenwell Light"/>
            </a:endParaRPr>
          </a:p>
        </p:txBody>
      </p:sp>
      <p:sp>
        <p:nvSpPr>
          <p:cNvPr id="12" name="Hexagon 11">
            <a:extLst>
              <a:ext uri="{FF2B5EF4-FFF2-40B4-BE49-F238E27FC236}">
                <a16:creationId xmlns:a16="http://schemas.microsoft.com/office/drawing/2014/main" id="{80DC1FB5-EE42-4692-A8B3-C21637FD773B}"/>
              </a:ext>
            </a:extLst>
          </p:cNvPr>
          <p:cNvSpPr>
            <a:spLocks/>
          </p:cNvSpPr>
          <p:nvPr/>
        </p:nvSpPr>
        <p:spPr>
          <a:xfrm rot="5400000">
            <a:off x="9952085" y="1136406"/>
            <a:ext cx="1886844" cy="1938226"/>
          </a:xfrm>
          <a:prstGeom prst="hexagon">
            <a:avLst/>
          </a:prstGeom>
          <a:noFill/>
          <a:ln w="76200">
            <a:solidFill>
              <a:srgbClr val="D21C6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7030A0"/>
                </a:solidFill>
                <a:latin typeface="FS Clerkenwell Light"/>
              </a:rPr>
              <a:t>£500 budget for payment of mentors</a:t>
            </a:r>
            <a:endParaRPr kumimoji="0" lang="en-GB" sz="1800" b="1" i="0" u="none" strike="noStrike" kern="1200" cap="none" spc="0" normalizeH="0" baseline="0" noProof="0" dirty="0">
              <a:ln>
                <a:noFill/>
              </a:ln>
              <a:solidFill>
                <a:srgbClr val="7030A0"/>
              </a:solidFill>
              <a:effectLst/>
              <a:uLnTx/>
              <a:uFillTx/>
              <a:latin typeface="FS Clerkenwell Light"/>
              <a:ea typeface="+mn-ea"/>
              <a:cs typeface="+mn-cs"/>
            </a:endParaRPr>
          </a:p>
        </p:txBody>
      </p:sp>
      <p:sp>
        <p:nvSpPr>
          <p:cNvPr id="14" name="Hexagon 13">
            <a:extLst>
              <a:ext uri="{FF2B5EF4-FFF2-40B4-BE49-F238E27FC236}">
                <a16:creationId xmlns:a16="http://schemas.microsoft.com/office/drawing/2014/main" id="{1B301D35-BD14-4812-9876-C4128C7EE34E}"/>
              </a:ext>
            </a:extLst>
          </p:cNvPr>
          <p:cNvSpPr>
            <a:spLocks/>
          </p:cNvSpPr>
          <p:nvPr/>
        </p:nvSpPr>
        <p:spPr>
          <a:xfrm rot="5400000">
            <a:off x="3406498" y="4509866"/>
            <a:ext cx="1886844" cy="1938226"/>
          </a:xfrm>
          <a:prstGeom prst="hexagon">
            <a:avLst/>
          </a:prstGeom>
          <a:noFill/>
          <a:ln w="76200">
            <a:solidFill>
              <a:srgbClr val="D21C6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noProof="0" dirty="0">
                <a:solidFill>
                  <a:srgbClr val="7030A0"/>
                </a:solidFill>
                <a:latin typeface="FS Clerkenwell Light"/>
              </a:rPr>
              <a:t>½ day per week of staff time for admin</a:t>
            </a:r>
            <a:endParaRPr kumimoji="0" lang="en-GB" sz="1800" b="1" i="0" u="none" strike="noStrike" kern="1200" cap="none" spc="0" normalizeH="0" baseline="0" noProof="0" dirty="0">
              <a:ln>
                <a:noFill/>
              </a:ln>
              <a:solidFill>
                <a:srgbClr val="7030A0"/>
              </a:solidFill>
              <a:effectLst/>
              <a:uLnTx/>
              <a:uFillTx/>
              <a:latin typeface="FS Clerkenwell Light"/>
            </a:endParaRPr>
          </a:p>
        </p:txBody>
      </p:sp>
      <p:sp>
        <p:nvSpPr>
          <p:cNvPr id="15" name="Hexagon 14">
            <a:extLst>
              <a:ext uri="{FF2B5EF4-FFF2-40B4-BE49-F238E27FC236}">
                <a16:creationId xmlns:a16="http://schemas.microsoft.com/office/drawing/2014/main" id="{368694CA-E000-56F0-ED2B-286D7D2072F8}"/>
              </a:ext>
            </a:extLst>
          </p:cNvPr>
          <p:cNvSpPr>
            <a:spLocks/>
          </p:cNvSpPr>
          <p:nvPr/>
        </p:nvSpPr>
        <p:spPr>
          <a:xfrm rot="5400000">
            <a:off x="7029065" y="4549130"/>
            <a:ext cx="1886844" cy="1938226"/>
          </a:xfrm>
          <a:prstGeom prst="hexagon">
            <a:avLst/>
          </a:prstGeom>
          <a:noFill/>
          <a:ln w="76200">
            <a:solidFill>
              <a:srgbClr val="D21C6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7030A0"/>
                </a:solidFill>
                <a:latin typeface="FS Clerkenwell Light"/>
              </a:rPr>
              <a:t>Mentors and Mentees develop the skills and knowledge to support their peers</a:t>
            </a:r>
            <a:endParaRPr kumimoji="0" lang="en-GB" sz="1500" b="1" i="0" u="none" strike="noStrike" kern="1200" cap="none" spc="0" normalizeH="0" baseline="0" noProof="0" dirty="0">
              <a:ln>
                <a:noFill/>
              </a:ln>
              <a:solidFill>
                <a:srgbClr val="7030A0"/>
              </a:solidFill>
              <a:effectLst/>
              <a:uLnTx/>
              <a:uFillTx/>
              <a:latin typeface="FS Clerkenwell Light"/>
              <a:ea typeface="+mn-ea"/>
              <a:cs typeface="+mn-cs"/>
            </a:endParaRPr>
          </a:p>
        </p:txBody>
      </p:sp>
    </p:spTree>
    <p:extLst>
      <p:ext uri="{BB962C8B-B14F-4D97-AF65-F5344CB8AC3E}">
        <p14:creationId xmlns:p14="http://schemas.microsoft.com/office/powerpoint/2010/main" val="190998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7CC3-B5CC-4EE4-A1F5-7EDAC6AB5576}"/>
              </a:ext>
            </a:extLst>
          </p:cNvPr>
          <p:cNvSpPr>
            <a:spLocks noGrp="1"/>
          </p:cNvSpPr>
          <p:nvPr>
            <p:ph type="title"/>
          </p:nvPr>
        </p:nvSpPr>
        <p:spPr>
          <a:xfrm>
            <a:off x="280566" y="945159"/>
            <a:ext cx="10515600" cy="675942"/>
          </a:xfrm>
        </p:spPr>
        <p:txBody>
          <a:bodyPr>
            <a:noAutofit/>
          </a:bodyPr>
          <a:lstStyle/>
          <a:p>
            <a:r>
              <a:rPr lang="en-GB" sz="3200" dirty="0">
                <a:latin typeface="Segoe UI" panose="020B0502040204020203" pitchFamily="34" charset="0"/>
                <a:cs typeface="Segoe UI" panose="020B0502040204020203" pitchFamily="34" charset="0"/>
              </a:rPr>
              <a:t>Understanding Theory of Change... Piece of Cake!</a:t>
            </a:r>
          </a:p>
        </p:txBody>
      </p:sp>
      <p:sp>
        <p:nvSpPr>
          <p:cNvPr id="40" name="Arrow: Chevron 39">
            <a:extLst>
              <a:ext uri="{FF2B5EF4-FFF2-40B4-BE49-F238E27FC236}">
                <a16:creationId xmlns:a16="http://schemas.microsoft.com/office/drawing/2014/main" id="{AE4F7CAD-55D5-49C4-845D-DDB1AB1E2F53}"/>
              </a:ext>
            </a:extLst>
          </p:cNvPr>
          <p:cNvSpPr/>
          <p:nvPr/>
        </p:nvSpPr>
        <p:spPr>
          <a:xfrm rot="5400000">
            <a:off x="5145103" y="1598009"/>
            <a:ext cx="1235110" cy="2543711"/>
          </a:xfrm>
          <a:prstGeom prst="chevron">
            <a:avLst>
              <a:gd name="adj" fmla="val 1484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FS Clerkenwell Light"/>
                <a:ea typeface="+mn-ea"/>
                <a:cs typeface="+mn-cs"/>
              </a:rPr>
              <a:t>Planning and preparing ingredients, and recipe... </a:t>
            </a:r>
          </a:p>
        </p:txBody>
      </p:sp>
      <p:sp>
        <p:nvSpPr>
          <p:cNvPr id="41" name="Arrow: Chevron 40">
            <a:extLst>
              <a:ext uri="{FF2B5EF4-FFF2-40B4-BE49-F238E27FC236}">
                <a16:creationId xmlns:a16="http://schemas.microsoft.com/office/drawing/2014/main" id="{1B880482-84DA-415E-B3C6-FDDAF71055DF}"/>
              </a:ext>
            </a:extLst>
          </p:cNvPr>
          <p:cNvSpPr/>
          <p:nvPr/>
        </p:nvSpPr>
        <p:spPr>
          <a:xfrm rot="5400000">
            <a:off x="5145103" y="2654386"/>
            <a:ext cx="1235110" cy="2543711"/>
          </a:xfrm>
          <a:prstGeom prst="chevron">
            <a:avLst>
              <a:gd name="adj" fmla="val 14848"/>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FS Clerkenwell Light"/>
                <a:ea typeface="+mn-ea"/>
                <a:cs typeface="+mn-cs"/>
              </a:rPr>
              <a:t>...mixing, baking...</a:t>
            </a:r>
          </a:p>
        </p:txBody>
      </p:sp>
      <p:sp>
        <p:nvSpPr>
          <p:cNvPr id="42" name="Arrow: Chevron 41">
            <a:extLst>
              <a:ext uri="{FF2B5EF4-FFF2-40B4-BE49-F238E27FC236}">
                <a16:creationId xmlns:a16="http://schemas.microsoft.com/office/drawing/2014/main" id="{A35AE790-7C4D-47DF-AB19-D418C55F4452}"/>
              </a:ext>
            </a:extLst>
          </p:cNvPr>
          <p:cNvSpPr/>
          <p:nvPr/>
        </p:nvSpPr>
        <p:spPr>
          <a:xfrm rot="5400000">
            <a:off x="5145103" y="3710762"/>
            <a:ext cx="1235110" cy="2543711"/>
          </a:xfrm>
          <a:prstGeom prst="chevron">
            <a:avLst>
              <a:gd name="adj" fmla="val 1484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FS Clerkenwell Light"/>
                <a:ea typeface="+mn-ea"/>
                <a:cs typeface="+mn-cs"/>
              </a:rPr>
              <a:t>...delicious cake..</a:t>
            </a:r>
          </a:p>
        </p:txBody>
      </p:sp>
      <p:sp>
        <p:nvSpPr>
          <p:cNvPr id="43" name="Arrow: Chevron 42">
            <a:extLst>
              <a:ext uri="{FF2B5EF4-FFF2-40B4-BE49-F238E27FC236}">
                <a16:creationId xmlns:a16="http://schemas.microsoft.com/office/drawing/2014/main" id="{DA86EBFA-049A-463B-AAB5-F287813E91B7}"/>
              </a:ext>
            </a:extLst>
          </p:cNvPr>
          <p:cNvSpPr/>
          <p:nvPr/>
        </p:nvSpPr>
        <p:spPr>
          <a:xfrm rot="5400000">
            <a:off x="5145103" y="4767139"/>
            <a:ext cx="1235110" cy="2543711"/>
          </a:xfrm>
          <a:prstGeom prst="chevron">
            <a:avLst>
              <a:gd name="adj" fmla="val 14848"/>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FS Clerkenwell Light"/>
                <a:ea typeface="+mn-ea"/>
                <a:cs typeface="+mn-cs"/>
              </a:rPr>
              <a:t>...people who eat the cake are full and happy</a:t>
            </a:r>
          </a:p>
        </p:txBody>
      </p:sp>
      <p:sp>
        <p:nvSpPr>
          <p:cNvPr id="51" name="Arrow: Chevron 50">
            <a:extLst>
              <a:ext uri="{FF2B5EF4-FFF2-40B4-BE49-F238E27FC236}">
                <a16:creationId xmlns:a16="http://schemas.microsoft.com/office/drawing/2014/main" id="{DF3ECA22-35F8-4926-8BF6-CA0434987FEB}"/>
              </a:ext>
            </a:extLst>
          </p:cNvPr>
          <p:cNvSpPr/>
          <p:nvPr/>
        </p:nvSpPr>
        <p:spPr>
          <a:xfrm rot="5400000">
            <a:off x="1726673" y="1928335"/>
            <a:ext cx="1235110" cy="1883059"/>
          </a:xfrm>
          <a:prstGeom prst="chevron">
            <a:avLst>
              <a:gd name="adj" fmla="val 1484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FS Clerkenwell Light"/>
                <a:ea typeface="+mn-ea"/>
                <a:cs typeface="+mn-cs"/>
              </a:rPr>
              <a:t>Inputs</a:t>
            </a:r>
          </a:p>
        </p:txBody>
      </p:sp>
      <p:sp>
        <p:nvSpPr>
          <p:cNvPr id="52" name="Arrow: Chevron 51">
            <a:extLst>
              <a:ext uri="{FF2B5EF4-FFF2-40B4-BE49-F238E27FC236}">
                <a16:creationId xmlns:a16="http://schemas.microsoft.com/office/drawing/2014/main" id="{C0D26B04-98AB-4D6F-BC13-D7D4CC7F31BF}"/>
              </a:ext>
            </a:extLst>
          </p:cNvPr>
          <p:cNvSpPr/>
          <p:nvPr/>
        </p:nvSpPr>
        <p:spPr>
          <a:xfrm rot="5400000">
            <a:off x="1726673" y="2984712"/>
            <a:ext cx="1235110" cy="1883059"/>
          </a:xfrm>
          <a:prstGeom prst="chevron">
            <a:avLst>
              <a:gd name="adj" fmla="val 1484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FS Clerkenwell Light"/>
                <a:ea typeface="+mn-ea"/>
                <a:cs typeface="+mn-cs"/>
              </a:rPr>
              <a:t>Activities</a:t>
            </a:r>
          </a:p>
        </p:txBody>
      </p:sp>
      <p:sp>
        <p:nvSpPr>
          <p:cNvPr id="53" name="Arrow: Chevron 52">
            <a:extLst>
              <a:ext uri="{FF2B5EF4-FFF2-40B4-BE49-F238E27FC236}">
                <a16:creationId xmlns:a16="http://schemas.microsoft.com/office/drawing/2014/main" id="{D1B1A4A8-125D-4252-91F9-76530B389164}"/>
              </a:ext>
            </a:extLst>
          </p:cNvPr>
          <p:cNvSpPr/>
          <p:nvPr/>
        </p:nvSpPr>
        <p:spPr>
          <a:xfrm rot="5400000">
            <a:off x="1726673" y="4041088"/>
            <a:ext cx="1235110" cy="1883059"/>
          </a:xfrm>
          <a:prstGeom prst="chevron">
            <a:avLst>
              <a:gd name="adj" fmla="val 1484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FS Clerkenwell Light"/>
                <a:ea typeface="+mn-ea"/>
                <a:cs typeface="+mn-cs"/>
              </a:rPr>
              <a:t>Outputs</a:t>
            </a:r>
          </a:p>
        </p:txBody>
      </p:sp>
      <p:sp>
        <p:nvSpPr>
          <p:cNvPr id="54" name="Arrow: Chevron 53">
            <a:extLst>
              <a:ext uri="{FF2B5EF4-FFF2-40B4-BE49-F238E27FC236}">
                <a16:creationId xmlns:a16="http://schemas.microsoft.com/office/drawing/2014/main" id="{53E7EEAE-7341-4767-B005-243F8F62DA20}"/>
              </a:ext>
            </a:extLst>
          </p:cNvPr>
          <p:cNvSpPr/>
          <p:nvPr/>
        </p:nvSpPr>
        <p:spPr>
          <a:xfrm rot="5400000">
            <a:off x="1726673" y="5097465"/>
            <a:ext cx="1235110" cy="1883059"/>
          </a:xfrm>
          <a:prstGeom prst="chevron">
            <a:avLst>
              <a:gd name="adj" fmla="val 1484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FS Clerkenwell Light"/>
                <a:ea typeface="+mn-ea"/>
                <a:cs typeface="+mn-cs"/>
              </a:rPr>
              <a:t>Outcomes</a:t>
            </a:r>
          </a:p>
        </p:txBody>
      </p:sp>
      <p:pic>
        <p:nvPicPr>
          <p:cNvPr id="57" name="Graphic 56" descr="Bowl">
            <a:extLst>
              <a:ext uri="{FF2B5EF4-FFF2-40B4-BE49-F238E27FC236}">
                <a16:creationId xmlns:a16="http://schemas.microsoft.com/office/drawing/2014/main" id="{A4857008-D6FC-4A73-B86D-BCD8B9A5F26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03694" y="3718561"/>
            <a:ext cx="794050" cy="794050"/>
          </a:xfrm>
          <a:prstGeom prst="rect">
            <a:avLst/>
          </a:prstGeom>
        </p:spPr>
      </p:pic>
      <p:pic>
        <p:nvPicPr>
          <p:cNvPr id="59" name="Graphic 58" descr="Egg">
            <a:extLst>
              <a:ext uri="{FF2B5EF4-FFF2-40B4-BE49-F238E27FC236}">
                <a16:creationId xmlns:a16="http://schemas.microsoft.com/office/drawing/2014/main" id="{A7C16874-0F32-466B-8109-73408196DC6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46000" y="2916937"/>
            <a:ext cx="412414" cy="412414"/>
          </a:xfrm>
          <a:prstGeom prst="rect">
            <a:avLst/>
          </a:prstGeom>
        </p:spPr>
      </p:pic>
      <p:pic>
        <p:nvPicPr>
          <p:cNvPr id="60" name="Graphic 59" descr="Egg">
            <a:extLst>
              <a:ext uri="{FF2B5EF4-FFF2-40B4-BE49-F238E27FC236}">
                <a16:creationId xmlns:a16="http://schemas.microsoft.com/office/drawing/2014/main" id="{A27FCE0A-85A2-49C2-A671-0050BC858ED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48873" y="2914398"/>
            <a:ext cx="412414" cy="412414"/>
          </a:xfrm>
          <a:prstGeom prst="rect">
            <a:avLst/>
          </a:prstGeom>
        </p:spPr>
      </p:pic>
      <p:pic>
        <p:nvPicPr>
          <p:cNvPr id="62" name="Graphic 61" descr="Whisk">
            <a:extLst>
              <a:ext uri="{FF2B5EF4-FFF2-40B4-BE49-F238E27FC236}">
                <a16:creationId xmlns:a16="http://schemas.microsoft.com/office/drawing/2014/main" id="{F7A68374-C073-4B40-BF9C-E04BFF2654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41817" y="3940686"/>
            <a:ext cx="461877" cy="461877"/>
          </a:xfrm>
          <a:prstGeom prst="rect">
            <a:avLst/>
          </a:prstGeom>
        </p:spPr>
      </p:pic>
      <p:pic>
        <p:nvPicPr>
          <p:cNvPr id="64" name="Graphic 63" descr="Rolling Pin">
            <a:extLst>
              <a:ext uri="{FF2B5EF4-FFF2-40B4-BE49-F238E27FC236}">
                <a16:creationId xmlns:a16="http://schemas.microsoft.com/office/drawing/2014/main" id="{5E691BFA-AD66-4719-A6D8-3F8C1425EBD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932271" y="3864693"/>
            <a:ext cx="490749" cy="490749"/>
          </a:xfrm>
          <a:prstGeom prst="rect">
            <a:avLst/>
          </a:prstGeom>
        </p:spPr>
      </p:pic>
      <p:pic>
        <p:nvPicPr>
          <p:cNvPr id="66" name="Graphic 65" descr="Cake">
            <a:extLst>
              <a:ext uri="{FF2B5EF4-FFF2-40B4-BE49-F238E27FC236}">
                <a16:creationId xmlns:a16="http://schemas.microsoft.com/office/drawing/2014/main" id="{4B6C7C4A-B18D-4F54-9D28-208D9C8CCFC9}"/>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423020" y="4853802"/>
            <a:ext cx="672980" cy="672980"/>
          </a:xfrm>
          <a:prstGeom prst="rect">
            <a:avLst/>
          </a:prstGeom>
        </p:spPr>
      </p:pic>
      <p:pic>
        <p:nvPicPr>
          <p:cNvPr id="68" name="Graphic 67" descr="Smiling with hearts face outline">
            <a:extLst>
              <a:ext uri="{FF2B5EF4-FFF2-40B4-BE49-F238E27FC236}">
                <a16:creationId xmlns:a16="http://schemas.microsoft.com/office/drawing/2014/main" id="{41329E76-2560-42BB-9BBE-3AC0A7DBFABB}"/>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261307" y="6094419"/>
            <a:ext cx="481063" cy="481063"/>
          </a:xfrm>
          <a:prstGeom prst="rect">
            <a:avLst/>
          </a:prstGeom>
        </p:spPr>
      </p:pic>
      <p:sp>
        <p:nvSpPr>
          <p:cNvPr id="69" name="Arrow: Chevron 68">
            <a:extLst>
              <a:ext uri="{FF2B5EF4-FFF2-40B4-BE49-F238E27FC236}">
                <a16:creationId xmlns:a16="http://schemas.microsoft.com/office/drawing/2014/main" id="{32432856-95F2-45E0-9728-C758F9056FFB}"/>
              </a:ext>
            </a:extLst>
          </p:cNvPr>
          <p:cNvSpPr/>
          <p:nvPr/>
        </p:nvSpPr>
        <p:spPr>
          <a:xfrm rot="5400000">
            <a:off x="8893859" y="1598010"/>
            <a:ext cx="1235110" cy="2543711"/>
          </a:xfrm>
          <a:prstGeom prst="chevron">
            <a:avLst>
              <a:gd name="adj" fmla="val 1484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FS Clerkenwell Light"/>
                <a:ea typeface="+mn-ea"/>
                <a:cs typeface="+mn-cs"/>
              </a:rPr>
              <a:t>Planning and preparing: money, staff, resources...</a:t>
            </a:r>
          </a:p>
        </p:txBody>
      </p:sp>
      <p:sp>
        <p:nvSpPr>
          <p:cNvPr id="70" name="Arrow: Chevron 69">
            <a:extLst>
              <a:ext uri="{FF2B5EF4-FFF2-40B4-BE49-F238E27FC236}">
                <a16:creationId xmlns:a16="http://schemas.microsoft.com/office/drawing/2014/main" id="{B037A978-CD19-45D6-A996-F34009F57445}"/>
              </a:ext>
            </a:extLst>
          </p:cNvPr>
          <p:cNvSpPr/>
          <p:nvPr/>
        </p:nvSpPr>
        <p:spPr>
          <a:xfrm rot="5400000">
            <a:off x="8893859" y="2654387"/>
            <a:ext cx="1235110" cy="2543711"/>
          </a:xfrm>
          <a:prstGeom prst="chevron">
            <a:avLst>
              <a:gd name="adj" fmla="val 1484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FS Clerkenwell Light"/>
                <a:ea typeface="+mn-ea"/>
                <a:cs typeface="+mn-cs"/>
              </a:rPr>
              <a:t>...delivering peer-mentoring programme...</a:t>
            </a:r>
          </a:p>
        </p:txBody>
      </p:sp>
      <p:sp>
        <p:nvSpPr>
          <p:cNvPr id="71" name="Arrow: Chevron 70">
            <a:extLst>
              <a:ext uri="{FF2B5EF4-FFF2-40B4-BE49-F238E27FC236}">
                <a16:creationId xmlns:a16="http://schemas.microsoft.com/office/drawing/2014/main" id="{F1A07482-24A1-41E3-A050-45B86D2D834B}"/>
              </a:ext>
            </a:extLst>
          </p:cNvPr>
          <p:cNvSpPr/>
          <p:nvPr/>
        </p:nvSpPr>
        <p:spPr>
          <a:xfrm rot="5400000">
            <a:off x="8893859" y="3710763"/>
            <a:ext cx="1235110" cy="2543711"/>
          </a:xfrm>
          <a:prstGeom prst="chevron">
            <a:avLst>
              <a:gd name="adj" fmla="val 1484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FS Clerkenwell Light"/>
                <a:ea typeface="+mn-ea"/>
                <a:cs typeface="+mn-cs"/>
              </a:rPr>
              <a:t>...mentees </a:t>
            </a:r>
            <a:r>
              <a:rPr lang="en-GB" sz="1200" b="1" noProof="0" dirty="0">
                <a:solidFill>
                  <a:srgbClr val="FFFFFF"/>
                </a:solidFill>
                <a:latin typeface="FS Clerkenwell Light"/>
              </a:rPr>
              <a:t>attend, and engage and mentors support their peers</a:t>
            </a:r>
            <a:r>
              <a:rPr kumimoji="0" lang="en-GB" sz="1200" b="1" i="0" u="none" strike="noStrike" kern="1200" cap="none" spc="0" normalizeH="0" baseline="0" noProof="0" dirty="0">
                <a:ln>
                  <a:noFill/>
                </a:ln>
                <a:solidFill>
                  <a:srgbClr val="FFFFFF"/>
                </a:solidFill>
                <a:effectLst/>
                <a:uLnTx/>
                <a:uFillTx/>
                <a:latin typeface="FS Clerkenwell Light"/>
                <a:ea typeface="+mn-ea"/>
                <a:cs typeface="+mn-cs"/>
              </a:rPr>
              <a:t>...</a:t>
            </a:r>
          </a:p>
        </p:txBody>
      </p:sp>
      <p:sp>
        <p:nvSpPr>
          <p:cNvPr id="72" name="Arrow: Chevron 71">
            <a:extLst>
              <a:ext uri="{FF2B5EF4-FFF2-40B4-BE49-F238E27FC236}">
                <a16:creationId xmlns:a16="http://schemas.microsoft.com/office/drawing/2014/main" id="{5DD1324B-F979-435E-95B5-706932385591}"/>
              </a:ext>
            </a:extLst>
          </p:cNvPr>
          <p:cNvSpPr/>
          <p:nvPr/>
        </p:nvSpPr>
        <p:spPr>
          <a:xfrm rot="5400000">
            <a:off x="8893859" y="4767140"/>
            <a:ext cx="1235110" cy="2543711"/>
          </a:xfrm>
          <a:prstGeom prst="chevron">
            <a:avLst>
              <a:gd name="adj" fmla="val 1484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FS Clerkenwell Light"/>
                <a:ea typeface="+mn-ea"/>
                <a:cs typeface="+mn-cs"/>
              </a:rPr>
              <a:t>...motivated, valued, successful graduates..</a:t>
            </a:r>
          </a:p>
        </p:txBody>
      </p:sp>
      <p:pic>
        <p:nvPicPr>
          <p:cNvPr id="81" name="Graphic 80" descr="Chocolate">
            <a:extLst>
              <a:ext uri="{FF2B5EF4-FFF2-40B4-BE49-F238E27FC236}">
                <a16:creationId xmlns:a16="http://schemas.microsoft.com/office/drawing/2014/main" id="{857C8F32-6AB9-476B-8EF4-0FD02578BEEC}"/>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272956" y="2876760"/>
            <a:ext cx="485808" cy="485808"/>
          </a:xfrm>
          <a:prstGeom prst="rect">
            <a:avLst/>
          </a:prstGeom>
        </p:spPr>
      </p:pic>
      <p:pic>
        <p:nvPicPr>
          <p:cNvPr id="82" name="Graphic 81" descr="Smiling with hearts face outline">
            <a:extLst>
              <a:ext uri="{FF2B5EF4-FFF2-40B4-BE49-F238E27FC236}">
                <a16:creationId xmlns:a16="http://schemas.microsoft.com/office/drawing/2014/main" id="{C22BB019-85F3-42D6-902A-062A605D82DA}"/>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760187" y="6094418"/>
            <a:ext cx="481063" cy="481063"/>
          </a:xfrm>
          <a:prstGeom prst="rect">
            <a:avLst/>
          </a:prstGeom>
        </p:spPr>
      </p:pic>
      <p:sp>
        <p:nvSpPr>
          <p:cNvPr id="84" name="TextBox 83">
            <a:extLst>
              <a:ext uri="{FF2B5EF4-FFF2-40B4-BE49-F238E27FC236}">
                <a16:creationId xmlns:a16="http://schemas.microsoft.com/office/drawing/2014/main" id="{F6D768BA-01A3-4B07-8F24-506F8E742D40}"/>
              </a:ext>
            </a:extLst>
          </p:cNvPr>
          <p:cNvSpPr txBox="1"/>
          <p:nvPr/>
        </p:nvSpPr>
        <p:spPr>
          <a:xfrm>
            <a:off x="1395834" y="1490012"/>
            <a:ext cx="188305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21B40"/>
                </a:solidFill>
                <a:effectLst/>
                <a:uLnTx/>
                <a:uFillTx/>
                <a:latin typeface="FS Clerkenwell"/>
                <a:ea typeface="+mn-ea"/>
                <a:cs typeface="+mn-cs"/>
              </a:rPr>
              <a:t>Logical Model</a:t>
            </a:r>
          </a:p>
        </p:txBody>
      </p:sp>
      <p:sp>
        <p:nvSpPr>
          <p:cNvPr id="85" name="TextBox 84">
            <a:extLst>
              <a:ext uri="{FF2B5EF4-FFF2-40B4-BE49-F238E27FC236}">
                <a16:creationId xmlns:a16="http://schemas.microsoft.com/office/drawing/2014/main" id="{63EE0814-49F9-42D2-B6E8-E361E8FAB589}"/>
              </a:ext>
            </a:extLst>
          </p:cNvPr>
          <p:cNvSpPr txBox="1"/>
          <p:nvPr/>
        </p:nvSpPr>
        <p:spPr>
          <a:xfrm>
            <a:off x="4509010" y="1649410"/>
            <a:ext cx="252550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21B40"/>
                </a:solidFill>
                <a:effectLst/>
                <a:uLnTx/>
                <a:uFillTx/>
                <a:latin typeface="FS Clerkenwell"/>
                <a:ea typeface="+mn-ea"/>
                <a:cs typeface="+mn-cs"/>
              </a:rPr>
              <a:t>Victoria Sponge cake</a:t>
            </a:r>
          </a:p>
        </p:txBody>
      </p:sp>
      <p:sp>
        <p:nvSpPr>
          <p:cNvPr id="86" name="TextBox 85">
            <a:extLst>
              <a:ext uri="{FF2B5EF4-FFF2-40B4-BE49-F238E27FC236}">
                <a16:creationId xmlns:a16="http://schemas.microsoft.com/office/drawing/2014/main" id="{A96C4C88-8FEF-48E7-A2E1-8E0F08C956A3}"/>
              </a:ext>
            </a:extLst>
          </p:cNvPr>
          <p:cNvSpPr txBox="1"/>
          <p:nvPr/>
        </p:nvSpPr>
        <p:spPr>
          <a:xfrm>
            <a:off x="8257766" y="1497686"/>
            <a:ext cx="255660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21B40"/>
                </a:solidFill>
                <a:effectLst/>
                <a:uLnTx/>
                <a:uFillTx/>
                <a:latin typeface="FS Clerkenwell"/>
                <a:ea typeface="+mn-ea"/>
                <a:cs typeface="+mn-cs"/>
              </a:rPr>
              <a:t>Programme: Peer Mentoring</a:t>
            </a:r>
          </a:p>
        </p:txBody>
      </p:sp>
      <p:pic>
        <p:nvPicPr>
          <p:cNvPr id="88" name="Graphic 87" descr="Coins">
            <a:extLst>
              <a:ext uri="{FF2B5EF4-FFF2-40B4-BE49-F238E27FC236}">
                <a16:creationId xmlns:a16="http://schemas.microsoft.com/office/drawing/2014/main" id="{0BD828AC-6770-41FD-8A63-A586E598E4BE}"/>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9225745" y="2876760"/>
            <a:ext cx="554706" cy="554706"/>
          </a:xfrm>
          <a:prstGeom prst="rect">
            <a:avLst/>
          </a:prstGeom>
        </p:spPr>
      </p:pic>
      <p:pic>
        <p:nvPicPr>
          <p:cNvPr id="90" name="Graphic 89" descr="Aspiration">
            <a:extLst>
              <a:ext uri="{FF2B5EF4-FFF2-40B4-BE49-F238E27FC236}">
                <a16:creationId xmlns:a16="http://schemas.microsoft.com/office/drawing/2014/main" id="{D057315F-3397-4C57-962E-DDF8A47D1313}"/>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9105916" y="5064036"/>
            <a:ext cx="470818" cy="470818"/>
          </a:xfrm>
          <a:prstGeom prst="rect">
            <a:avLst/>
          </a:prstGeom>
        </p:spPr>
      </p:pic>
      <p:pic>
        <p:nvPicPr>
          <p:cNvPr id="91" name="Graphic 90" descr="Aspiration">
            <a:extLst>
              <a:ext uri="{FF2B5EF4-FFF2-40B4-BE49-F238E27FC236}">
                <a16:creationId xmlns:a16="http://schemas.microsoft.com/office/drawing/2014/main" id="{D76AE7C0-70D5-4E10-BAE2-E1A0D1329462}"/>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9341325" y="5064036"/>
            <a:ext cx="470818" cy="470818"/>
          </a:xfrm>
          <a:prstGeom prst="rect">
            <a:avLst/>
          </a:prstGeom>
        </p:spPr>
      </p:pic>
      <p:pic>
        <p:nvPicPr>
          <p:cNvPr id="93" name="Graphic 92" descr="Boardroom">
            <a:extLst>
              <a:ext uri="{FF2B5EF4-FFF2-40B4-BE49-F238E27FC236}">
                <a16:creationId xmlns:a16="http://schemas.microsoft.com/office/drawing/2014/main" id="{F475F580-F060-4E66-B430-AA81B5D8CE25}"/>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8982023" y="3826508"/>
            <a:ext cx="1058779" cy="737049"/>
          </a:xfrm>
          <a:prstGeom prst="rect">
            <a:avLst/>
          </a:prstGeom>
        </p:spPr>
      </p:pic>
      <p:pic>
        <p:nvPicPr>
          <p:cNvPr id="95" name="Graphic 94" descr="Diploma roll">
            <a:extLst>
              <a:ext uri="{FF2B5EF4-FFF2-40B4-BE49-F238E27FC236}">
                <a16:creationId xmlns:a16="http://schemas.microsoft.com/office/drawing/2014/main" id="{96DF9CE9-75D3-4783-BAB9-A6B876EF1156}"/>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9520989" y="5909807"/>
            <a:ext cx="615490" cy="615490"/>
          </a:xfrm>
          <a:prstGeom prst="rect">
            <a:avLst/>
          </a:prstGeom>
        </p:spPr>
      </p:pic>
      <p:pic>
        <p:nvPicPr>
          <p:cNvPr id="97" name="Graphic 96" descr="Graduation cap">
            <a:extLst>
              <a:ext uri="{FF2B5EF4-FFF2-40B4-BE49-F238E27FC236}">
                <a16:creationId xmlns:a16="http://schemas.microsoft.com/office/drawing/2014/main" id="{DA251094-686B-4806-8B66-EA0637DA4080}"/>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8852510" y="5892258"/>
            <a:ext cx="650588" cy="650588"/>
          </a:xfrm>
          <a:prstGeom prst="rect">
            <a:avLst/>
          </a:prstGeom>
        </p:spPr>
      </p:pic>
      <p:sp>
        <p:nvSpPr>
          <p:cNvPr id="34" name="TextBox 33">
            <a:extLst>
              <a:ext uri="{FF2B5EF4-FFF2-40B4-BE49-F238E27FC236}">
                <a16:creationId xmlns:a16="http://schemas.microsoft.com/office/drawing/2014/main" id="{153FDEE2-2049-C8B6-9DF3-FF76DBEC923F}"/>
              </a:ext>
            </a:extLst>
          </p:cNvPr>
          <p:cNvSpPr txBox="1"/>
          <p:nvPr/>
        </p:nvSpPr>
        <p:spPr>
          <a:xfrm>
            <a:off x="178136" y="36178"/>
            <a:ext cx="3364087" cy="369332"/>
          </a:xfrm>
          <a:prstGeom prst="rect">
            <a:avLst/>
          </a:prstGeom>
          <a:noFill/>
        </p:spPr>
        <p:txBody>
          <a:bodyPr wrap="square" rtlCol="0">
            <a:spAutoFit/>
          </a:bodyPr>
          <a:lstStyle/>
          <a:p>
            <a:r>
              <a:rPr lang="en-GB" dirty="0"/>
              <a:t>Nathaniel Pickering 2021</a:t>
            </a:r>
          </a:p>
        </p:txBody>
      </p:sp>
    </p:spTree>
    <p:extLst>
      <p:ext uri="{BB962C8B-B14F-4D97-AF65-F5344CB8AC3E}">
        <p14:creationId xmlns:p14="http://schemas.microsoft.com/office/powerpoint/2010/main" val="125994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2000"/>
                                        <p:tgtEl>
                                          <p:spTgt spid="5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wheel(1)">
                                      <p:cBhvr>
                                        <p:cTn id="10" dur="2000"/>
                                        <p:tgtEl>
                                          <p:spTgt spid="72"/>
                                        </p:tgtEl>
                                      </p:cBhvr>
                                    </p:animEffect>
                                  </p:childTnLst>
                                </p:cTn>
                              </p:par>
                              <p:par>
                                <p:cTn id="11" presetID="21" presetClass="entr" presetSubtype="1" fill="hold"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wheel(1)">
                                      <p:cBhvr>
                                        <p:cTn id="13" dur="2000"/>
                                        <p:tgtEl>
                                          <p:spTgt spid="97"/>
                                        </p:tgtEl>
                                      </p:cBhvr>
                                    </p:animEffect>
                                  </p:childTnLst>
                                </p:cTn>
                              </p:par>
                              <p:par>
                                <p:cTn id="14" presetID="21" presetClass="entr" presetSubtype="1" fill="hold"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wheel(1)">
                                      <p:cBhvr>
                                        <p:cTn id="16" dur="2000"/>
                                        <p:tgtEl>
                                          <p:spTgt spid="9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heel(1)">
                                      <p:cBhvr>
                                        <p:cTn id="21" dur="2000"/>
                                        <p:tgtEl>
                                          <p:spTgt spid="51"/>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heel(1)">
                                      <p:cBhvr>
                                        <p:cTn id="24" dur="2000"/>
                                        <p:tgtEl>
                                          <p:spTgt spid="69"/>
                                        </p:tgtEl>
                                      </p:cBhvr>
                                    </p:animEffect>
                                  </p:childTnLst>
                                </p:cTn>
                              </p:par>
                              <p:par>
                                <p:cTn id="25" presetID="21" presetClass="entr" presetSubtype="1"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heel(1)">
                                      <p:cBhvr>
                                        <p:cTn id="27" dur="20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heel(1)">
                                      <p:cBhvr>
                                        <p:cTn id="32" dur="2000"/>
                                        <p:tgtEl>
                                          <p:spTgt spid="52"/>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heel(1)">
                                      <p:cBhvr>
                                        <p:cTn id="35" dur="2000"/>
                                        <p:tgtEl>
                                          <p:spTgt spid="70"/>
                                        </p:tgtEl>
                                      </p:cBhvr>
                                    </p:animEffect>
                                  </p:childTnLst>
                                </p:cTn>
                              </p:par>
                              <p:par>
                                <p:cTn id="36" presetID="21" presetClass="entr" presetSubtype="1" fill="hold" nodeType="with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heel(1)">
                                      <p:cBhvr>
                                        <p:cTn id="38" dur="2000"/>
                                        <p:tgtEl>
                                          <p:spTgt spid="93"/>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heel(1)">
                                      <p:cBhvr>
                                        <p:cTn id="43" dur="2000"/>
                                        <p:tgtEl>
                                          <p:spTgt spid="53"/>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heel(1)">
                                      <p:cBhvr>
                                        <p:cTn id="46" dur="2000"/>
                                        <p:tgtEl>
                                          <p:spTgt spid="71"/>
                                        </p:tgtEl>
                                      </p:cBhvr>
                                    </p:animEffect>
                                  </p:childTnLst>
                                </p:cTn>
                              </p:par>
                              <p:par>
                                <p:cTn id="47" presetID="21" presetClass="entr" presetSubtype="1" fill="hold" nodeType="with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heel(1)">
                                      <p:cBhvr>
                                        <p:cTn id="49" dur="2000"/>
                                        <p:tgtEl>
                                          <p:spTgt spid="90"/>
                                        </p:tgtEl>
                                      </p:cBhvr>
                                    </p:animEffect>
                                  </p:childTnLst>
                                </p:cTn>
                              </p:par>
                              <p:par>
                                <p:cTn id="50" presetID="21" presetClass="entr" presetSubtype="1" fill="hold"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wheel(1)">
                                      <p:cBhvr>
                                        <p:cTn id="52"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69" grpId="0" animBg="1"/>
      <p:bldP spid="70" grpId="0" animBg="1"/>
      <p:bldP spid="71"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113D2AF-E6CC-BC66-0CDB-7C7709BF882C}"/>
              </a:ext>
            </a:extLst>
          </p:cNvPr>
          <p:cNvSpPr>
            <a:spLocks noGrp="1"/>
          </p:cNvSpPr>
          <p:nvPr>
            <p:ph type="title"/>
          </p:nvPr>
        </p:nvSpPr>
        <p:spPr>
          <a:xfrm>
            <a:off x="767289" y="1296537"/>
            <a:ext cx="4220967" cy="1907840"/>
          </a:xfrm>
        </p:spPr>
        <p:txBody>
          <a:bodyPr anchor="b">
            <a:normAutofit/>
          </a:bodyPr>
          <a:lstStyle/>
          <a:p>
            <a:r>
              <a:rPr lang="en-GB" sz="3000" b="1" dirty="0">
                <a:solidFill>
                  <a:schemeClr val="bg1"/>
                </a:solidFill>
                <a:latin typeface="Segoe UI" panose="020B0502040204020203" pitchFamily="34" charset="0"/>
                <a:cs typeface="Segoe UI" panose="020B0502040204020203" pitchFamily="34" charset="0"/>
              </a:rPr>
              <a:t>Where would the UEF take you next on your evaluation journey?</a:t>
            </a:r>
          </a:p>
        </p:txBody>
      </p:sp>
      <p:grpSp>
        <p:nvGrpSpPr>
          <p:cNvPr id="27" name="Group 26">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28"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29"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pic>
        <p:nvPicPr>
          <p:cNvPr id="5" name="Picture 4" descr="Chart&#10;&#10;Description automatically generated">
            <a:extLst>
              <a:ext uri="{FF2B5EF4-FFF2-40B4-BE49-F238E27FC236}">
                <a16:creationId xmlns:a16="http://schemas.microsoft.com/office/drawing/2014/main" id="{5AA68BC9-69CA-4AB2-9C62-D02DE7BC9C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8147" y="482118"/>
            <a:ext cx="5016563" cy="3536678"/>
          </a:xfrm>
          <a:prstGeom prst="rect">
            <a:avLst/>
          </a:prstGeom>
        </p:spPr>
      </p:pic>
      <p:sp>
        <p:nvSpPr>
          <p:cNvPr id="3" name="Content Placeholder 2">
            <a:extLst>
              <a:ext uri="{FF2B5EF4-FFF2-40B4-BE49-F238E27FC236}">
                <a16:creationId xmlns:a16="http://schemas.microsoft.com/office/drawing/2014/main" id="{7A9542B9-4804-7242-2EEA-742B8C9EC445}"/>
              </a:ext>
            </a:extLst>
          </p:cNvPr>
          <p:cNvSpPr>
            <a:spLocks noGrp="1"/>
          </p:cNvSpPr>
          <p:nvPr>
            <p:ph idx="1"/>
          </p:nvPr>
        </p:nvSpPr>
        <p:spPr>
          <a:xfrm>
            <a:off x="767290" y="3428999"/>
            <a:ext cx="4075054" cy="2741213"/>
          </a:xfrm>
        </p:spPr>
        <p:txBody>
          <a:bodyPr anchor="t">
            <a:normAutofit/>
          </a:bodyPr>
          <a:lstStyle/>
          <a:p>
            <a:r>
              <a:rPr lang="en-GB" sz="2000" dirty="0">
                <a:solidFill>
                  <a:schemeClr val="bg1"/>
                </a:solidFill>
                <a:latin typeface="Segoe UI" panose="020B0502040204020203" pitchFamily="34" charset="0"/>
                <a:cs typeface="Segoe UI" panose="020B0502040204020203" pitchFamily="34" charset="0"/>
              </a:rPr>
              <a:t>A ToC is not your evaluation! You will need an accompanying evaluation plan which aligns evidence collection to measures/indicators for each outcome.</a:t>
            </a:r>
          </a:p>
          <a:p>
            <a:r>
              <a:rPr lang="en-GB" sz="2000" dirty="0">
                <a:solidFill>
                  <a:schemeClr val="bg1"/>
                </a:solidFill>
                <a:latin typeface="Segoe UI" panose="020B0502040204020203" pitchFamily="34" charset="0"/>
                <a:cs typeface="Segoe UI" panose="020B0502040204020203" pitchFamily="34" charset="0"/>
              </a:rPr>
              <a:t>The next issues/activity point on the UEF would be......</a:t>
            </a:r>
          </a:p>
        </p:txBody>
      </p:sp>
      <p:pic>
        <p:nvPicPr>
          <p:cNvPr id="9" name="Picture 8" descr="Text, letter&#10;&#10;Description automatically generated">
            <a:extLst>
              <a:ext uri="{FF2B5EF4-FFF2-40B4-BE49-F238E27FC236}">
                <a16:creationId xmlns:a16="http://schemas.microsoft.com/office/drawing/2014/main" id="{81336BCB-1E96-4FF7-BE48-C4B832A686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7525" y="4160041"/>
            <a:ext cx="6062541" cy="1903517"/>
          </a:xfrm>
          <a:prstGeom prst="rect">
            <a:avLst/>
          </a:prstGeom>
        </p:spPr>
      </p:pic>
      <p:sp>
        <p:nvSpPr>
          <p:cNvPr id="10" name="Oval 9">
            <a:extLst>
              <a:ext uri="{FF2B5EF4-FFF2-40B4-BE49-F238E27FC236}">
                <a16:creationId xmlns:a16="http://schemas.microsoft.com/office/drawing/2014/main" id="{D2E9147C-EED0-485B-B9F9-E2708A5FFE57}"/>
              </a:ext>
            </a:extLst>
          </p:cNvPr>
          <p:cNvSpPr/>
          <p:nvPr/>
        </p:nvSpPr>
        <p:spPr>
          <a:xfrm>
            <a:off x="9001241" y="2529779"/>
            <a:ext cx="324000" cy="324000"/>
          </a:xfrm>
          <a:prstGeom prst="ellipse">
            <a:avLst/>
          </a:prstGeom>
          <a:solidFill>
            <a:srgbClr val="D21C61">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3850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Chart&#10;&#10;Description automatically generated">
            <a:extLst>
              <a:ext uri="{FF2B5EF4-FFF2-40B4-BE49-F238E27FC236}">
                <a16:creationId xmlns:a16="http://schemas.microsoft.com/office/drawing/2014/main" id="{86647710-566F-4086-8099-73D9A5117B7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13848"/>
            <a:ext cx="12305411" cy="6921795"/>
          </a:xfrm>
          <a:prstGeom prst="rect">
            <a:avLst/>
          </a:prstGeom>
        </p:spPr>
      </p:pic>
      <p:sp>
        <p:nvSpPr>
          <p:cNvPr id="19" name="Rectangle 1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09313B-6CB6-F81B-EE2B-E47A12AA9FEE}"/>
              </a:ext>
            </a:extLst>
          </p:cNvPr>
          <p:cNvSpPr>
            <a:spLocks noGrp="1"/>
          </p:cNvSpPr>
          <p:nvPr>
            <p:ph type="title"/>
          </p:nvPr>
        </p:nvSpPr>
        <p:spPr>
          <a:xfrm>
            <a:off x="594804" y="640263"/>
            <a:ext cx="6619811" cy="1344975"/>
          </a:xfrm>
        </p:spPr>
        <p:txBody>
          <a:bodyPr>
            <a:normAutofit/>
          </a:bodyPr>
          <a:lstStyle/>
          <a:p>
            <a:r>
              <a:rPr lang="en-GB" sz="3100" b="1" dirty="0">
                <a:latin typeface="Segoe UI" panose="020B0502040204020203" pitchFamily="34" charset="0"/>
                <a:cs typeface="Segoe UI" panose="020B0502040204020203" pitchFamily="34" charset="0"/>
              </a:rPr>
              <a:t>How can you get involved with further development of the UEF?</a:t>
            </a:r>
          </a:p>
        </p:txBody>
      </p:sp>
      <p:sp>
        <p:nvSpPr>
          <p:cNvPr id="3" name="Content Placeholder 2">
            <a:extLst>
              <a:ext uri="{FF2B5EF4-FFF2-40B4-BE49-F238E27FC236}">
                <a16:creationId xmlns:a16="http://schemas.microsoft.com/office/drawing/2014/main" id="{A007CC73-EA56-3459-FE2D-403151E9E102}"/>
              </a:ext>
            </a:extLst>
          </p:cNvPr>
          <p:cNvSpPr>
            <a:spLocks noGrp="1"/>
          </p:cNvSpPr>
          <p:nvPr>
            <p:ph idx="1"/>
          </p:nvPr>
        </p:nvSpPr>
        <p:spPr>
          <a:xfrm>
            <a:off x="625517" y="1985238"/>
            <a:ext cx="6620505" cy="3773010"/>
          </a:xfrm>
        </p:spPr>
        <p:txBody>
          <a:bodyPr>
            <a:normAutofit fontScale="92500" lnSpcReduction="10000"/>
          </a:bodyPr>
          <a:lstStyle/>
          <a:p>
            <a:pPr marL="0" indent="0">
              <a:buNone/>
            </a:pPr>
            <a:r>
              <a:rPr lang="en-GB" sz="2400" dirty="0"/>
              <a:t>Let us know directly that you would like to ‘play’ by emailing us at:</a:t>
            </a:r>
          </a:p>
          <a:p>
            <a:pPr marL="0" indent="0">
              <a:buNone/>
            </a:pPr>
            <a:r>
              <a:rPr lang="en-GB" sz="2400" dirty="0">
                <a:hlinkClick r:id="rId4"/>
              </a:rPr>
              <a:t>scolpp@staffs.ac.uk</a:t>
            </a:r>
            <a:r>
              <a:rPr lang="en-GB" sz="2400" dirty="0"/>
              <a:t> </a:t>
            </a:r>
          </a:p>
          <a:p>
            <a:pPr marL="0" indent="0">
              <a:buNone/>
            </a:pPr>
            <a:r>
              <a:rPr lang="en-GB" sz="2400" dirty="0"/>
              <a:t>OR</a:t>
            </a:r>
          </a:p>
          <a:p>
            <a:pPr marL="0" indent="0">
              <a:buNone/>
            </a:pPr>
            <a:r>
              <a:rPr lang="en-GB" sz="2400" dirty="0"/>
              <a:t>Stay in touch via the </a:t>
            </a:r>
            <a:r>
              <a:rPr lang="en-GB" sz="2400" dirty="0">
                <a:hlinkClick r:id="rId5"/>
              </a:rPr>
              <a:t>QAAS Evaluation of Enhancement Themes </a:t>
            </a:r>
            <a:r>
              <a:rPr lang="en-GB" sz="2400" dirty="0"/>
              <a:t>pages for further opportunities to engage &amp; some great resources</a:t>
            </a:r>
          </a:p>
          <a:p>
            <a:pPr marL="0" indent="0">
              <a:buNone/>
            </a:pPr>
            <a:r>
              <a:rPr lang="en-GB" sz="2400" dirty="0"/>
              <a:t>OR</a:t>
            </a:r>
          </a:p>
          <a:p>
            <a:pPr marL="0" indent="0">
              <a:buNone/>
            </a:pPr>
            <a:r>
              <a:rPr lang="en-GB" sz="2400" dirty="0"/>
              <a:t>Tweet us @jonesdevitt &amp; @lizaustenbooth</a:t>
            </a:r>
          </a:p>
          <a:p>
            <a:pPr marL="0" indent="0">
              <a:buNone/>
            </a:pPr>
            <a:r>
              <a:rPr lang="en-GB" sz="2400" b="1" dirty="0"/>
              <a:t>Thank you!</a:t>
            </a:r>
          </a:p>
          <a:p>
            <a:pPr marL="0" indent="0">
              <a:buNone/>
            </a:pPr>
            <a:endParaRPr lang="en-GB" sz="2400" dirty="0"/>
          </a:p>
        </p:txBody>
      </p:sp>
    </p:spTree>
    <p:extLst>
      <p:ext uri="{BB962C8B-B14F-4D97-AF65-F5344CB8AC3E}">
        <p14:creationId xmlns:p14="http://schemas.microsoft.com/office/powerpoint/2010/main" val="172610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155E-7A4B-4234-86E0-90B535141BEC}"/>
              </a:ext>
            </a:extLst>
          </p:cNvPr>
          <p:cNvSpPr>
            <a:spLocks noGrp="1"/>
          </p:cNvSpPr>
          <p:nvPr>
            <p:ph type="title"/>
          </p:nvPr>
        </p:nvSpPr>
        <p:spPr>
          <a:xfrm>
            <a:off x="1045735" y="949842"/>
            <a:ext cx="3616856" cy="4376572"/>
          </a:xfrm>
        </p:spPr>
        <p:txBody>
          <a:bodyPr anchor="ctr">
            <a:normAutofit/>
          </a:bodyPr>
          <a:lstStyle/>
          <a:p>
            <a:r>
              <a:rPr lang="en-GB" sz="4800" b="1" dirty="0">
                <a:latin typeface="Segoe UI" panose="020B0502040204020203" pitchFamily="34" charset="0"/>
                <a:cs typeface="Segoe UI" panose="020B0502040204020203" pitchFamily="34" charset="0"/>
              </a:rPr>
              <a:t>Overview</a:t>
            </a:r>
          </a:p>
        </p:txBody>
      </p:sp>
      <p:sp>
        <p:nvSpPr>
          <p:cNvPr id="16" name="Freeform: Shape 15">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DB3AAAC0-266F-457C-B73B-12F375640407}"/>
              </a:ext>
            </a:extLst>
          </p:cNvPr>
          <p:cNvSpPr>
            <a:spLocks noGrp="1"/>
          </p:cNvSpPr>
          <p:nvPr>
            <p:ph idx="1"/>
          </p:nvPr>
        </p:nvSpPr>
        <p:spPr>
          <a:xfrm>
            <a:off x="5762847" y="949842"/>
            <a:ext cx="6181060" cy="5372986"/>
          </a:xfrm>
        </p:spPr>
        <p:txBody>
          <a:bodyPr anchor="ctr">
            <a:normAutofit lnSpcReduction="10000"/>
          </a:bodyPr>
          <a:lstStyle/>
          <a:p>
            <a:pPr marL="0" indent="0">
              <a:spcAft>
                <a:spcPts val="800"/>
              </a:spcAft>
              <a:buNone/>
            </a:pPr>
            <a:r>
              <a:rPr lang="en-GB" sz="18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This interactive session introduces participants to the </a:t>
            </a:r>
            <a:r>
              <a:rPr lang="en-GB" sz="18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Universal Evaluation Framework (UEF) </a:t>
            </a:r>
            <a:r>
              <a:rPr lang="en-GB" sz="18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developed in conjunction with work undertaken by the session facilitators when evaluating the </a:t>
            </a:r>
            <a:r>
              <a:rPr lang="en-GB" sz="18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20 Years plus of QAA Scotland Enhancement Themes</a:t>
            </a:r>
            <a:r>
              <a:rPr lang="en-GB" sz="18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 </a:t>
            </a:r>
            <a:endParaRPr lang="en-GB" sz="1800" dirty="0">
              <a:solidFill>
                <a:schemeClr val="bg1"/>
              </a:solidFill>
              <a:latin typeface="Segoe UI" panose="020B0502040204020203" pitchFamily="34" charset="0"/>
              <a:ea typeface="Times New Roman" panose="02020603050405020304" pitchFamily="18" charset="0"/>
              <a:cs typeface="Segoe UI" panose="020B0502040204020203" pitchFamily="34" charset="0"/>
            </a:endParaRPr>
          </a:p>
          <a:p>
            <a:pPr>
              <a:spcAft>
                <a:spcPts val="800"/>
              </a:spcAft>
            </a:pPr>
            <a:r>
              <a:rPr lang="en-GB" sz="18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The framework is proposed as an evidence-informed game changing tool to support colleagues undertaking evaluation activities. </a:t>
            </a:r>
            <a:endParaRPr lang="en-GB" sz="1800" dirty="0">
              <a:solidFill>
                <a:schemeClr val="bg1"/>
              </a:solidFill>
              <a:latin typeface="Segoe UI" panose="020B0502040204020203" pitchFamily="34" charset="0"/>
              <a:ea typeface="Times New Roman" panose="02020603050405020304" pitchFamily="18" charset="0"/>
              <a:cs typeface="Segoe UI" panose="020B0502040204020203" pitchFamily="34" charset="0"/>
            </a:endParaRPr>
          </a:p>
          <a:p>
            <a:pPr>
              <a:spcAft>
                <a:spcPts val="800"/>
              </a:spcAft>
            </a:pPr>
            <a:r>
              <a:rPr lang="en-GB" sz="18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The UEF can be used regardless of levels of evaluation experience and starting point. Participants will be able to </a:t>
            </a:r>
            <a:r>
              <a:rPr lang="en-GB" sz="18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play with UEF </a:t>
            </a:r>
            <a:r>
              <a:rPr lang="en-GB" sz="18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and we will be focusing upon the </a:t>
            </a:r>
            <a:r>
              <a:rPr lang="en-GB" sz="18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Theory of Change</a:t>
            </a:r>
            <a:r>
              <a:rPr lang="en-GB" sz="18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 component especially. </a:t>
            </a:r>
            <a:endParaRPr lang="en-GB" sz="18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marL="0" indent="0">
              <a:spcAft>
                <a:spcPts val="800"/>
              </a:spcAft>
              <a:buNone/>
            </a:pPr>
            <a:r>
              <a:rPr lang="en-GB" sz="18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By the end of the session, participants should be able to: </a:t>
            </a:r>
            <a:endParaRPr lang="en-GB" sz="18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r>
              <a:rPr lang="en-GB" sz="18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Feel more confident </a:t>
            </a:r>
            <a:r>
              <a:rPr lang="en-GB" sz="18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in understanding key questions they need to address when embarking on evaluation at all levels </a:t>
            </a:r>
            <a:endParaRPr lang="en-GB" sz="18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pPr>
              <a:spcAft>
                <a:spcPts val="800"/>
              </a:spcAft>
            </a:pPr>
            <a:r>
              <a:rPr lang="en-GB" sz="1800"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Examine how to capture appropriate evidence </a:t>
            </a:r>
            <a:r>
              <a:rPr lang="en-GB" sz="18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to meet addressing those questions successfully.</a:t>
            </a:r>
            <a:endParaRPr lang="en-GB" sz="180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p>
            <a:endParaRPr lang="en-GB" sz="1400" dirty="0">
              <a:solidFill>
                <a:schemeClr val="bg1"/>
              </a:solidFill>
            </a:endParaRPr>
          </a:p>
        </p:txBody>
      </p:sp>
    </p:spTree>
    <p:extLst>
      <p:ext uri="{BB962C8B-B14F-4D97-AF65-F5344CB8AC3E}">
        <p14:creationId xmlns:p14="http://schemas.microsoft.com/office/powerpoint/2010/main" val="137231571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F3A621-1F72-A199-479D-1EF88370E7EC}"/>
              </a:ext>
            </a:extLst>
          </p:cNvPr>
          <p:cNvSpPr>
            <a:spLocks noGrp="1"/>
          </p:cNvSpPr>
          <p:nvPr>
            <p:ph type="title"/>
          </p:nvPr>
        </p:nvSpPr>
        <p:spPr>
          <a:xfrm>
            <a:off x="2311147" y="365760"/>
            <a:ext cx="7569706" cy="1288238"/>
          </a:xfrm>
        </p:spPr>
        <p:txBody>
          <a:bodyPr anchor="ctr">
            <a:normAutofit/>
          </a:bodyPr>
          <a:lstStyle/>
          <a:p>
            <a:pPr algn="ctr"/>
            <a:r>
              <a:rPr lang="en-GB" sz="4100" b="1" dirty="0">
                <a:latin typeface="Segoe UI" panose="020B0502040204020203" pitchFamily="34" charset="0"/>
                <a:cs typeface="Segoe UI" panose="020B0502040204020203" pitchFamily="34" charset="0"/>
              </a:rPr>
              <a:t>Our QAA Scotland Evaluation Odyssey</a:t>
            </a:r>
          </a:p>
        </p:txBody>
      </p:sp>
      <p:sp>
        <p:nvSpPr>
          <p:cNvPr id="3" name="Content Placeholder 2">
            <a:extLst>
              <a:ext uri="{FF2B5EF4-FFF2-40B4-BE49-F238E27FC236}">
                <a16:creationId xmlns:a16="http://schemas.microsoft.com/office/drawing/2014/main" id="{75018236-92F7-579A-BDB4-6FDC7F997A8C}"/>
              </a:ext>
            </a:extLst>
          </p:cNvPr>
          <p:cNvSpPr>
            <a:spLocks noGrp="1"/>
          </p:cNvSpPr>
          <p:nvPr>
            <p:ph idx="1"/>
          </p:nvPr>
        </p:nvSpPr>
        <p:spPr>
          <a:xfrm>
            <a:off x="2165568" y="1730970"/>
            <a:ext cx="7860863" cy="4024884"/>
          </a:xfrm>
        </p:spPr>
        <p:txBody>
          <a:bodyPr anchor="t">
            <a:normAutofit/>
          </a:bodyPr>
          <a:lstStyle/>
          <a:p>
            <a:pPr marL="0" indent="0" algn="ctr">
              <a:buNone/>
            </a:pPr>
            <a:r>
              <a:rPr lang="en-GB" sz="2400" b="1" dirty="0">
                <a:latin typeface="Segoe UI" panose="020B0502040204020203" pitchFamily="34" charset="0"/>
                <a:cs typeface="Segoe UI" panose="020B0502040204020203" pitchFamily="34" charset="0"/>
              </a:rPr>
              <a:t>What have we done so far, and what are we planning</a:t>
            </a:r>
          </a:p>
          <a:p>
            <a:pPr algn="ctr"/>
            <a:r>
              <a:rPr lang="en-GB" sz="2400" dirty="0">
                <a:latin typeface="Segoe UI" panose="020B0502040204020203" pitchFamily="34" charset="0"/>
                <a:cs typeface="Segoe UI" panose="020B0502040204020203" pitchFamily="34" charset="0"/>
              </a:rPr>
              <a:t>Undertaken historical documentary analyses</a:t>
            </a:r>
          </a:p>
          <a:p>
            <a:pPr algn="ctr"/>
            <a:r>
              <a:rPr lang="en-GB" sz="2400" dirty="0">
                <a:latin typeface="Segoe UI" panose="020B0502040204020203" pitchFamily="34" charset="0"/>
                <a:cs typeface="Segoe UI" panose="020B0502040204020203" pitchFamily="34" charset="0"/>
              </a:rPr>
              <a:t>Produced a Gap Map to show areas for further exploration</a:t>
            </a:r>
          </a:p>
          <a:p>
            <a:pPr algn="ctr"/>
            <a:r>
              <a:rPr lang="en-GB" sz="2400" dirty="0">
                <a:latin typeface="Segoe UI" panose="020B0502040204020203" pitchFamily="34" charset="0"/>
                <a:cs typeface="Segoe UI" panose="020B0502040204020203" pitchFamily="34" charset="0"/>
              </a:rPr>
              <a:t>Created lines of enquiry (LoE) to examine the gaps</a:t>
            </a:r>
          </a:p>
          <a:p>
            <a:pPr algn="ctr"/>
            <a:r>
              <a:rPr lang="en-GB" sz="2400" dirty="0">
                <a:latin typeface="Segoe UI" panose="020B0502040204020203" pitchFamily="34" charset="0"/>
                <a:cs typeface="Segoe UI" panose="020B0502040204020203" pitchFamily="34" charset="0"/>
              </a:rPr>
              <a:t>Began holding relevant LoE conversations</a:t>
            </a:r>
          </a:p>
          <a:p>
            <a:pPr algn="ctr"/>
            <a:r>
              <a:rPr lang="en-GB" sz="2400" dirty="0">
                <a:latin typeface="Segoe UI" panose="020B0502040204020203" pitchFamily="34" charset="0"/>
                <a:cs typeface="Segoe UI" panose="020B0502040204020203" pitchFamily="34" charset="0"/>
              </a:rPr>
              <a:t>Facilitated lots of capacity &amp; confidence-building activities</a:t>
            </a:r>
          </a:p>
          <a:p>
            <a:pPr algn="ctr"/>
            <a:r>
              <a:rPr lang="en-GB" sz="2400" dirty="0">
                <a:latin typeface="Segoe UI" panose="020B0502040204020203" pitchFamily="34" charset="0"/>
                <a:cs typeface="Segoe UI" panose="020B0502040204020203" pitchFamily="34" charset="0"/>
              </a:rPr>
              <a:t>Produced a Universal Evaluation Framework prototype  </a:t>
            </a:r>
          </a:p>
          <a:p>
            <a:endParaRPr lang="en-GB" sz="2400" dirty="0"/>
          </a:p>
        </p:txBody>
      </p:sp>
    </p:spTree>
    <p:extLst>
      <p:ext uri="{BB962C8B-B14F-4D97-AF65-F5344CB8AC3E}">
        <p14:creationId xmlns:p14="http://schemas.microsoft.com/office/powerpoint/2010/main" val="401836095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372A0A-053A-B1E3-6AFB-EBDEA7AAB57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dirty="0">
                <a:solidFill>
                  <a:srgbClr val="FFFFFF"/>
                </a:solidFill>
                <a:latin typeface="Segoe UI" panose="020B0502040204020203" pitchFamily="34" charset="0"/>
                <a:cs typeface="Segoe UI" panose="020B0502040204020203" pitchFamily="34" charset="0"/>
              </a:rPr>
              <a:t>The Universal Evaluation Framework (UEF)</a:t>
            </a:r>
          </a:p>
        </p:txBody>
      </p:sp>
      <p:pic>
        <p:nvPicPr>
          <p:cNvPr id="4" name="Content Placeholder 3" descr="A picture containing chart&#10;&#10;Description automatically generated">
            <a:extLst>
              <a:ext uri="{FF2B5EF4-FFF2-40B4-BE49-F238E27FC236}">
                <a16:creationId xmlns:a16="http://schemas.microsoft.com/office/drawing/2014/main" id="{7C0B9FDD-8053-4C0B-A3E9-E9E063D65EB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648406" y="467808"/>
            <a:ext cx="8287621" cy="5780615"/>
          </a:xfrm>
          <a:prstGeom prst="rect">
            <a:avLst/>
          </a:prstGeom>
        </p:spPr>
      </p:pic>
    </p:spTree>
    <p:extLst>
      <p:ext uri="{BB962C8B-B14F-4D97-AF65-F5344CB8AC3E}">
        <p14:creationId xmlns:p14="http://schemas.microsoft.com/office/powerpoint/2010/main" val="289439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Diagram&#10;&#10;Description automatically generated">
            <a:extLst>
              <a:ext uri="{FF2B5EF4-FFF2-40B4-BE49-F238E27FC236}">
                <a16:creationId xmlns:a16="http://schemas.microsoft.com/office/drawing/2014/main" id="{CBAC36CF-7DFC-43AB-B6DC-C7F27FFCCCD5}"/>
              </a:ext>
            </a:extLst>
          </p:cNvPr>
          <p:cNvPicPr>
            <a:picLocks noGrp="1"/>
          </p:cNvPicPr>
          <p:nvPr>
            <p:ph idx="1"/>
          </p:nvPr>
        </p:nvPicPr>
        <p:blipFill>
          <a:blip r:embed="rId3" cstate="print">
            <a:extLst>
              <a:ext uri="{28A0092B-C50C-407E-A947-70E740481C1C}">
                <a14:useLocalDpi xmlns:a14="http://schemas.microsoft.com/office/drawing/2010/main"/>
              </a:ext>
            </a:extLst>
          </a:blip>
          <a:stretch>
            <a:fillRect/>
          </a:stretch>
        </p:blipFill>
        <p:spPr>
          <a:xfrm>
            <a:off x="3319200" y="948810"/>
            <a:ext cx="5868665" cy="4443990"/>
          </a:xfrm>
          <a:prstGeom prst="rect">
            <a:avLst/>
          </a:prstGeom>
          <a:ln>
            <a:solidFill>
              <a:srgbClr val="00B0F0"/>
            </a:solidFill>
          </a:ln>
        </p:spPr>
      </p:pic>
      <p:pic>
        <p:nvPicPr>
          <p:cNvPr id="5" name="Picture 4" descr="Diagram&#10;&#10;Description automatically generated">
            <a:extLst>
              <a:ext uri="{FF2B5EF4-FFF2-40B4-BE49-F238E27FC236}">
                <a16:creationId xmlns:a16="http://schemas.microsoft.com/office/drawing/2014/main" id="{E69D19D3-319E-4DC6-9425-8174C3B2C533}"/>
              </a:ext>
            </a:extLst>
          </p:cNvPr>
          <p:cNvPicPr/>
          <p:nvPr/>
        </p:nvPicPr>
        <p:blipFill>
          <a:blip r:embed="rId4" cstate="screen">
            <a:extLst>
              <a:ext uri="{28A0092B-C50C-407E-A947-70E740481C1C}">
                <a14:useLocalDpi xmlns:a14="http://schemas.microsoft.com/office/drawing/2010/main"/>
              </a:ext>
            </a:extLst>
          </a:blip>
          <a:stretch>
            <a:fillRect/>
          </a:stretch>
        </p:blipFill>
        <p:spPr>
          <a:xfrm>
            <a:off x="9306718" y="948810"/>
            <a:ext cx="2335728" cy="1612088"/>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D35C8D4B-3F22-45A2-9814-2F904375BF6D}"/>
              </a:ext>
            </a:extLst>
          </p:cNvPr>
          <p:cNvPicPr/>
          <p:nvPr/>
        </p:nvPicPr>
        <p:blipFill>
          <a:blip r:embed="rId5" cstate="screen">
            <a:extLst>
              <a:ext uri="{28A0092B-C50C-407E-A947-70E740481C1C}">
                <a14:useLocalDpi xmlns:a14="http://schemas.microsoft.com/office/drawing/2010/main"/>
              </a:ext>
            </a:extLst>
          </a:blip>
          <a:stretch>
            <a:fillRect/>
          </a:stretch>
        </p:blipFill>
        <p:spPr>
          <a:xfrm>
            <a:off x="9331325" y="2608521"/>
            <a:ext cx="2286516" cy="1468180"/>
          </a:xfrm>
          <a:prstGeom prst="rect">
            <a:avLst/>
          </a:prstGeom>
        </p:spPr>
      </p:pic>
      <p:pic>
        <p:nvPicPr>
          <p:cNvPr id="7" name="Picture 6" descr="A picture containing line chart&#10;&#10;Description automatically generated">
            <a:extLst>
              <a:ext uri="{FF2B5EF4-FFF2-40B4-BE49-F238E27FC236}">
                <a16:creationId xmlns:a16="http://schemas.microsoft.com/office/drawing/2014/main" id="{CF8C4FAE-217A-46AC-A1A4-C97889181C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9331324" y="4124324"/>
            <a:ext cx="2286517" cy="1518019"/>
          </a:xfrm>
          <a:prstGeom prst="rect">
            <a:avLst/>
          </a:prstGeom>
        </p:spPr>
      </p:pic>
      <p:sp>
        <p:nvSpPr>
          <p:cNvPr id="2" name="Title 1">
            <a:extLst>
              <a:ext uri="{FF2B5EF4-FFF2-40B4-BE49-F238E27FC236}">
                <a16:creationId xmlns:a16="http://schemas.microsoft.com/office/drawing/2014/main" id="{CBE62E82-ABD1-4DE0-AE1E-39AB25F87499}"/>
              </a:ext>
            </a:extLst>
          </p:cNvPr>
          <p:cNvSpPr>
            <a:spLocks noGrp="1"/>
          </p:cNvSpPr>
          <p:nvPr>
            <p:ph type="title"/>
          </p:nvPr>
        </p:nvSpPr>
        <p:spPr>
          <a:xfrm>
            <a:off x="318986" y="2074362"/>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3200" b="1" kern="1200" dirty="0">
                <a:solidFill>
                  <a:schemeClr val="bg1"/>
                </a:solidFill>
                <a:latin typeface="Segoe UI" panose="020B0502040204020203" pitchFamily="34" charset="0"/>
                <a:cs typeface="Segoe UI" panose="020B0502040204020203" pitchFamily="34" charset="0"/>
              </a:rPr>
              <a:t>Making UEF</a:t>
            </a:r>
            <a:br>
              <a:rPr lang="en-US" sz="3200" b="1" kern="1200" dirty="0">
                <a:solidFill>
                  <a:schemeClr val="bg1"/>
                </a:solidFill>
                <a:latin typeface="Segoe UI" panose="020B0502040204020203" pitchFamily="34" charset="0"/>
                <a:cs typeface="Segoe UI" panose="020B0502040204020203" pitchFamily="34" charset="0"/>
              </a:rPr>
            </a:br>
            <a:r>
              <a:rPr lang="en-US" sz="3200" b="1" kern="1200" dirty="0">
                <a:solidFill>
                  <a:schemeClr val="bg1"/>
                </a:solidFill>
                <a:latin typeface="Segoe UI" panose="020B0502040204020203" pitchFamily="34" charset="0"/>
                <a:cs typeface="Segoe UI" panose="020B0502040204020203" pitchFamily="34" charset="0"/>
              </a:rPr>
              <a:t>work….</a:t>
            </a:r>
          </a:p>
        </p:txBody>
      </p:sp>
    </p:spTree>
    <p:extLst>
      <p:ext uri="{BB962C8B-B14F-4D97-AF65-F5344CB8AC3E}">
        <p14:creationId xmlns:p14="http://schemas.microsoft.com/office/powerpoint/2010/main" val="261424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E2D0E-BEC8-BF4E-7327-2DB618EEE65C}"/>
              </a:ext>
            </a:extLst>
          </p:cNvPr>
          <p:cNvSpPr>
            <a:spLocks noGrp="1"/>
          </p:cNvSpPr>
          <p:nvPr>
            <p:ph type="title"/>
          </p:nvPr>
        </p:nvSpPr>
        <p:spPr/>
        <p:txBody>
          <a:bodyPr/>
          <a:lstStyle/>
          <a:p>
            <a:r>
              <a:rPr lang="en-GB" b="1" dirty="0">
                <a:latin typeface="Segoe UI" panose="020B0502040204020203" pitchFamily="34" charset="0"/>
                <a:cs typeface="Segoe UI" panose="020B0502040204020203" pitchFamily="34" charset="0"/>
              </a:rPr>
              <a:t>Exploring UEF Issue/Activity Point A </a:t>
            </a:r>
          </a:p>
        </p:txBody>
      </p:sp>
      <p:graphicFrame>
        <p:nvGraphicFramePr>
          <p:cNvPr id="6" name="Content Placeholder 2">
            <a:extLst>
              <a:ext uri="{FF2B5EF4-FFF2-40B4-BE49-F238E27FC236}">
                <a16:creationId xmlns:a16="http://schemas.microsoft.com/office/drawing/2014/main" id="{4F3EE53B-B230-ABE0-8C36-6980455758EB}"/>
              </a:ext>
            </a:extLst>
          </p:cNvPr>
          <p:cNvGraphicFramePr>
            <a:graphicFrameLocks noGrp="1"/>
          </p:cNvGraphicFramePr>
          <p:nvPr>
            <p:ph idx="1"/>
            <p:extLst>
              <p:ext uri="{D42A27DB-BD31-4B8C-83A1-F6EECF244321}">
                <p14:modId xmlns:p14="http://schemas.microsoft.com/office/powerpoint/2010/main" val="751042593"/>
              </p:ext>
            </p:extLst>
          </p:nvPr>
        </p:nvGraphicFramePr>
        <p:xfrm>
          <a:off x="838200" y="1421587"/>
          <a:ext cx="10515600" cy="5071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EE4044A6-61D6-4E9B-9D51-E42F7BD8EAC5}"/>
              </a:ext>
            </a:extLst>
          </p:cNvPr>
          <p:cNvSpPr/>
          <p:nvPr/>
        </p:nvSpPr>
        <p:spPr>
          <a:xfrm>
            <a:off x="9961209" y="681037"/>
            <a:ext cx="731579" cy="678009"/>
          </a:xfrm>
          <a:prstGeom prst="ellipse">
            <a:avLst/>
          </a:prstGeom>
          <a:ln w="28575">
            <a:solidFill>
              <a:schemeClr val="bg2">
                <a:lumMod val="50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800" b="1" dirty="0">
                <a:solidFill>
                  <a:srgbClr val="7F7F7F"/>
                </a:solidFill>
                <a:effectLst/>
                <a:latin typeface="Gill Sans MT" panose="020B0502020104020203" pitchFamily="34" charset="0"/>
                <a:ea typeface="Calibri" panose="020F0502020204030204" pitchFamily="34" charset="0"/>
                <a:cs typeface="Times New Roman" panose="02020603050405020304" pitchFamily="18" charset="0"/>
              </a:rPr>
              <a:t>A</a:t>
            </a:r>
            <a:endParaRPr lang="en-GB"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94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8DE6-9197-40D5-9D60-7D21E66CA650}"/>
              </a:ext>
            </a:extLst>
          </p:cNvPr>
          <p:cNvSpPr>
            <a:spLocks noGrp="1"/>
          </p:cNvSpPr>
          <p:nvPr>
            <p:ph type="title"/>
          </p:nvPr>
        </p:nvSpPr>
        <p:spPr>
          <a:xfrm>
            <a:off x="113433" y="944607"/>
            <a:ext cx="10515600" cy="609641"/>
          </a:xfrm>
        </p:spPr>
        <p:txBody>
          <a:bodyPr>
            <a:normAutofit fontScale="90000"/>
          </a:bodyPr>
          <a:lstStyle/>
          <a:p>
            <a:r>
              <a:rPr lang="en-GB" dirty="0">
                <a:latin typeface="Segoe UI" panose="020B0502040204020203" pitchFamily="34" charset="0"/>
                <a:cs typeface="Segoe UI" panose="020B0502040204020203" pitchFamily="34" charset="0"/>
              </a:rPr>
              <a:t>Key Elements of a Theory of Change</a:t>
            </a:r>
          </a:p>
        </p:txBody>
      </p:sp>
      <p:sp>
        <p:nvSpPr>
          <p:cNvPr id="4" name="Hexagon 3">
            <a:extLst>
              <a:ext uri="{FF2B5EF4-FFF2-40B4-BE49-F238E27FC236}">
                <a16:creationId xmlns:a16="http://schemas.microsoft.com/office/drawing/2014/main" id="{C1F76BB2-4FF9-4D60-B80F-CB369F24B7D8}"/>
              </a:ext>
            </a:extLst>
          </p:cNvPr>
          <p:cNvSpPr>
            <a:spLocks/>
          </p:cNvSpPr>
          <p:nvPr/>
        </p:nvSpPr>
        <p:spPr>
          <a:xfrm rot="5400000">
            <a:off x="1370814" y="3238056"/>
            <a:ext cx="1886844" cy="1938226"/>
          </a:xfrm>
          <a:prstGeom prst="hexagon">
            <a:avLst/>
          </a:prstGeom>
          <a:noFill/>
          <a:ln w="762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03A6E"/>
                </a:solidFill>
                <a:effectLst/>
                <a:uLnTx/>
                <a:uFillTx/>
                <a:latin typeface="FS Clerkenwell Light"/>
                <a:ea typeface="+mn-ea"/>
                <a:cs typeface="+mn-cs"/>
              </a:rPr>
              <a:t>Inputs</a:t>
            </a:r>
            <a:endParaRPr kumimoji="0" lang="en-GB" sz="2000" b="1" i="0" u="none" strike="noStrike" kern="1200" cap="none" spc="0" normalizeH="0" baseline="0" noProof="0" dirty="0">
              <a:ln>
                <a:noFill/>
              </a:ln>
              <a:solidFill>
                <a:srgbClr val="503A6E"/>
              </a:solidFill>
              <a:effectLst/>
              <a:uLnTx/>
              <a:uFillTx/>
              <a:latin typeface="FS Clerkenwell Light"/>
              <a:ea typeface="+mn-ea"/>
              <a:cs typeface="+mn-cs"/>
            </a:endParaRPr>
          </a:p>
        </p:txBody>
      </p:sp>
      <p:sp>
        <p:nvSpPr>
          <p:cNvPr id="5" name="Hexagon 4">
            <a:extLst>
              <a:ext uri="{FF2B5EF4-FFF2-40B4-BE49-F238E27FC236}">
                <a16:creationId xmlns:a16="http://schemas.microsoft.com/office/drawing/2014/main" id="{72A7BEE8-4194-4AD9-AC5C-0E610D9101B2}"/>
              </a:ext>
            </a:extLst>
          </p:cNvPr>
          <p:cNvSpPr>
            <a:spLocks/>
          </p:cNvSpPr>
          <p:nvPr/>
        </p:nvSpPr>
        <p:spPr>
          <a:xfrm rot="5400000">
            <a:off x="3891990" y="3238056"/>
            <a:ext cx="1886844" cy="1938226"/>
          </a:xfrm>
          <a:prstGeom prst="hexagon">
            <a:avLst/>
          </a:prstGeom>
          <a:noFill/>
          <a:ln w="762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03A6E"/>
                </a:solidFill>
                <a:effectLst/>
                <a:uLnTx/>
                <a:uFillTx/>
                <a:latin typeface="FS Clerkenwell Light"/>
                <a:ea typeface="+mn-ea"/>
                <a:cs typeface="+mn-cs"/>
              </a:rPr>
              <a:t>Activities</a:t>
            </a:r>
          </a:p>
        </p:txBody>
      </p:sp>
      <p:sp>
        <p:nvSpPr>
          <p:cNvPr id="6" name="Hexagon 5">
            <a:extLst>
              <a:ext uri="{FF2B5EF4-FFF2-40B4-BE49-F238E27FC236}">
                <a16:creationId xmlns:a16="http://schemas.microsoft.com/office/drawing/2014/main" id="{F93569D1-AF9E-43BA-BDAF-A559AE3E7D3F}"/>
              </a:ext>
            </a:extLst>
          </p:cNvPr>
          <p:cNvSpPr>
            <a:spLocks/>
          </p:cNvSpPr>
          <p:nvPr/>
        </p:nvSpPr>
        <p:spPr>
          <a:xfrm rot="5400000">
            <a:off x="6413166" y="3225964"/>
            <a:ext cx="1886844" cy="1938226"/>
          </a:xfrm>
          <a:prstGeom prst="hexagon">
            <a:avLst/>
          </a:prstGeom>
          <a:noFill/>
          <a:ln w="762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03A6E"/>
                </a:solidFill>
                <a:effectLst/>
                <a:uLnTx/>
                <a:uFillTx/>
                <a:latin typeface="FS Clerkenwell Light"/>
                <a:ea typeface="+mn-ea"/>
                <a:cs typeface="+mn-cs"/>
              </a:rPr>
              <a:t>Outputs</a:t>
            </a:r>
          </a:p>
        </p:txBody>
      </p:sp>
      <p:sp>
        <p:nvSpPr>
          <p:cNvPr id="7" name="Hexagon 6">
            <a:extLst>
              <a:ext uri="{FF2B5EF4-FFF2-40B4-BE49-F238E27FC236}">
                <a16:creationId xmlns:a16="http://schemas.microsoft.com/office/drawing/2014/main" id="{82790E72-8DFA-4AE9-B7F8-4C0B98F9D359}"/>
              </a:ext>
            </a:extLst>
          </p:cNvPr>
          <p:cNvSpPr>
            <a:spLocks/>
          </p:cNvSpPr>
          <p:nvPr/>
        </p:nvSpPr>
        <p:spPr>
          <a:xfrm rot="5400000">
            <a:off x="8934342" y="3225964"/>
            <a:ext cx="1886844" cy="1938226"/>
          </a:xfrm>
          <a:prstGeom prst="hexagon">
            <a:avLst/>
          </a:prstGeom>
          <a:noFill/>
          <a:ln w="76200">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B70D50"/>
                </a:solidFill>
                <a:effectLst/>
                <a:uLnTx/>
                <a:uFillTx/>
                <a:latin typeface="FS Clerkenwell Light"/>
                <a:ea typeface="+mn-ea"/>
                <a:cs typeface="+mn-cs"/>
              </a:rPr>
              <a:t>Outcomes (short, medium, long)</a:t>
            </a:r>
          </a:p>
        </p:txBody>
      </p:sp>
      <p:sp>
        <p:nvSpPr>
          <p:cNvPr id="8" name="Hexagon 7">
            <a:extLst>
              <a:ext uri="{FF2B5EF4-FFF2-40B4-BE49-F238E27FC236}">
                <a16:creationId xmlns:a16="http://schemas.microsoft.com/office/drawing/2014/main" id="{44F62D83-3EED-46F4-A2E6-1695490A6AF4}"/>
              </a:ext>
            </a:extLst>
          </p:cNvPr>
          <p:cNvSpPr>
            <a:spLocks/>
          </p:cNvSpPr>
          <p:nvPr/>
        </p:nvSpPr>
        <p:spPr>
          <a:xfrm rot="5400000">
            <a:off x="2631402" y="1790530"/>
            <a:ext cx="1886844" cy="1938226"/>
          </a:xfrm>
          <a:prstGeom prst="hexagon">
            <a:avLst/>
          </a:prstGeom>
          <a:noFill/>
          <a:ln w="76200">
            <a:solidFill>
              <a:srgbClr val="00B3BF"/>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B3BF"/>
                </a:solidFill>
                <a:effectLst/>
                <a:uLnTx/>
                <a:uFillTx/>
                <a:latin typeface="FS Clerkenwell Light"/>
                <a:ea typeface="+mn-ea"/>
                <a:cs typeface="+mn-cs"/>
              </a:rPr>
              <a:t>Situation</a:t>
            </a:r>
            <a:endParaRPr kumimoji="0" lang="en-GB" sz="2000" b="1" i="0" u="none" strike="noStrike" kern="1200" cap="none" spc="0" normalizeH="0" baseline="0" noProof="0" dirty="0">
              <a:ln>
                <a:noFill/>
              </a:ln>
              <a:solidFill>
                <a:srgbClr val="00B3BF"/>
              </a:solidFill>
              <a:effectLst/>
              <a:uLnTx/>
              <a:uFillTx/>
              <a:latin typeface="FS Clerkenwell Light"/>
              <a:ea typeface="+mn-ea"/>
              <a:cs typeface="+mn-cs"/>
            </a:endParaRPr>
          </a:p>
        </p:txBody>
      </p:sp>
      <p:sp>
        <p:nvSpPr>
          <p:cNvPr id="9" name="Hexagon 8">
            <a:extLst>
              <a:ext uri="{FF2B5EF4-FFF2-40B4-BE49-F238E27FC236}">
                <a16:creationId xmlns:a16="http://schemas.microsoft.com/office/drawing/2014/main" id="{88E0D402-E981-4EBA-A4D4-33F9C16385DA}"/>
              </a:ext>
            </a:extLst>
          </p:cNvPr>
          <p:cNvSpPr>
            <a:spLocks/>
          </p:cNvSpPr>
          <p:nvPr/>
        </p:nvSpPr>
        <p:spPr>
          <a:xfrm rot="5400000">
            <a:off x="5152578" y="1790530"/>
            <a:ext cx="1886844" cy="1938226"/>
          </a:xfrm>
          <a:prstGeom prst="hexagon">
            <a:avLst/>
          </a:prstGeom>
          <a:noFill/>
          <a:ln w="76200">
            <a:solidFill>
              <a:srgbClr val="00B3BF"/>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B3BF"/>
                </a:solidFill>
                <a:effectLst/>
                <a:uLnTx/>
                <a:uFillTx/>
                <a:latin typeface="FS Clerkenwell Light"/>
                <a:ea typeface="+mn-ea"/>
                <a:cs typeface="+mn-cs"/>
              </a:rPr>
              <a:t>Aims/Goals</a:t>
            </a:r>
            <a:endParaRPr kumimoji="0" lang="en-GB" sz="2000" b="1" i="0" u="none" strike="noStrike" kern="1200" cap="none" spc="0" normalizeH="0" baseline="0" noProof="0" dirty="0">
              <a:ln>
                <a:noFill/>
              </a:ln>
              <a:solidFill>
                <a:srgbClr val="00B3BF"/>
              </a:solidFill>
              <a:effectLst/>
              <a:uLnTx/>
              <a:uFillTx/>
              <a:latin typeface="FS Clerkenwell Light"/>
              <a:ea typeface="+mn-ea"/>
              <a:cs typeface="+mn-cs"/>
            </a:endParaRPr>
          </a:p>
        </p:txBody>
      </p:sp>
      <p:sp>
        <p:nvSpPr>
          <p:cNvPr id="10" name="Hexagon 9">
            <a:extLst>
              <a:ext uri="{FF2B5EF4-FFF2-40B4-BE49-F238E27FC236}">
                <a16:creationId xmlns:a16="http://schemas.microsoft.com/office/drawing/2014/main" id="{73831946-D7CC-41B1-BBF2-B0BBC72C5667}"/>
              </a:ext>
            </a:extLst>
          </p:cNvPr>
          <p:cNvSpPr>
            <a:spLocks/>
          </p:cNvSpPr>
          <p:nvPr/>
        </p:nvSpPr>
        <p:spPr>
          <a:xfrm rot="5400000">
            <a:off x="7673754" y="1790530"/>
            <a:ext cx="1886844" cy="1938226"/>
          </a:xfrm>
          <a:prstGeom prst="hexagon">
            <a:avLst/>
          </a:prstGeom>
          <a:noFill/>
          <a:ln w="76200">
            <a:solidFill>
              <a:srgbClr val="00B3BF"/>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B3BF"/>
                </a:solidFill>
                <a:effectLst/>
                <a:uLnTx/>
                <a:uFillTx/>
                <a:latin typeface="FS Clerkenwell Light"/>
                <a:ea typeface="+mn-ea"/>
                <a:cs typeface="+mn-cs"/>
              </a:rPr>
              <a:t>Rationale</a:t>
            </a:r>
            <a:endParaRPr kumimoji="0" lang="en-GB" sz="2000" b="1" i="0" u="none" strike="noStrike" kern="1200" cap="none" spc="0" normalizeH="0" baseline="0" noProof="0" dirty="0">
              <a:ln>
                <a:noFill/>
              </a:ln>
              <a:solidFill>
                <a:srgbClr val="00B3BF"/>
              </a:solidFill>
              <a:effectLst/>
              <a:uLnTx/>
              <a:uFillTx/>
              <a:latin typeface="FS Clerkenwell Light"/>
              <a:ea typeface="+mn-ea"/>
              <a:cs typeface="+mn-cs"/>
            </a:endParaRPr>
          </a:p>
        </p:txBody>
      </p:sp>
      <p:sp>
        <p:nvSpPr>
          <p:cNvPr id="11" name="Hexagon 10">
            <a:extLst>
              <a:ext uri="{FF2B5EF4-FFF2-40B4-BE49-F238E27FC236}">
                <a16:creationId xmlns:a16="http://schemas.microsoft.com/office/drawing/2014/main" id="{A21C9889-F924-400C-B1A5-44BCB9EC77F7}"/>
              </a:ext>
            </a:extLst>
          </p:cNvPr>
          <p:cNvSpPr>
            <a:spLocks/>
          </p:cNvSpPr>
          <p:nvPr/>
        </p:nvSpPr>
        <p:spPr>
          <a:xfrm rot="5400000">
            <a:off x="2632525" y="4685582"/>
            <a:ext cx="1886844" cy="1938226"/>
          </a:xfrm>
          <a:prstGeom prst="hexagon">
            <a:avLst/>
          </a:prstGeom>
          <a:noFill/>
          <a:ln w="76200">
            <a:solidFill>
              <a:srgbClr val="FBB00B"/>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BB00B"/>
                </a:solidFill>
                <a:effectLst/>
                <a:uLnTx/>
                <a:uFillTx/>
                <a:latin typeface="FS Clerkenwell Light"/>
                <a:ea typeface="+mn-ea"/>
                <a:cs typeface="+mn-cs"/>
              </a:rPr>
              <a:t>Evidence: Barriers</a:t>
            </a:r>
          </a:p>
        </p:txBody>
      </p:sp>
      <p:sp>
        <p:nvSpPr>
          <p:cNvPr id="12" name="Hexagon 11">
            <a:extLst>
              <a:ext uri="{FF2B5EF4-FFF2-40B4-BE49-F238E27FC236}">
                <a16:creationId xmlns:a16="http://schemas.microsoft.com/office/drawing/2014/main" id="{80DC1FB5-EE42-4692-A8B3-C21637FD773B}"/>
              </a:ext>
            </a:extLst>
          </p:cNvPr>
          <p:cNvSpPr>
            <a:spLocks/>
          </p:cNvSpPr>
          <p:nvPr/>
        </p:nvSpPr>
        <p:spPr>
          <a:xfrm rot="5400000">
            <a:off x="7673754" y="4685582"/>
            <a:ext cx="1886844" cy="1938226"/>
          </a:xfrm>
          <a:prstGeom prst="hexagon">
            <a:avLst/>
          </a:prstGeom>
          <a:noFill/>
          <a:ln w="76200">
            <a:solidFill>
              <a:srgbClr val="FBB00B"/>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BB00B"/>
                </a:solidFill>
                <a:effectLst/>
                <a:uLnTx/>
                <a:uFillTx/>
                <a:latin typeface="FS Clerkenwell Light"/>
                <a:ea typeface="+mn-ea"/>
                <a:cs typeface="+mn-cs"/>
              </a:rPr>
              <a:t>Assumptions</a:t>
            </a:r>
          </a:p>
        </p:txBody>
      </p:sp>
      <p:sp>
        <p:nvSpPr>
          <p:cNvPr id="14" name="Hexagon 13">
            <a:extLst>
              <a:ext uri="{FF2B5EF4-FFF2-40B4-BE49-F238E27FC236}">
                <a16:creationId xmlns:a16="http://schemas.microsoft.com/office/drawing/2014/main" id="{1B301D35-BD14-4812-9876-C4128C7EE34E}"/>
              </a:ext>
            </a:extLst>
          </p:cNvPr>
          <p:cNvSpPr>
            <a:spLocks/>
          </p:cNvSpPr>
          <p:nvPr/>
        </p:nvSpPr>
        <p:spPr>
          <a:xfrm rot="5400000">
            <a:off x="5152578" y="4685582"/>
            <a:ext cx="1886844" cy="1938226"/>
          </a:xfrm>
          <a:prstGeom prst="hexagon">
            <a:avLst/>
          </a:prstGeom>
          <a:noFill/>
          <a:ln w="76200">
            <a:solidFill>
              <a:srgbClr val="FBB00B"/>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BB00B"/>
                </a:solidFill>
                <a:effectLst/>
                <a:uLnTx/>
                <a:uFillTx/>
                <a:latin typeface="FS Clerkenwell Light"/>
                <a:ea typeface="+mn-ea"/>
                <a:cs typeface="+mn-cs"/>
              </a:rPr>
              <a:t>Evidence: What Works</a:t>
            </a:r>
          </a:p>
        </p:txBody>
      </p:sp>
      <p:sp>
        <p:nvSpPr>
          <p:cNvPr id="13" name="TextBox 12">
            <a:extLst>
              <a:ext uri="{FF2B5EF4-FFF2-40B4-BE49-F238E27FC236}">
                <a16:creationId xmlns:a16="http://schemas.microsoft.com/office/drawing/2014/main" id="{50E30825-DEC1-74DF-921D-3D2B491D85ED}"/>
              </a:ext>
            </a:extLst>
          </p:cNvPr>
          <p:cNvSpPr txBox="1"/>
          <p:nvPr/>
        </p:nvSpPr>
        <p:spPr>
          <a:xfrm>
            <a:off x="178136" y="36178"/>
            <a:ext cx="3364087" cy="369332"/>
          </a:xfrm>
          <a:prstGeom prst="rect">
            <a:avLst/>
          </a:prstGeom>
          <a:noFill/>
        </p:spPr>
        <p:txBody>
          <a:bodyPr wrap="square" rtlCol="0">
            <a:spAutoFit/>
          </a:bodyPr>
          <a:lstStyle/>
          <a:p>
            <a:r>
              <a:rPr lang="en-GB" dirty="0"/>
              <a:t>Nathaniel Pickering 2022</a:t>
            </a:r>
          </a:p>
        </p:txBody>
      </p:sp>
    </p:spTree>
    <p:extLst>
      <p:ext uri="{BB962C8B-B14F-4D97-AF65-F5344CB8AC3E}">
        <p14:creationId xmlns:p14="http://schemas.microsoft.com/office/powerpoint/2010/main" val="378839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2000"/>
                                        <p:tgtEl>
                                          <p:spTgt spid="14"/>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heel(1)">
                                      <p:cBhvr>
                                        <p:cTn id="4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7CC3-B5CC-4EE4-A1F5-7EDAC6AB5576}"/>
              </a:ext>
            </a:extLst>
          </p:cNvPr>
          <p:cNvSpPr>
            <a:spLocks noGrp="1"/>
          </p:cNvSpPr>
          <p:nvPr>
            <p:ph type="title"/>
          </p:nvPr>
        </p:nvSpPr>
        <p:spPr>
          <a:xfrm>
            <a:off x="280566" y="945159"/>
            <a:ext cx="10515600" cy="675942"/>
          </a:xfrm>
        </p:spPr>
        <p:txBody>
          <a:bodyPr>
            <a:noAutofit/>
          </a:bodyPr>
          <a:lstStyle/>
          <a:p>
            <a:r>
              <a:rPr lang="en-GB" sz="3200" dirty="0">
                <a:latin typeface="Segoe UI" panose="020B0502040204020203" pitchFamily="34" charset="0"/>
                <a:cs typeface="Segoe UI" panose="020B0502040204020203" pitchFamily="34" charset="0"/>
              </a:rPr>
              <a:t>Understanding Theory of Change... Piece of Cake!</a:t>
            </a:r>
          </a:p>
        </p:txBody>
      </p:sp>
      <p:sp>
        <p:nvSpPr>
          <p:cNvPr id="40" name="Arrow: Chevron 39">
            <a:extLst>
              <a:ext uri="{FF2B5EF4-FFF2-40B4-BE49-F238E27FC236}">
                <a16:creationId xmlns:a16="http://schemas.microsoft.com/office/drawing/2014/main" id="{AE4F7CAD-55D5-49C4-845D-DDB1AB1E2F53}"/>
              </a:ext>
            </a:extLst>
          </p:cNvPr>
          <p:cNvSpPr/>
          <p:nvPr/>
        </p:nvSpPr>
        <p:spPr>
          <a:xfrm rot="5400000">
            <a:off x="5145103" y="1598009"/>
            <a:ext cx="1235110" cy="2543711"/>
          </a:xfrm>
          <a:prstGeom prst="chevron">
            <a:avLst>
              <a:gd name="adj" fmla="val 1484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FS Clerkenwell Light"/>
                <a:ea typeface="+mn-ea"/>
                <a:cs typeface="+mn-cs"/>
              </a:rPr>
              <a:t>Planning and preparing ingredients, and recipe... </a:t>
            </a:r>
          </a:p>
        </p:txBody>
      </p:sp>
      <p:sp>
        <p:nvSpPr>
          <p:cNvPr id="41" name="Arrow: Chevron 40">
            <a:extLst>
              <a:ext uri="{FF2B5EF4-FFF2-40B4-BE49-F238E27FC236}">
                <a16:creationId xmlns:a16="http://schemas.microsoft.com/office/drawing/2014/main" id="{1B880482-84DA-415E-B3C6-FDDAF71055DF}"/>
              </a:ext>
            </a:extLst>
          </p:cNvPr>
          <p:cNvSpPr/>
          <p:nvPr/>
        </p:nvSpPr>
        <p:spPr>
          <a:xfrm rot="5400000">
            <a:off x="5145103" y="2654386"/>
            <a:ext cx="1235110" cy="2543711"/>
          </a:xfrm>
          <a:prstGeom prst="chevron">
            <a:avLst>
              <a:gd name="adj" fmla="val 14848"/>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FS Clerkenwell Light"/>
                <a:ea typeface="+mn-ea"/>
                <a:cs typeface="+mn-cs"/>
              </a:rPr>
              <a:t>...mixing, baking...</a:t>
            </a:r>
          </a:p>
        </p:txBody>
      </p:sp>
      <p:sp>
        <p:nvSpPr>
          <p:cNvPr id="42" name="Arrow: Chevron 41">
            <a:extLst>
              <a:ext uri="{FF2B5EF4-FFF2-40B4-BE49-F238E27FC236}">
                <a16:creationId xmlns:a16="http://schemas.microsoft.com/office/drawing/2014/main" id="{A35AE790-7C4D-47DF-AB19-D418C55F4452}"/>
              </a:ext>
            </a:extLst>
          </p:cNvPr>
          <p:cNvSpPr/>
          <p:nvPr/>
        </p:nvSpPr>
        <p:spPr>
          <a:xfrm rot="5400000">
            <a:off x="5145103" y="3710762"/>
            <a:ext cx="1235110" cy="2543711"/>
          </a:xfrm>
          <a:prstGeom prst="chevron">
            <a:avLst>
              <a:gd name="adj" fmla="val 1484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FS Clerkenwell Light"/>
                <a:ea typeface="+mn-ea"/>
                <a:cs typeface="+mn-cs"/>
              </a:rPr>
              <a:t>...delicious cake..</a:t>
            </a:r>
          </a:p>
        </p:txBody>
      </p:sp>
      <p:sp>
        <p:nvSpPr>
          <p:cNvPr id="43" name="Arrow: Chevron 42">
            <a:extLst>
              <a:ext uri="{FF2B5EF4-FFF2-40B4-BE49-F238E27FC236}">
                <a16:creationId xmlns:a16="http://schemas.microsoft.com/office/drawing/2014/main" id="{DA86EBFA-049A-463B-AAB5-F287813E91B7}"/>
              </a:ext>
            </a:extLst>
          </p:cNvPr>
          <p:cNvSpPr/>
          <p:nvPr/>
        </p:nvSpPr>
        <p:spPr>
          <a:xfrm rot="5400000">
            <a:off x="5145103" y="4767139"/>
            <a:ext cx="1235110" cy="2543711"/>
          </a:xfrm>
          <a:prstGeom prst="chevron">
            <a:avLst>
              <a:gd name="adj" fmla="val 14848"/>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FS Clerkenwell Light"/>
                <a:ea typeface="+mn-ea"/>
                <a:cs typeface="+mn-cs"/>
              </a:rPr>
              <a:t>...people who eat the cake are full and happy</a:t>
            </a:r>
          </a:p>
        </p:txBody>
      </p:sp>
      <p:sp>
        <p:nvSpPr>
          <p:cNvPr id="51" name="Arrow: Chevron 50">
            <a:extLst>
              <a:ext uri="{FF2B5EF4-FFF2-40B4-BE49-F238E27FC236}">
                <a16:creationId xmlns:a16="http://schemas.microsoft.com/office/drawing/2014/main" id="{DF3ECA22-35F8-4926-8BF6-CA0434987FEB}"/>
              </a:ext>
            </a:extLst>
          </p:cNvPr>
          <p:cNvSpPr/>
          <p:nvPr/>
        </p:nvSpPr>
        <p:spPr>
          <a:xfrm rot="5400000">
            <a:off x="1726673" y="1928335"/>
            <a:ext cx="1235110" cy="1883059"/>
          </a:xfrm>
          <a:prstGeom prst="chevron">
            <a:avLst>
              <a:gd name="adj" fmla="val 1484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FS Clerkenwell Light"/>
                <a:ea typeface="+mn-ea"/>
                <a:cs typeface="+mn-cs"/>
              </a:rPr>
              <a:t>Inputs</a:t>
            </a:r>
          </a:p>
        </p:txBody>
      </p:sp>
      <p:sp>
        <p:nvSpPr>
          <p:cNvPr id="52" name="Arrow: Chevron 51">
            <a:extLst>
              <a:ext uri="{FF2B5EF4-FFF2-40B4-BE49-F238E27FC236}">
                <a16:creationId xmlns:a16="http://schemas.microsoft.com/office/drawing/2014/main" id="{C0D26B04-98AB-4D6F-BC13-D7D4CC7F31BF}"/>
              </a:ext>
            </a:extLst>
          </p:cNvPr>
          <p:cNvSpPr/>
          <p:nvPr/>
        </p:nvSpPr>
        <p:spPr>
          <a:xfrm rot="5400000">
            <a:off x="1726673" y="2984712"/>
            <a:ext cx="1235110" cy="1883059"/>
          </a:xfrm>
          <a:prstGeom prst="chevron">
            <a:avLst>
              <a:gd name="adj" fmla="val 1484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FS Clerkenwell Light"/>
                <a:ea typeface="+mn-ea"/>
                <a:cs typeface="+mn-cs"/>
              </a:rPr>
              <a:t>Activities</a:t>
            </a:r>
          </a:p>
        </p:txBody>
      </p:sp>
      <p:sp>
        <p:nvSpPr>
          <p:cNvPr id="53" name="Arrow: Chevron 52">
            <a:extLst>
              <a:ext uri="{FF2B5EF4-FFF2-40B4-BE49-F238E27FC236}">
                <a16:creationId xmlns:a16="http://schemas.microsoft.com/office/drawing/2014/main" id="{D1B1A4A8-125D-4252-91F9-76530B389164}"/>
              </a:ext>
            </a:extLst>
          </p:cNvPr>
          <p:cNvSpPr/>
          <p:nvPr/>
        </p:nvSpPr>
        <p:spPr>
          <a:xfrm rot="5400000">
            <a:off x="1726673" y="4041088"/>
            <a:ext cx="1235110" cy="1883059"/>
          </a:xfrm>
          <a:prstGeom prst="chevron">
            <a:avLst>
              <a:gd name="adj" fmla="val 1484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FS Clerkenwell Light"/>
                <a:ea typeface="+mn-ea"/>
                <a:cs typeface="+mn-cs"/>
              </a:rPr>
              <a:t>Outputs</a:t>
            </a:r>
          </a:p>
        </p:txBody>
      </p:sp>
      <p:sp>
        <p:nvSpPr>
          <p:cNvPr id="54" name="Arrow: Chevron 53">
            <a:extLst>
              <a:ext uri="{FF2B5EF4-FFF2-40B4-BE49-F238E27FC236}">
                <a16:creationId xmlns:a16="http://schemas.microsoft.com/office/drawing/2014/main" id="{53E7EEAE-7341-4767-B005-243F8F62DA20}"/>
              </a:ext>
            </a:extLst>
          </p:cNvPr>
          <p:cNvSpPr/>
          <p:nvPr/>
        </p:nvSpPr>
        <p:spPr>
          <a:xfrm rot="5400000">
            <a:off x="1726673" y="5097465"/>
            <a:ext cx="1235110" cy="1883059"/>
          </a:xfrm>
          <a:prstGeom prst="chevron">
            <a:avLst>
              <a:gd name="adj" fmla="val 1484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FS Clerkenwell Light"/>
                <a:ea typeface="+mn-ea"/>
                <a:cs typeface="+mn-cs"/>
              </a:rPr>
              <a:t>Outcomes</a:t>
            </a:r>
          </a:p>
        </p:txBody>
      </p:sp>
      <p:pic>
        <p:nvPicPr>
          <p:cNvPr id="57" name="Graphic 56" descr="Bowl">
            <a:extLst>
              <a:ext uri="{FF2B5EF4-FFF2-40B4-BE49-F238E27FC236}">
                <a16:creationId xmlns:a16="http://schemas.microsoft.com/office/drawing/2014/main" id="{A4857008-D6FC-4A73-B86D-BCD8B9A5F26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03694" y="3718561"/>
            <a:ext cx="794050" cy="794050"/>
          </a:xfrm>
          <a:prstGeom prst="rect">
            <a:avLst/>
          </a:prstGeom>
        </p:spPr>
      </p:pic>
      <p:pic>
        <p:nvPicPr>
          <p:cNvPr id="59" name="Graphic 58" descr="Egg">
            <a:extLst>
              <a:ext uri="{FF2B5EF4-FFF2-40B4-BE49-F238E27FC236}">
                <a16:creationId xmlns:a16="http://schemas.microsoft.com/office/drawing/2014/main" id="{A7C16874-0F32-466B-8109-73408196DC6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46000" y="2916937"/>
            <a:ext cx="412414" cy="412414"/>
          </a:xfrm>
          <a:prstGeom prst="rect">
            <a:avLst/>
          </a:prstGeom>
        </p:spPr>
      </p:pic>
      <p:pic>
        <p:nvPicPr>
          <p:cNvPr id="60" name="Graphic 59" descr="Egg">
            <a:extLst>
              <a:ext uri="{FF2B5EF4-FFF2-40B4-BE49-F238E27FC236}">
                <a16:creationId xmlns:a16="http://schemas.microsoft.com/office/drawing/2014/main" id="{A27FCE0A-85A2-49C2-A671-0050BC858ED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48873" y="2914398"/>
            <a:ext cx="412414" cy="412414"/>
          </a:xfrm>
          <a:prstGeom prst="rect">
            <a:avLst/>
          </a:prstGeom>
        </p:spPr>
      </p:pic>
      <p:pic>
        <p:nvPicPr>
          <p:cNvPr id="62" name="Graphic 61" descr="Whisk">
            <a:extLst>
              <a:ext uri="{FF2B5EF4-FFF2-40B4-BE49-F238E27FC236}">
                <a16:creationId xmlns:a16="http://schemas.microsoft.com/office/drawing/2014/main" id="{F7A68374-C073-4B40-BF9C-E04BFF2654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41817" y="3940686"/>
            <a:ext cx="461877" cy="461877"/>
          </a:xfrm>
          <a:prstGeom prst="rect">
            <a:avLst/>
          </a:prstGeom>
        </p:spPr>
      </p:pic>
      <p:pic>
        <p:nvPicPr>
          <p:cNvPr id="64" name="Graphic 63" descr="Rolling Pin">
            <a:extLst>
              <a:ext uri="{FF2B5EF4-FFF2-40B4-BE49-F238E27FC236}">
                <a16:creationId xmlns:a16="http://schemas.microsoft.com/office/drawing/2014/main" id="{5E691BFA-AD66-4719-A6D8-3F8C1425EBD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932271" y="3864693"/>
            <a:ext cx="490749" cy="490749"/>
          </a:xfrm>
          <a:prstGeom prst="rect">
            <a:avLst/>
          </a:prstGeom>
        </p:spPr>
      </p:pic>
      <p:pic>
        <p:nvPicPr>
          <p:cNvPr id="66" name="Graphic 65" descr="Cake">
            <a:extLst>
              <a:ext uri="{FF2B5EF4-FFF2-40B4-BE49-F238E27FC236}">
                <a16:creationId xmlns:a16="http://schemas.microsoft.com/office/drawing/2014/main" id="{4B6C7C4A-B18D-4F54-9D28-208D9C8CCFC9}"/>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423020" y="4853802"/>
            <a:ext cx="672980" cy="672980"/>
          </a:xfrm>
          <a:prstGeom prst="rect">
            <a:avLst/>
          </a:prstGeom>
        </p:spPr>
      </p:pic>
      <p:pic>
        <p:nvPicPr>
          <p:cNvPr id="68" name="Graphic 67" descr="Smiling with hearts face outline">
            <a:extLst>
              <a:ext uri="{FF2B5EF4-FFF2-40B4-BE49-F238E27FC236}">
                <a16:creationId xmlns:a16="http://schemas.microsoft.com/office/drawing/2014/main" id="{41329E76-2560-42BB-9BBE-3AC0A7DBFABB}"/>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261307" y="6094419"/>
            <a:ext cx="481063" cy="481063"/>
          </a:xfrm>
          <a:prstGeom prst="rect">
            <a:avLst/>
          </a:prstGeom>
        </p:spPr>
      </p:pic>
      <p:pic>
        <p:nvPicPr>
          <p:cNvPr id="81" name="Graphic 80" descr="Chocolate">
            <a:extLst>
              <a:ext uri="{FF2B5EF4-FFF2-40B4-BE49-F238E27FC236}">
                <a16:creationId xmlns:a16="http://schemas.microsoft.com/office/drawing/2014/main" id="{857C8F32-6AB9-476B-8EF4-0FD02578BEEC}"/>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272956" y="2876760"/>
            <a:ext cx="485808" cy="485808"/>
          </a:xfrm>
          <a:prstGeom prst="rect">
            <a:avLst/>
          </a:prstGeom>
        </p:spPr>
      </p:pic>
      <p:pic>
        <p:nvPicPr>
          <p:cNvPr id="82" name="Graphic 81" descr="Smiling with hearts face outline">
            <a:extLst>
              <a:ext uri="{FF2B5EF4-FFF2-40B4-BE49-F238E27FC236}">
                <a16:creationId xmlns:a16="http://schemas.microsoft.com/office/drawing/2014/main" id="{C22BB019-85F3-42D6-902A-062A605D82DA}"/>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760187" y="6094418"/>
            <a:ext cx="481063" cy="481063"/>
          </a:xfrm>
          <a:prstGeom prst="rect">
            <a:avLst/>
          </a:prstGeom>
        </p:spPr>
      </p:pic>
      <p:sp>
        <p:nvSpPr>
          <p:cNvPr id="84" name="TextBox 83">
            <a:extLst>
              <a:ext uri="{FF2B5EF4-FFF2-40B4-BE49-F238E27FC236}">
                <a16:creationId xmlns:a16="http://schemas.microsoft.com/office/drawing/2014/main" id="{F6D768BA-01A3-4B07-8F24-506F8E742D40}"/>
              </a:ext>
            </a:extLst>
          </p:cNvPr>
          <p:cNvSpPr txBox="1"/>
          <p:nvPr/>
        </p:nvSpPr>
        <p:spPr>
          <a:xfrm>
            <a:off x="1395834" y="1490012"/>
            <a:ext cx="188305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21B40"/>
                </a:solidFill>
                <a:effectLst/>
                <a:uLnTx/>
                <a:uFillTx/>
                <a:latin typeface="FS Clerkenwell"/>
                <a:ea typeface="+mn-ea"/>
                <a:cs typeface="+mn-cs"/>
              </a:rPr>
              <a:t>Logical Model</a:t>
            </a:r>
          </a:p>
        </p:txBody>
      </p:sp>
      <p:sp>
        <p:nvSpPr>
          <p:cNvPr id="85" name="TextBox 84">
            <a:extLst>
              <a:ext uri="{FF2B5EF4-FFF2-40B4-BE49-F238E27FC236}">
                <a16:creationId xmlns:a16="http://schemas.microsoft.com/office/drawing/2014/main" id="{63EE0814-49F9-42D2-B6E8-E361E8FAB589}"/>
              </a:ext>
            </a:extLst>
          </p:cNvPr>
          <p:cNvSpPr txBox="1"/>
          <p:nvPr/>
        </p:nvSpPr>
        <p:spPr>
          <a:xfrm>
            <a:off x="4509010" y="1649410"/>
            <a:ext cx="252550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21B40"/>
                </a:solidFill>
                <a:effectLst/>
                <a:uLnTx/>
                <a:uFillTx/>
                <a:latin typeface="FS Clerkenwell"/>
                <a:ea typeface="+mn-ea"/>
                <a:cs typeface="+mn-cs"/>
              </a:rPr>
              <a:t>Victoria Sponge cake</a:t>
            </a:r>
          </a:p>
        </p:txBody>
      </p:sp>
      <p:pic>
        <p:nvPicPr>
          <p:cNvPr id="88" name="Graphic 87" descr="Coins">
            <a:extLst>
              <a:ext uri="{FF2B5EF4-FFF2-40B4-BE49-F238E27FC236}">
                <a16:creationId xmlns:a16="http://schemas.microsoft.com/office/drawing/2014/main" id="{0BD828AC-6770-41FD-8A63-A586E598E4BE}"/>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9225745" y="2876760"/>
            <a:ext cx="554706" cy="554706"/>
          </a:xfrm>
          <a:prstGeom prst="rect">
            <a:avLst/>
          </a:prstGeom>
        </p:spPr>
      </p:pic>
      <p:pic>
        <p:nvPicPr>
          <p:cNvPr id="90" name="Graphic 89" descr="Aspiration">
            <a:extLst>
              <a:ext uri="{FF2B5EF4-FFF2-40B4-BE49-F238E27FC236}">
                <a16:creationId xmlns:a16="http://schemas.microsoft.com/office/drawing/2014/main" id="{D057315F-3397-4C57-962E-DDF8A47D1313}"/>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9105916" y="5064036"/>
            <a:ext cx="470818" cy="470818"/>
          </a:xfrm>
          <a:prstGeom prst="rect">
            <a:avLst/>
          </a:prstGeom>
        </p:spPr>
      </p:pic>
      <p:pic>
        <p:nvPicPr>
          <p:cNvPr id="91" name="Graphic 90" descr="Aspiration">
            <a:extLst>
              <a:ext uri="{FF2B5EF4-FFF2-40B4-BE49-F238E27FC236}">
                <a16:creationId xmlns:a16="http://schemas.microsoft.com/office/drawing/2014/main" id="{D76AE7C0-70D5-4E10-BAE2-E1A0D1329462}"/>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9341325" y="5064036"/>
            <a:ext cx="470818" cy="470818"/>
          </a:xfrm>
          <a:prstGeom prst="rect">
            <a:avLst/>
          </a:prstGeom>
        </p:spPr>
      </p:pic>
      <p:pic>
        <p:nvPicPr>
          <p:cNvPr id="93" name="Graphic 92" descr="Boardroom">
            <a:extLst>
              <a:ext uri="{FF2B5EF4-FFF2-40B4-BE49-F238E27FC236}">
                <a16:creationId xmlns:a16="http://schemas.microsoft.com/office/drawing/2014/main" id="{F475F580-F060-4E66-B430-AA81B5D8CE25}"/>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8982023" y="3826508"/>
            <a:ext cx="1058779" cy="737049"/>
          </a:xfrm>
          <a:prstGeom prst="rect">
            <a:avLst/>
          </a:prstGeom>
        </p:spPr>
      </p:pic>
      <p:pic>
        <p:nvPicPr>
          <p:cNvPr id="95" name="Graphic 94" descr="Diploma roll">
            <a:extLst>
              <a:ext uri="{FF2B5EF4-FFF2-40B4-BE49-F238E27FC236}">
                <a16:creationId xmlns:a16="http://schemas.microsoft.com/office/drawing/2014/main" id="{96DF9CE9-75D3-4783-BAB9-A6B876EF1156}"/>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9520989" y="5909807"/>
            <a:ext cx="615490" cy="615490"/>
          </a:xfrm>
          <a:prstGeom prst="rect">
            <a:avLst/>
          </a:prstGeom>
        </p:spPr>
      </p:pic>
      <p:pic>
        <p:nvPicPr>
          <p:cNvPr id="97" name="Graphic 96" descr="Graduation cap">
            <a:extLst>
              <a:ext uri="{FF2B5EF4-FFF2-40B4-BE49-F238E27FC236}">
                <a16:creationId xmlns:a16="http://schemas.microsoft.com/office/drawing/2014/main" id="{DA251094-686B-4806-8B66-EA0637DA4080}"/>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8852510" y="5892258"/>
            <a:ext cx="650588" cy="650588"/>
          </a:xfrm>
          <a:prstGeom prst="rect">
            <a:avLst/>
          </a:prstGeom>
        </p:spPr>
      </p:pic>
      <p:sp>
        <p:nvSpPr>
          <p:cNvPr id="34" name="TextBox 33">
            <a:extLst>
              <a:ext uri="{FF2B5EF4-FFF2-40B4-BE49-F238E27FC236}">
                <a16:creationId xmlns:a16="http://schemas.microsoft.com/office/drawing/2014/main" id="{153FDEE2-2049-C8B6-9DF3-FF76DBEC923F}"/>
              </a:ext>
            </a:extLst>
          </p:cNvPr>
          <p:cNvSpPr txBox="1"/>
          <p:nvPr/>
        </p:nvSpPr>
        <p:spPr>
          <a:xfrm>
            <a:off x="178136" y="36178"/>
            <a:ext cx="3364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B70D50"/>
                </a:solidFill>
                <a:effectLst/>
                <a:uLnTx/>
                <a:uFillTx/>
                <a:latin typeface="FS Clerkenwell Light"/>
                <a:ea typeface="+mn-ea"/>
                <a:cs typeface="+mn-cs"/>
              </a:rPr>
              <a:t>Nathaniel Pickering 2021</a:t>
            </a:r>
          </a:p>
        </p:txBody>
      </p:sp>
    </p:spTree>
    <p:extLst>
      <p:ext uri="{BB962C8B-B14F-4D97-AF65-F5344CB8AC3E}">
        <p14:creationId xmlns:p14="http://schemas.microsoft.com/office/powerpoint/2010/main" val="111265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2000"/>
                                        <p:tgtEl>
                                          <p:spTgt spid="54"/>
                                        </p:tgtEl>
                                      </p:cBhvr>
                                    </p:animEffect>
                                  </p:childTnLst>
                                </p:cTn>
                              </p:par>
                              <p:par>
                                <p:cTn id="8" presetID="21" presetClass="entr" presetSubtype="1"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heel(1)">
                                      <p:cBhvr>
                                        <p:cTn id="10" dur="2000"/>
                                        <p:tgtEl>
                                          <p:spTgt spid="97"/>
                                        </p:tgtEl>
                                      </p:cBhvr>
                                    </p:animEffect>
                                  </p:childTnLst>
                                </p:cTn>
                              </p:par>
                              <p:par>
                                <p:cTn id="11" presetID="21" presetClass="entr" presetSubtype="1"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wheel(1)">
                                      <p:cBhvr>
                                        <p:cTn id="13" dur="2000"/>
                                        <p:tgtEl>
                                          <p:spTgt spid="9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heel(1)">
                                      <p:cBhvr>
                                        <p:cTn id="18" dur="2000"/>
                                        <p:tgtEl>
                                          <p:spTgt spid="51"/>
                                        </p:tgtEl>
                                      </p:cBhvr>
                                    </p:animEffect>
                                  </p:childTnLst>
                                </p:cTn>
                              </p:par>
                              <p:par>
                                <p:cTn id="19" presetID="21" presetClass="entr" presetSubtype="1"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heel(1)">
                                      <p:cBhvr>
                                        <p:cTn id="21" dur="2000"/>
                                        <p:tgtEl>
                                          <p:spTgt spid="8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heel(1)">
                                      <p:cBhvr>
                                        <p:cTn id="26" dur="2000"/>
                                        <p:tgtEl>
                                          <p:spTgt spid="52"/>
                                        </p:tgtEl>
                                      </p:cBhvr>
                                    </p:animEffect>
                                  </p:childTnLst>
                                </p:cTn>
                              </p:par>
                              <p:par>
                                <p:cTn id="27" presetID="21" presetClass="entr" presetSubtype="1" fill="hold" nodeType="withEffect">
                                  <p:stCondLst>
                                    <p:cond delay="0"/>
                                  </p:stCondLst>
                                  <p:childTnLst>
                                    <p:set>
                                      <p:cBhvr>
                                        <p:cTn id="28" dur="1" fill="hold">
                                          <p:stCondLst>
                                            <p:cond delay="0"/>
                                          </p:stCondLst>
                                        </p:cTn>
                                        <p:tgtEl>
                                          <p:spTgt spid="93"/>
                                        </p:tgtEl>
                                        <p:attrNameLst>
                                          <p:attrName>style.visibility</p:attrName>
                                        </p:attrNameLst>
                                      </p:cBhvr>
                                      <p:to>
                                        <p:strVal val="visible"/>
                                      </p:to>
                                    </p:set>
                                    <p:animEffect transition="in" filter="wheel(1)">
                                      <p:cBhvr>
                                        <p:cTn id="29" dur="2000"/>
                                        <p:tgtEl>
                                          <p:spTgt spid="93"/>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heel(1)">
                                      <p:cBhvr>
                                        <p:cTn id="34" dur="2000"/>
                                        <p:tgtEl>
                                          <p:spTgt spid="53"/>
                                        </p:tgtEl>
                                      </p:cBhvr>
                                    </p:animEffect>
                                  </p:childTnLst>
                                </p:cTn>
                              </p:par>
                              <p:par>
                                <p:cTn id="35" presetID="21" presetClass="entr" presetSubtype="1" fill="hold" nodeType="with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wheel(1)">
                                      <p:cBhvr>
                                        <p:cTn id="37" dur="2000"/>
                                        <p:tgtEl>
                                          <p:spTgt spid="90"/>
                                        </p:tgtEl>
                                      </p:cBhvr>
                                    </p:animEffect>
                                  </p:childTnLst>
                                </p:cTn>
                              </p:par>
                              <p:par>
                                <p:cTn id="38" presetID="21" presetClass="entr" presetSubtype="1" fill="hold" nodeType="with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heel(1)">
                                      <p:cBhvr>
                                        <p:cTn id="40"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29ECD-A027-BA8C-3504-B3EC064438AC}"/>
              </a:ext>
            </a:extLst>
          </p:cNvPr>
          <p:cNvSpPr>
            <a:spLocks noGrp="1"/>
          </p:cNvSpPr>
          <p:nvPr>
            <p:ph type="title"/>
          </p:nvPr>
        </p:nvSpPr>
        <p:spPr>
          <a:xfrm>
            <a:off x="6417733" y="885236"/>
            <a:ext cx="5291663" cy="659219"/>
          </a:xfrm>
        </p:spPr>
        <p:txBody>
          <a:bodyPr vert="horz" lIns="91440" tIns="45720" rIns="91440" bIns="45720" rtlCol="0" anchor="b">
            <a:normAutofit/>
          </a:bodyPr>
          <a:lstStyle/>
          <a:p>
            <a:r>
              <a:rPr lang="en-US" sz="4000" b="1" dirty="0">
                <a:latin typeface="Segoe UI" panose="020B0502040204020203" pitchFamily="34" charset="0"/>
                <a:cs typeface="Segoe UI" panose="020B0502040204020203" pitchFamily="34" charset="0"/>
              </a:rPr>
              <a:t>Group activity</a:t>
            </a:r>
          </a:p>
        </p:txBody>
      </p:sp>
      <p:pic>
        <p:nvPicPr>
          <p:cNvPr id="11" name="Content Placeholder 10" descr="A group of people playing cards&#10;&#10;Description automatically generated with low confidence">
            <a:extLst>
              <a:ext uri="{FF2B5EF4-FFF2-40B4-BE49-F238E27FC236}">
                <a16:creationId xmlns:a16="http://schemas.microsoft.com/office/drawing/2014/main" id="{97C6094B-C99B-47B8-AC67-9771B7DD85F7}"/>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230CF849-0B73-42AD-8D6D-8C1A5CEA9E35}"/>
              </a:ext>
            </a:extLst>
          </p:cNvPr>
          <p:cNvSpPr>
            <a:spLocks noGrp="1"/>
          </p:cNvSpPr>
          <p:nvPr>
            <p:ph sz="half" idx="1"/>
          </p:nvPr>
        </p:nvSpPr>
        <p:spPr>
          <a:xfrm>
            <a:off x="6417733" y="1261431"/>
            <a:ext cx="5291663" cy="4177454"/>
          </a:xfrm>
        </p:spPr>
        <p:txBody>
          <a:bodyPr vert="horz" lIns="91440" tIns="45720" rIns="91440" bIns="45720" rtlCol="0">
            <a:normAutofit fontScale="92500" lnSpcReduction="10000"/>
          </a:bodyPr>
          <a:lstStyle/>
          <a:p>
            <a:pPr marL="0"/>
            <a:endParaRPr lang="en-US" sz="1500" dirty="0"/>
          </a:p>
          <a:p>
            <a:pPr marL="0" indent="0">
              <a:buNone/>
            </a:pPr>
            <a:r>
              <a:rPr lang="en-US" sz="2000" b="1" dirty="0">
                <a:latin typeface="Segoe UI" panose="020B0502040204020203" pitchFamily="34" charset="0"/>
                <a:cs typeface="Segoe UI" panose="020B0502040204020203" pitchFamily="34" charset="0"/>
              </a:rPr>
              <a:t>Instructions:</a:t>
            </a:r>
          </a:p>
          <a:p>
            <a:r>
              <a:rPr lang="en-US" sz="1800" dirty="0">
                <a:latin typeface="Segoe UI" panose="020B0502040204020203" pitchFamily="34" charset="0"/>
                <a:cs typeface="Segoe UI" panose="020B0502040204020203" pitchFamily="34" charset="0"/>
              </a:rPr>
              <a:t>Familiarise yourselves with the hexagons and scenario on your table (or online handout) which are parts of a Theory of Change for the given example.</a:t>
            </a:r>
          </a:p>
          <a:p>
            <a:r>
              <a:rPr lang="en-US" sz="1800" dirty="0">
                <a:latin typeface="Segoe UI" panose="020B0502040204020203" pitchFamily="34" charset="0"/>
                <a:cs typeface="Segoe UI" panose="020B0502040204020203" pitchFamily="34" charset="0"/>
              </a:rPr>
              <a:t>Map a logical connection from outcomes to activity, considering the associated inputs and outputs.</a:t>
            </a:r>
          </a:p>
          <a:p>
            <a:r>
              <a:rPr lang="en-US" sz="1800" dirty="0">
                <a:latin typeface="Segoe UI" panose="020B0502040204020203" pitchFamily="34" charset="0"/>
                <a:cs typeface="Segoe UI" panose="020B0502040204020203" pitchFamily="34" charset="0"/>
              </a:rPr>
              <a:t>Use the blank hexagons to add any important omissions or space for unintended consequences</a:t>
            </a:r>
          </a:p>
          <a:p>
            <a:r>
              <a:rPr lang="en-US" sz="1800" dirty="0">
                <a:latin typeface="Segoe UI" panose="020B0502040204020203" pitchFamily="34" charset="0"/>
                <a:cs typeface="Segoe UI" panose="020B0502040204020203" pitchFamily="34" charset="0"/>
              </a:rPr>
              <a:t>Discuss the assumptions, evidence, barriers and enablers underpinning your decisions.</a:t>
            </a:r>
          </a:p>
          <a:p>
            <a:r>
              <a:rPr lang="en-US" sz="1800" dirty="0">
                <a:latin typeface="Segoe UI" panose="020B0502040204020203" pitchFamily="34" charset="0"/>
                <a:cs typeface="Segoe UI" panose="020B0502040204020203" pitchFamily="34" charset="0"/>
              </a:rPr>
              <a:t>Discuss how this approach would be useful for your own work</a:t>
            </a:r>
          </a:p>
          <a:p>
            <a:endParaRPr lang="en-US" sz="1500" dirty="0"/>
          </a:p>
        </p:txBody>
      </p:sp>
    </p:spTree>
    <p:extLst>
      <p:ext uri="{BB962C8B-B14F-4D97-AF65-F5344CB8AC3E}">
        <p14:creationId xmlns:p14="http://schemas.microsoft.com/office/powerpoint/2010/main" val="3299432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valuation Development Session 1">
      <a:dk1>
        <a:srgbClr val="B70D50"/>
      </a:dk1>
      <a:lt1>
        <a:srgbClr val="621B40"/>
      </a:lt1>
      <a:dk2>
        <a:srgbClr val="7E7DC7"/>
      </a:dk2>
      <a:lt2>
        <a:srgbClr val="503A6E"/>
      </a:lt2>
      <a:accent1>
        <a:srgbClr val="FBB00B"/>
      </a:accent1>
      <a:accent2>
        <a:srgbClr val="D97A16"/>
      </a:accent2>
      <a:accent3>
        <a:srgbClr val="00B3BF"/>
      </a:accent3>
      <a:accent4>
        <a:srgbClr val="174B66"/>
      </a:accent4>
      <a:accent5>
        <a:srgbClr val="07A33B"/>
      </a:accent5>
      <a:accent6>
        <a:srgbClr val="4A7335"/>
      </a:accent6>
      <a:hlink>
        <a:srgbClr val="777777"/>
      </a:hlink>
      <a:folHlink>
        <a:srgbClr val="621B40"/>
      </a:folHlink>
    </a:clrScheme>
    <a:fontScheme name="Evaluation Develoment Sessions">
      <a:majorFont>
        <a:latin typeface="FS Clerkenwell"/>
        <a:ea typeface=""/>
        <a:cs typeface=""/>
      </a:majorFont>
      <a:minorFont>
        <a:latin typeface="FS Clerkenwell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1041</Words>
  <Application>Microsoft Office PowerPoint</Application>
  <PresentationFormat>Widescreen</PresentationFormat>
  <Paragraphs>118</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FS Clerkenwell</vt:lpstr>
      <vt:lpstr>FS Clerkenwell Light</vt:lpstr>
      <vt:lpstr>Gill Sans MT</vt:lpstr>
      <vt:lpstr>Segoe UI</vt:lpstr>
      <vt:lpstr>Office Theme</vt:lpstr>
      <vt:lpstr>1_Office Theme</vt:lpstr>
      <vt:lpstr>Evaluation made much easier?</vt:lpstr>
      <vt:lpstr>Overview</vt:lpstr>
      <vt:lpstr>Our QAA Scotland Evaluation Odyssey</vt:lpstr>
      <vt:lpstr>The Universal Evaluation Framework (UEF)</vt:lpstr>
      <vt:lpstr>Making UEF work….</vt:lpstr>
      <vt:lpstr>Exploring UEF Issue/Activity Point A </vt:lpstr>
      <vt:lpstr>Key Elements of a Theory of Change</vt:lpstr>
      <vt:lpstr>Understanding Theory of Change... Piece of Cake!</vt:lpstr>
      <vt:lpstr>Group activity</vt:lpstr>
      <vt:lpstr>Group Activity Scenario</vt:lpstr>
      <vt:lpstr>Designing a Peer Mentoring Programme: Play then discuss!</vt:lpstr>
      <vt:lpstr>Understanding Theory of Change... Piece of Cake!</vt:lpstr>
      <vt:lpstr>Where would the UEF take you next on your evaluation journey?</vt:lpstr>
      <vt:lpstr>How can you get involved with further development of the UEF?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Made Much Easier</dc:title>
  <dc:creator>Dr Liz Austen - Sheffield Hallam University &amp; Visiting Professor, Staffordshire University; Professor Stella Jones-Devitt - Staffordshire University &amp; Visiting Professor, Leeds Beckett University</dc:creator>
  <cp:lastModifiedBy/>
  <cp:revision>1</cp:revision>
  <dcterms:created xsi:type="dcterms:W3CDTF">2022-08-09T09:48:34Z</dcterms:created>
  <dcterms:modified xsi:type="dcterms:W3CDTF">2022-08-09T09:48:55Z</dcterms:modified>
</cp:coreProperties>
</file>