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76" r:id="rId1"/>
    <p:sldMasterId id="2147483677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8" d="100"/>
          <a:sy n="158" d="100"/>
        </p:scale>
        <p:origin x="264" y="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12c99808dad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g12c99808dad_2_8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2c99808dad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2c99808dad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12c99808dad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5" name="Google Shape;215;g12c99808dad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g12c99808dad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1" name="Google Shape;221;g12c99808dad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2c99808dad_2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3" name="Google Shape;143;g12c99808dad_2_9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12c99808dad_2_9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9" name="Google Shape;149;g12c99808dad_2_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2c99808dad_2_10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12c99808dad_2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12c99808dad_2_10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g12c99808dad_2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12c99808dad_2_1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g12c99808dad_2_1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12c99808dad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0" name="Google Shape;190;g12c99808dad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12c9ee1141c_0_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g12c9ee1141c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13013a6604c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13013a6604c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a:blip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title"/>
          </p:nvPr>
        </p:nvSpPr>
        <p:spPr>
          <a:xfrm>
            <a:off x="623888" y="626321"/>
            <a:ext cx="7886700" cy="17311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4500"/>
              <a:buFont typeface="Arial"/>
              <a:buNone/>
              <a:defRPr sz="4500"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1"/>
          </p:nvPr>
        </p:nvSpPr>
        <p:spPr>
          <a:xfrm>
            <a:off x="623888" y="2786063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535353"/>
              </a:buClr>
              <a:buSzPts val="1800"/>
              <a:buNone/>
              <a:defRPr sz="1800" b="0" i="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  <a:defRPr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628650" y="138588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  <a:defRPr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Custom Layout">
  <p:cSld name="5_Custom Layou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Custom Layout">
  <p:cSld name="9_Custom Layou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8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91396" y="4477796"/>
            <a:ext cx="1248007" cy="426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bg>
      <p:bgPr>
        <a:solidFill>
          <a:srgbClr val="9C1560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0"/>
          <p:cNvSpPr txBox="1">
            <a:spLocks noGrp="1"/>
          </p:cNvSpPr>
          <p:nvPr>
            <p:ph type="body" idx="1"/>
          </p:nvPr>
        </p:nvSpPr>
        <p:spPr>
          <a:xfrm>
            <a:off x="642938" y="1117997"/>
            <a:ext cx="7765256" cy="312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4381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3300"/>
              <a:buChar char="•"/>
              <a:defRPr sz="33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ustom Layout">
  <p:cSld name="3_Custom Layout">
    <p:bg>
      <p:bgPr>
        <a:solidFill>
          <a:srgbClr val="9C1560"/>
        </a:soli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body" idx="1"/>
          </p:nvPr>
        </p:nvSpPr>
        <p:spPr>
          <a:xfrm>
            <a:off x="642938" y="1117997"/>
            <a:ext cx="7765256" cy="312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  <a:defRPr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/>
          <p:nvPr/>
        </p:nvSpPr>
        <p:spPr>
          <a:xfrm>
            <a:off x="-1" y="3813717"/>
            <a:ext cx="4231888" cy="1329783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5486" y="4477796"/>
            <a:ext cx="1248007" cy="426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Custom Layout">
  <p:cSld name="6_Custom Layout">
    <p:bg>
      <p:bgPr>
        <a:solidFill>
          <a:srgbClr val="9C1560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>
            <a:spLocks noGrp="1"/>
          </p:cNvSpPr>
          <p:nvPr>
            <p:ph type="body" idx="1"/>
          </p:nvPr>
        </p:nvSpPr>
        <p:spPr>
          <a:xfrm>
            <a:off x="642938" y="1117997"/>
            <a:ext cx="7765256" cy="312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  <a:defRPr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22"/>
          <p:cNvSpPr/>
          <p:nvPr/>
        </p:nvSpPr>
        <p:spPr>
          <a:xfrm>
            <a:off x="-1" y="3813717"/>
            <a:ext cx="4231888" cy="1329783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9" name="Google Shape;89;p22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529" y="4390761"/>
            <a:ext cx="1526788" cy="60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Custom Layout">
  <p:cSld name="4_Custom Layout">
    <p:bg>
      <p:bgPr>
        <a:solidFill>
          <a:srgbClr val="0476AC"/>
        </a:solidFill>
        <a:effectLst/>
      </p:bgPr>
    </p:bg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>
            <a:spLocks noGrp="1"/>
          </p:cNvSpPr>
          <p:nvPr>
            <p:ph type="body" idx="1"/>
          </p:nvPr>
        </p:nvSpPr>
        <p:spPr>
          <a:xfrm>
            <a:off x="642938" y="1117997"/>
            <a:ext cx="7765256" cy="312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4381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3300"/>
              <a:buChar char="•"/>
              <a:defRPr sz="33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Custom Layout">
  <p:cSld name="7_Custom Layout">
    <p:bg>
      <p:bgPr>
        <a:solidFill>
          <a:srgbClr val="0476AC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4"/>
          <p:cNvSpPr txBox="1">
            <a:spLocks noGrp="1"/>
          </p:cNvSpPr>
          <p:nvPr>
            <p:ph type="body" idx="1"/>
          </p:nvPr>
        </p:nvSpPr>
        <p:spPr>
          <a:xfrm>
            <a:off x="642938" y="1117997"/>
            <a:ext cx="7765256" cy="312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  <a:defRPr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24"/>
          <p:cNvSpPr/>
          <p:nvPr/>
        </p:nvSpPr>
        <p:spPr>
          <a:xfrm>
            <a:off x="-1" y="3813717"/>
            <a:ext cx="4231888" cy="1329783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" name="Google Shape;95;p24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5486" y="4477796"/>
            <a:ext cx="1248007" cy="4265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Custom Layout">
  <p:cSld name="8_Custom Layout">
    <p:bg>
      <p:bgPr>
        <a:solidFill>
          <a:srgbClr val="0476AC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5"/>
          <p:cNvSpPr txBox="1">
            <a:spLocks noGrp="1"/>
          </p:cNvSpPr>
          <p:nvPr>
            <p:ph type="body" idx="1"/>
          </p:nvPr>
        </p:nvSpPr>
        <p:spPr>
          <a:xfrm>
            <a:off x="642938" y="1117997"/>
            <a:ext cx="7765256" cy="31206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SzPts val="2100"/>
              <a:buChar char="•"/>
              <a:defRPr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25"/>
          <p:cNvSpPr/>
          <p:nvPr/>
        </p:nvSpPr>
        <p:spPr>
          <a:xfrm>
            <a:off x="-1" y="3813717"/>
            <a:ext cx="4231888" cy="1329783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9" name="Google Shape;99;p25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29529" y="4390761"/>
            <a:ext cx="1526788" cy="60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  <a:defRPr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2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2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2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  <a:defRPr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09" name="Google Shape;109;p2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2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2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  <a:defRPr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6" name="Google Shape;116;p2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2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118" name="Google Shape;118;p2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9" name="Google Shape;119;p2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9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2400"/>
              <a:buFont typeface="Arial"/>
              <a:buNone/>
              <a:defRPr sz="2400" b="0" i="0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9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25" name="Google Shape;125;p29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26" name="Google Shape;126;p2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ustom Layout">
  <p:cSld name="1_Custom Layout">
    <p:bg>
      <p:bgPr>
        <a:solidFill>
          <a:srgbClr val="FFFFFF"/>
        </a:solidFill>
        <a:effectLst/>
      </p:bgPr>
    </p:bg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0"/>
          <p:cNvSpPr/>
          <p:nvPr/>
        </p:nvSpPr>
        <p:spPr>
          <a:xfrm>
            <a:off x="410681" y="3285530"/>
            <a:ext cx="7886701" cy="931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© The Quality Assurance Agency for Higher Education 2020</a:t>
            </a:r>
            <a:endParaRPr sz="1200" b="0" i="0" u="none" strike="noStrike" cap="none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Registered charity numbers 1062746 and SC037786</a:t>
            </a:r>
            <a:endParaRPr sz="1100"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0" i="0" u="none" strike="noStrike" cap="none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www.enhancementthemes.ac.uk</a:t>
            </a:r>
            <a:endParaRPr sz="1200" b="0" i="0" u="none" strike="noStrike" cap="none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0"/>
          <p:cNvSpPr txBox="1"/>
          <p:nvPr/>
        </p:nvSpPr>
        <p:spPr>
          <a:xfrm>
            <a:off x="869876" y="1867298"/>
            <a:ext cx="5940028" cy="1350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2700"/>
              <a:buFont typeface="Arial"/>
              <a:buNone/>
            </a:pPr>
            <a:r>
              <a:rPr lang="en" sz="2700" b="0" i="0" u="none" strike="noStrike" cap="none" baseline="3000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www.enhancementthemes.ac.uk</a:t>
            </a:r>
            <a:endParaRPr sz="11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endParaRPr sz="2700" b="0" i="0" u="none" strike="noStrike" cap="none" baseline="30000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2700"/>
              <a:buFont typeface="Arial"/>
              <a:buNone/>
            </a:pPr>
            <a:r>
              <a:rPr lang="en" sz="2700" b="0" i="0" u="none" strike="noStrike" cap="none" baseline="3000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ARCadmin@qaa.ac.uk</a:t>
            </a:r>
            <a:endParaRPr sz="2700" b="0" i="0" u="none" strike="noStrike" cap="none" baseline="30000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Calibri"/>
              <a:buNone/>
            </a:pPr>
            <a:endParaRPr sz="2700" b="0" i="0" u="none" strike="noStrike" cap="none" baseline="30000">
              <a:solidFill>
                <a:srgbClr val="535353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535353"/>
              </a:buClr>
              <a:buSzPts val="2700"/>
              <a:buFont typeface="Arial"/>
              <a:buNone/>
            </a:pPr>
            <a:r>
              <a:rPr lang="en" sz="2700" b="0" i="0" u="none" strike="noStrike" cap="none" baseline="30000">
                <a:solidFill>
                  <a:srgbClr val="535353"/>
                </a:solidFill>
                <a:latin typeface="Arial"/>
                <a:ea typeface="Arial"/>
                <a:cs typeface="Arial"/>
                <a:sym typeface="Arial"/>
              </a:rPr>
              <a:t>+44 (0) 1415 723420</a:t>
            </a:r>
            <a:endParaRPr sz="1100"/>
          </a:p>
        </p:txBody>
      </p:sp>
      <p:pic>
        <p:nvPicPr>
          <p:cNvPr id="132" name="Google Shape;132;p30" descr="Call.png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0681" y="2830061"/>
            <a:ext cx="394097" cy="395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30" descr="Call.png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0681" y="2316902"/>
            <a:ext cx="394097" cy="3952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0" descr="Call.png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0681" y="1804934"/>
            <a:ext cx="394097" cy="394097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30"/>
          <p:cNvSpPr/>
          <p:nvPr/>
        </p:nvSpPr>
        <p:spPr>
          <a:xfrm>
            <a:off x="410681" y="571571"/>
            <a:ext cx="7886701" cy="9941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0" i="0" u="none" strike="noStrike" cap="none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rPr>
              <a:t>Thank you. Any questions please contact us on:</a:t>
            </a:r>
            <a:endParaRPr sz="2400" b="0" i="0" u="none" strike="noStrike" cap="none">
              <a:solidFill>
                <a:srgbClr val="9C156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hancementthemes.ac.uk/en/resilient-learning-communities/promoting-the-equity-of-the-student-learning-experienc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hyperlink" Target="mailto:Megan.Brown@sparqs.ac.uk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31"/>
          <p:cNvSpPr txBox="1">
            <a:spLocks noGrp="1"/>
          </p:cNvSpPr>
          <p:nvPr>
            <p:ph type="title"/>
          </p:nvPr>
        </p:nvSpPr>
        <p:spPr>
          <a:xfrm>
            <a:off x="628638" y="2361697"/>
            <a:ext cx="7886700" cy="20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ct val="100000"/>
              <a:buFont typeface="Arial"/>
              <a:buNone/>
            </a:pPr>
            <a:br>
              <a:rPr lang="en" sz="3000" dirty="0">
                <a:latin typeface="Arial"/>
                <a:ea typeface="Arial"/>
                <a:cs typeface="Arial"/>
                <a:sym typeface="Arial"/>
              </a:rPr>
            </a:br>
            <a:br>
              <a:rPr lang="en" sz="3000" dirty="0">
                <a:latin typeface="Arial"/>
                <a:ea typeface="Arial"/>
                <a:cs typeface="Arial"/>
                <a:sym typeface="Arial"/>
              </a:rPr>
            </a:br>
            <a:br>
              <a:rPr lang="en" sz="3000" b="1" dirty="0">
                <a:latin typeface="Arial"/>
                <a:ea typeface="Arial"/>
                <a:cs typeface="Arial"/>
                <a:sym typeface="Arial"/>
              </a:rPr>
            </a:br>
            <a:br>
              <a:rPr lang="en" sz="3000" b="1" dirty="0">
                <a:latin typeface="Arial"/>
                <a:ea typeface="Arial"/>
                <a:cs typeface="Arial"/>
                <a:sym typeface="Arial"/>
              </a:rPr>
            </a:br>
            <a:br>
              <a:rPr lang="en" sz="3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" sz="3000" b="1" dirty="0">
                <a:latin typeface="Arial"/>
                <a:ea typeface="Arial"/>
                <a:cs typeface="Arial"/>
                <a:sym typeface="Arial"/>
              </a:rPr>
              <a:t>Supporting student</a:t>
            </a:r>
            <a:r>
              <a:rPr lang="en" sz="3000" b="1" dirty="0"/>
              <a:t> reps</a:t>
            </a:r>
            <a:r>
              <a:rPr lang="en" sz="3000" b="1" dirty="0">
                <a:latin typeface="Arial"/>
                <a:ea typeface="Arial"/>
                <a:cs typeface="Arial"/>
                <a:sym typeface="Arial"/>
              </a:rPr>
              <a:t> to engage with issues of equity</a:t>
            </a:r>
            <a:br>
              <a:rPr lang="en" sz="2700" b="1" dirty="0"/>
            </a:br>
            <a:endParaRPr sz="2700" b="1"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ct val="100000"/>
              <a:buFont typeface="Arial"/>
              <a:buNone/>
            </a:pPr>
            <a:br>
              <a:rPr lang="en" sz="3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" sz="2100" dirty="0">
                <a:latin typeface="Arial"/>
                <a:ea typeface="Arial"/>
                <a:cs typeface="Arial"/>
                <a:sym typeface="Arial"/>
              </a:rPr>
              <a:t>Student-Led Project Stee</a:t>
            </a:r>
            <a:r>
              <a:rPr lang="en" sz="2100" dirty="0"/>
              <a:t>ring Group</a:t>
            </a:r>
            <a:br>
              <a:rPr lang="en" sz="3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" sz="2300" dirty="0">
                <a:latin typeface="Arial"/>
                <a:ea typeface="Arial"/>
                <a:cs typeface="Arial"/>
                <a:sym typeface="Arial"/>
              </a:rPr>
              <a:t>Enhancement Themes Conference</a:t>
            </a:r>
            <a:br>
              <a:rPr lang="en" sz="2300" dirty="0">
                <a:latin typeface="Arial"/>
                <a:ea typeface="Arial"/>
                <a:cs typeface="Arial"/>
                <a:sym typeface="Arial"/>
              </a:rPr>
            </a:br>
            <a:r>
              <a:rPr lang="en" sz="2300" dirty="0">
                <a:latin typeface="Arial"/>
                <a:ea typeface="Arial"/>
                <a:cs typeface="Arial"/>
                <a:sym typeface="Arial"/>
              </a:rPr>
              <a:t>Wednesday 8</a:t>
            </a:r>
            <a:r>
              <a:rPr lang="en" sz="2300" baseline="30000" dirty="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" sz="2300" dirty="0">
                <a:latin typeface="Arial"/>
                <a:ea typeface="Arial"/>
                <a:cs typeface="Arial"/>
                <a:sym typeface="Arial"/>
              </a:rPr>
              <a:t> June 2022</a:t>
            </a:r>
            <a:br>
              <a:rPr lang="en" sz="1400" dirty="0">
                <a:latin typeface="Calibri"/>
                <a:ea typeface="Calibri"/>
                <a:cs typeface="Calibri"/>
                <a:sym typeface="Calibri"/>
              </a:rPr>
            </a:b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4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reflections</a:t>
            </a:r>
            <a:endParaRPr/>
          </a:p>
        </p:txBody>
      </p:sp>
      <p:sp>
        <p:nvSpPr>
          <p:cNvPr id="212" name="Google Shape;212;p40"/>
          <p:cNvSpPr txBox="1">
            <a:spLocks noGrp="1"/>
          </p:cNvSpPr>
          <p:nvPr>
            <p:ph type="body" idx="1"/>
          </p:nvPr>
        </p:nvSpPr>
        <p:spPr>
          <a:xfrm>
            <a:off x="628650" y="1385888"/>
            <a:ext cx="7886700" cy="3263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92500"/>
          </a:bodyPr>
          <a:lstStyle/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Equip reps with the knowledge to </a:t>
            </a:r>
            <a:r>
              <a:rPr lang="en" b="1"/>
              <a:t>signpost to specialist services </a:t>
            </a:r>
            <a:r>
              <a:rPr lang="en"/>
              <a:t>(while reassuring them they do not need to be specialists themselves).</a:t>
            </a:r>
            <a:endParaRPr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If your students’ association has </a:t>
            </a:r>
            <a:r>
              <a:rPr lang="en" b="1"/>
              <a:t>liberation officer roles</a:t>
            </a:r>
            <a:r>
              <a:rPr lang="en"/>
              <a:t> (or equivalent), ensure that your reps know about them and how to contact them.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Engage with your existing reps on equity initiatives - </a:t>
            </a:r>
            <a:r>
              <a:rPr lang="en" b="1"/>
              <a:t>work in partnership</a:t>
            </a:r>
            <a:r>
              <a:rPr lang="en"/>
              <a:t> with reps to identify issues and solutions.</a:t>
            </a:r>
            <a:endParaRPr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Capture who your reps are through </a:t>
            </a:r>
            <a:r>
              <a:rPr lang="en" b="1"/>
              <a:t>diversity monitoring</a:t>
            </a:r>
            <a:r>
              <a:rPr lang="en"/>
              <a:t> - you can’t manage what you don’t measure.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4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sparqs’ Monitoring the Diversity of Course Reps Project</a:t>
            </a:r>
            <a:endParaRPr/>
          </a:p>
        </p:txBody>
      </p:sp>
      <p:sp>
        <p:nvSpPr>
          <p:cNvPr id="218" name="Google Shape;218;p41"/>
          <p:cNvSpPr txBox="1">
            <a:spLocks noGrp="1"/>
          </p:cNvSpPr>
          <p:nvPr>
            <p:ph type="body" idx="1"/>
          </p:nvPr>
        </p:nvSpPr>
        <p:spPr>
          <a:xfrm>
            <a:off x="628650" y="1573913"/>
            <a:ext cx="7886700" cy="3263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The project began in 2017 with a pilot study of four institutions, using a questionnaire administered to course reps during their training.</a:t>
            </a:r>
            <a:br>
              <a:rPr lang="en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Covers 14 demographic areas.</a:t>
            </a:r>
            <a:br>
              <a:rPr lang="en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This year (2021-22), the project received responses from over 3,000 reps in 23 institutions.</a:t>
            </a:r>
            <a:br>
              <a:rPr lang="en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Participating institutions receive an institutional report for internal use.</a:t>
            </a:r>
            <a:br>
              <a:rPr lang="en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Data collected is also aggregated into a national dataset.</a:t>
            </a:r>
            <a:br>
              <a:rPr lang="en" dirty="0"/>
            </a:br>
            <a:endParaRPr dirty="0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/>
              <a:t>If you would like to find out more, contact </a:t>
            </a:r>
            <a:r>
              <a:rPr lang="en" u="sng" dirty="0">
                <a:solidFill>
                  <a:schemeClr val="hlink"/>
                </a:solidFill>
              </a:rPr>
              <a:t>Patrycja.Mitrut@sparqs.ac.uk</a:t>
            </a:r>
            <a:r>
              <a:rPr lang="en" dirty="0"/>
              <a:t>.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4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- any questions?</a:t>
            </a:r>
            <a:endParaRPr/>
          </a:p>
        </p:txBody>
      </p:sp>
      <p:sp>
        <p:nvSpPr>
          <p:cNvPr id="224" name="Google Shape;224;p42"/>
          <p:cNvSpPr txBox="1">
            <a:spLocks noGrp="1"/>
          </p:cNvSpPr>
          <p:nvPr>
            <p:ph type="body" idx="1"/>
          </p:nvPr>
        </p:nvSpPr>
        <p:spPr>
          <a:xfrm>
            <a:off x="628650" y="1385888"/>
            <a:ext cx="7886700" cy="3263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92500" lnSpcReduction="10000"/>
          </a:bodyPr>
          <a:lstStyle/>
          <a:p>
            <a:pPr marL="457200" lvl="0" indent="-361950" algn="l" rtl="0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A call will open shortly for new members of the Student-Led Project Steering Group for 2022-23.</a:t>
            </a:r>
            <a:endParaRPr sz="2100"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To see all the outputs we’ve created as part of the SLP, see </a:t>
            </a:r>
            <a:r>
              <a:rPr lang="en" sz="2100" u="sng">
                <a:solidFill>
                  <a:schemeClr val="hlink"/>
                </a:solidFill>
                <a:hlinkClick r:id="rId3"/>
              </a:rPr>
              <a:t>our page on the Enhancement Themes website</a:t>
            </a:r>
            <a:r>
              <a:rPr lang="en" sz="2100"/>
              <a:t>.</a:t>
            </a:r>
            <a:endParaRPr sz="2100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To hear more about our other SLP outputs from this year, come to our session tomorrow at 11.20!</a:t>
            </a:r>
            <a:endParaRPr sz="2100"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 sz="2100"/>
          </a:p>
          <a:p>
            <a:pPr marL="457200" lvl="0" indent="-361950" algn="l" rtl="0"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" sz="2100"/>
              <a:t>For more information, contact </a:t>
            </a:r>
            <a:r>
              <a:rPr lang="en" sz="2100" u="sng">
                <a:solidFill>
                  <a:schemeClr val="hlink"/>
                </a:solidFill>
                <a:hlinkClick r:id="rId4"/>
              </a:rPr>
              <a:t>Megan.Brown@sparqs.ac.uk</a:t>
            </a:r>
            <a:r>
              <a:rPr lang="en" sz="2100"/>
              <a:t>.</a:t>
            </a:r>
            <a:endParaRPr sz="21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2"/>
          <p:cNvSpPr txBox="1"/>
          <p:nvPr/>
        </p:nvSpPr>
        <p:spPr>
          <a:xfrm>
            <a:off x="1785711" y="886781"/>
            <a:ext cx="5171302" cy="4847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2700"/>
              <a:buFont typeface="Arial"/>
              <a:buNone/>
            </a:pPr>
            <a:r>
              <a:rPr lang="en" sz="2700" b="0" i="0" u="none" strike="noStrike" cap="none">
                <a:solidFill>
                  <a:srgbClr val="9C1560"/>
                </a:solidFill>
                <a:latin typeface="Arial"/>
                <a:ea typeface="Arial"/>
                <a:cs typeface="Arial"/>
                <a:sym typeface="Arial"/>
              </a:rPr>
              <a:t>Student-Led Project (SLP)</a:t>
            </a:r>
            <a:endParaRPr sz="1100"/>
          </a:p>
        </p:txBody>
      </p:sp>
      <p:sp>
        <p:nvSpPr>
          <p:cNvPr id="146" name="Google Shape;146;p32"/>
          <p:cNvSpPr/>
          <p:nvPr/>
        </p:nvSpPr>
        <p:spPr>
          <a:xfrm>
            <a:off x="489097" y="1718528"/>
            <a:ext cx="8165805" cy="29131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342900" marR="0" lvl="0" indent="-2540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Partnership working between QAA Scotland and sparqs.</a:t>
            </a:r>
            <a:endParaRPr sz="1100"/>
          </a:p>
          <a:p>
            <a:pPr marL="342900" marR="0" lvl="0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4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Activity led by a Steering Group – chaired by the Enhancement Themes Student Lead.</a:t>
            </a:r>
            <a:endParaRPr sz="1100"/>
          </a:p>
          <a:p>
            <a:pPr marL="342900" marR="0" lvl="0" indent="-101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254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Char char="•"/>
            </a:pPr>
            <a:r>
              <a:rPr lang="en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Each year, the SLP chooses a new topic to focus on under the wider Enhancement Theme.</a:t>
            </a:r>
            <a:endParaRPr sz="1100"/>
          </a:p>
          <a:p>
            <a:pPr marL="88900" marR="0" lvl="0" indent="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Calibri"/>
              <a:buNone/>
            </a:pPr>
            <a:endParaRPr sz="17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</a:pPr>
            <a:r>
              <a:rPr lang="en"/>
              <a:t>Student-Led Project Steering Group 2021-22</a:t>
            </a:r>
            <a:endParaRPr/>
          </a:p>
        </p:txBody>
      </p:sp>
      <p:sp>
        <p:nvSpPr>
          <p:cNvPr id="152" name="Google Shape;152;p33"/>
          <p:cNvSpPr txBox="1">
            <a:spLocks noGrp="1"/>
          </p:cNvSpPr>
          <p:nvPr>
            <p:ph type="body" idx="1"/>
          </p:nvPr>
        </p:nvSpPr>
        <p:spPr>
          <a:xfrm>
            <a:off x="546337" y="1385888"/>
            <a:ext cx="8051326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85000" lnSpcReduction="20000"/>
          </a:bodyPr>
          <a:lstStyle/>
          <a:p>
            <a:pPr marL="177800" lvl="0" indent="-177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Damilola Adesanya</a:t>
            </a:r>
            <a:r>
              <a:rPr lang="en" dirty="0"/>
              <a:t>, President Education &amp; Welfare, RGU Students’ Union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Calum Brown</a:t>
            </a:r>
            <a:r>
              <a:rPr lang="en" dirty="0"/>
              <a:t>, VP Education, University of Stirling Students’ Union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Mia Clarke</a:t>
            </a:r>
            <a:r>
              <a:rPr lang="en" dirty="0"/>
              <a:t>, VP Education, Glasgow University Students’ Representative Council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Heather Innes</a:t>
            </a:r>
            <a:r>
              <a:rPr lang="en" dirty="0"/>
              <a:t>, VP Higher Education, Highlands &amp; Islands Students’ Association</a:t>
            </a:r>
            <a:endParaRPr b="1"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Ondrej Kucerak</a:t>
            </a:r>
            <a:r>
              <a:rPr lang="en" dirty="0"/>
              <a:t>, VP Education, Aberdeen University Students’ Association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Zechariah Laari</a:t>
            </a:r>
            <a:r>
              <a:rPr lang="en" dirty="0"/>
              <a:t>, VP Academia, Dundee University Students’ Association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Amy McLuckie</a:t>
            </a:r>
            <a:r>
              <a:rPr lang="en" dirty="0"/>
              <a:t>, Co-President, SRUCSA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Kevin Miguim</a:t>
            </a:r>
            <a:r>
              <a:rPr lang="en" dirty="0"/>
              <a:t>, VP Education SAUWS</a:t>
            </a:r>
            <a:endParaRPr dirty="0"/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n" b="1" dirty="0"/>
              <a:t>Viki Soper</a:t>
            </a:r>
            <a:r>
              <a:rPr lang="en" dirty="0"/>
              <a:t>, Access Participation and Success Officer, OU in Scotland</a:t>
            </a:r>
          </a:p>
          <a:p>
            <a:pPr marL="177800" lvl="0" indent="-1778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endParaRPr lang="en-GB" dirty="0"/>
          </a:p>
          <a:p>
            <a:pPr marL="0" indent="0">
              <a:buNone/>
            </a:pPr>
            <a:r>
              <a:rPr lang="en-GB" dirty="0"/>
              <a:t>Supported by sparqs (Patrycja Mitrut and Megan Brown) and QAA Scotland (Demelza Curnow and Caroline Turnbull).</a:t>
            </a:r>
          </a:p>
          <a:p>
            <a:pPr marL="0" lvl="0" indent="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</a:pPr>
            <a:r>
              <a:rPr lang="en"/>
              <a:t>This year’s theme: Promoting the Equity of the Student Learning Experience</a:t>
            </a:r>
            <a:endParaRPr/>
          </a:p>
        </p:txBody>
      </p:sp>
      <p:sp>
        <p:nvSpPr>
          <p:cNvPr id="158" name="Google Shape;158;p34"/>
          <p:cNvSpPr txBox="1">
            <a:spLocks noGrp="1"/>
          </p:cNvSpPr>
          <p:nvPr>
            <p:ph type="body" idx="1"/>
          </p:nvPr>
        </p:nvSpPr>
        <p:spPr>
          <a:xfrm>
            <a:off x="628650" y="1606153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177800" lvl="0" indent="-1714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 sz="2100" b="0" i="0"/>
              <a:t>HEIs in Scotland are currently reflecting on </a:t>
            </a:r>
            <a:r>
              <a:rPr lang="en" sz="2100" b="1" i="0"/>
              <a:t>learning from the pandemic</a:t>
            </a:r>
            <a:r>
              <a:rPr lang="en" sz="2100" b="0" i="0"/>
              <a:t>, in order to continue to develop approaches that maximise the benefits of a more blended environment.</a:t>
            </a:r>
            <a:endParaRPr sz="2100"/>
          </a:p>
          <a:p>
            <a:pPr marL="177800" lvl="0" indent="-171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 sz="2100" b="0" i="0"/>
              <a:t>Universities and students’ associations are working collaboratively to build a student experience that supports all students </a:t>
            </a:r>
            <a:r>
              <a:rPr lang="en" sz="2100" b="1" i="0"/>
              <a:t>however and wherever they learn</a:t>
            </a:r>
            <a:r>
              <a:rPr lang="en" sz="2100" b="0" i="0"/>
              <a:t> and to support the </a:t>
            </a:r>
            <a:r>
              <a:rPr lang="en" sz="2100" b="1" i="0"/>
              <a:t>diverse needs </a:t>
            </a:r>
            <a:r>
              <a:rPr lang="en" sz="2100" b="0" i="0"/>
              <a:t>of their student populations.</a:t>
            </a:r>
            <a:endParaRPr/>
          </a:p>
          <a:p>
            <a:pPr marL="177800" lvl="0" indent="-1714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</a:pPr>
            <a:r>
              <a:rPr lang="en" sz="2100" b="0" i="0"/>
              <a:t>This year’s project will consider how students and staff can support </a:t>
            </a:r>
            <a:r>
              <a:rPr lang="en" sz="2100" b="1" i="0"/>
              <a:t>equity </a:t>
            </a:r>
            <a:r>
              <a:rPr lang="en" sz="2100" b="0" i="0"/>
              <a:t>for diverse student communities to allow students to get maximum benefit from their learning opportunities.</a:t>
            </a:r>
            <a:endParaRPr sz="2100"/>
          </a:p>
          <a:p>
            <a:pPr marL="177800" lvl="0" indent="-63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3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</a:pPr>
            <a:r>
              <a:rPr lang="en"/>
              <a:t>Outcomes of the project:</a:t>
            </a:r>
            <a:endParaRPr/>
          </a:p>
        </p:txBody>
      </p:sp>
      <p:grpSp>
        <p:nvGrpSpPr>
          <p:cNvPr id="164" name="Google Shape;164;p35"/>
          <p:cNvGrpSpPr/>
          <p:nvPr/>
        </p:nvGrpSpPr>
        <p:grpSpPr>
          <a:xfrm>
            <a:off x="483055" y="1634069"/>
            <a:ext cx="2561210" cy="3144604"/>
            <a:chOff x="0" y="0"/>
            <a:chExt cx="3414946" cy="4192805"/>
          </a:xfrm>
        </p:grpSpPr>
        <p:sp>
          <p:nvSpPr>
            <p:cNvPr id="165" name="Google Shape;165;p35"/>
            <p:cNvSpPr/>
            <p:nvPr/>
          </p:nvSpPr>
          <p:spPr>
            <a:xfrm>
              <a:off x="0" y="0"/>
              <a:ext cx="3414946" cy="419280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dk2">
                  <a:alpha val="8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5"/>
            <p:cNvSpPr txBox="1"/>
            <p:nvPr/>
          </p:nvSpPr>
          <p:spPr>
            <a:xfrm>
              <a:off x="0" y="1593265"/>
              <a:ext cx="3414946" cy="2515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9675" tIns="247650" rIns="199675" bIns="247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Identifying and raising awareness of the </a:t>
              </a:r>
              <a:r>
                <a:rPr lang="en" sz="15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barriers </a:t>
              </a: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 students in accessing equity of learning and teaching and how these can be </a:t>
              </a:r>
              <a:r>
                <a:rPr lang="en" sz="15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mitigated against</a:t>
              </a: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.</a:t>
              </a:r>
              <a:endParaRPr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7" name="Google Shape;167;p35"/>
          <p:cNvGrpSpPr/>
          <p:nvPr/>
        </p:nvGrpSpPr>
        <p:grpSpPr>
          <a:xfrm>
            <a:off x="3291395" y="1634069"/>
            <a:ext cx="2561210" cy="3144604"/>
            <a:chOff x="3744454" y="0"/>
            <a:chExt cx="3414946" cy="4192805"/>
          </a:xfrm>
        </p:grpSpPr>
        <p:sp>
          <p:nvSpPr>
            <p:cNvPr id="168" name="Google Shape;168;p35"/>
            <p:cNvSpPr/>
            <p:nvPr/>
          </p:nvSpPr>
          <p:spPr>
            <a:xfrm>
              <a:off x="3744454" y="0"/>
              <a:ext cx="3414946" cy="419280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dk2">
                  <a:alpha val="8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5"/>
            <p:cNvSpPr txBox="1"/>
            <p:nvPr/>
          </p:nvSpPr>
          <p:spPr>
            <a:xfrm>
              <a:off x="3744454" y="1593265"/>
              <a:ext cx="3414946" cy="2515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9675" tIns="247650" rIns="199675" bIns="247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Promoting </a:t>
              </a:r>
              <a:r>
                <a:rPr lang="en" sz="15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examples of good practice </a:t>
              </a: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in equitable learning and teaching practices.</a:t>
              </a:r>
              <a:endParaRPr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0" name="Google Shape;170;p35"/>
          <p:cNvGrpSpPr/>
          <p:nvPr/>
        </p:nvGrpSpPr>
        <p:grpSpPr>
          <a:xfrm>
            <a:off x="6117716" y="1634069"/>
            <a:ext cx="2561209" cy="3144604"/>
            <a:chOff x="7512882" y="0"/>
            <a:chExt cx="3414946" cy="4192805"/>
          </a:xfrm>
        </p:grpSpPr>
        <p:sp>
          <p:nvSpPr>
            <p:cNvPr id="171" name="Google Shape;171;p35"/>
            <p:cNvSpPr/>
            <p:nvPr/>
          </p:nvSpPr>
          <p:spPr>
            <a:xfrm>
              <a:off x="7512882" y="0"/>
              <a:ext cx="3414946" cy="4192805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w="9525" cap="flat" cmpd="sng">
              <a:solidFill>
                <a:schemeClr val="dk2">
                  <a:alpha val="89803"/>
                </a:schemeClr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5"/>
            <p:cNvSpPr txBox="1"/>
            <p:nvPr/>
          </p:nvSpPr>
          <p:spPr>
            <a:xfrm>
              <a:off x="7512882" y="1593265"/>
              <a:ext cx="3414946" cy="251568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9675" tIns="247650" rIns="199675" bIns="24765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500"/>
                <a:buFont typeface="Calibri"/>
                <a:buNone/>
              </a:pP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Preparing and </a:t>
              </a:r>
              <a:r>
                <a:rPr lang="en" sz="1500" b="1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equipping class reps </a:t>
              </a:r>
              <a:r>
                <a:rPr lang="en" sz="1500" b="0" i="0" u="none" strike="noStrike" cap="non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to raise equity issues where they arise, effectively represent all students and better undertake their roles in representative structures.</a:t>
              </a:r>
              <a:endParaRPr sz="15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3" name="Google Shape;173;p35"/>
          <p:cNvGrpSpPr/>
          <p:nvPr/>
        </p:nvGrpSpPr>
        <p:grpSpPr>
          <a:xfrm>
            <a:off x="1291969" y="1885637"/>
            <a:ext cx="943381" cy="943381"/>
            <a:chOff x="1037609" y="405632"/>
            <a:chExt cx="1257841" cy="1257841"/>
          </a:xfrm>
        </p:grpSpPr>
        <p:sp>
          <p:nvSpPr>
            <p:cNvPr id="174" name="Google Shape;174;p35"/>
            <p:cNvSpPr/>
            <p:nvPr/>
          </p:nvSpPr>
          <p:spPr>
            <a:xfrm>
              <a:off x="1037609" y="405632"/>
              <a:ext cx="1257841" cy="1257841"/>
            </a:xfrm>
            <a:prstGeom prst="ellipse">
              <a:avLst/>
            </a:prstGeom>
            <a:solidFill>
              <a:srgbClr val="993366"/>
            </a:solidFill>
            <a:ln w="9525" cap="flat" cmpd="sng">
              <a:solidFill>
                <a:srgbClr val="99336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5"/>
            <p:cNvSpPr txBox="1"/>
            <p:nvPr/>
          </p:nvSpPr>
          <p:spPr>
            <a:xfrm>
              <a:off x="1221816" y="589839"/>
              <a:ext cx="889427" cy="889427"/>
            </a:xfrm>
            <a:prstGeom prst="rect">
              <a:avLst/>
            </a:prstGeom>
            <a:solidFill>
              <a:srgbClr val="993366"/>
            </a:solidFill>
            <a:ln w="9525" cap="flat" cmpd="sng">
              <a:solidFill>
                <a:srgbClr val="9933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3550" tIns="9525" rIns="73550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600"/>
                <a:buFont typeface="Calibri"/>
                <a:buNone/>
              </a:pPr>
              <a:r>
                <a:rPr lang="en" sz="3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 sz="36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35"/>
          <p:cNvGrpSpPr/>
          <p:nvPr/>
        </p:nvGrpSpPr>
        <p:grpSpPr>
          <a:xfrm>
            <a:off x="4100309" y="1885637"/>
            <a:ext cx="943381" cy="943381"/>
            <a:chOff x="4834993" y="419280"/>
            <a:chExt cx="1257841" cy="1257841"/>
          </a:xfrm>
        </p:grpSpPr>
        <p:sp>
          <p:nvSpPr>
            <p:cNvPr id="177" name="Google Shape;177;p35"/>
            <p:cNvSpPr/>
            <p:nvPr/>
          </p:nvSpPr>
          <p:spPr>
            <a:xfrm>
              <a:off x="4834993" y="419280"/>
              <a:ext cx="1257841" cy="1257841"/>
            </a:xfrm>
            <a:prstGeom prst="ellipse">
              <a:avLst/>
            </a:prstGeom>
            <a:solidFill>
              <a:srgbClr val="993366"/>
            </a:solidFill>
            <a:ln w="9525" cap="flat" cmpd="sng">
              <a:solidFill>
                <a:srgbClr val="99336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5"/>
            <p:cNvSpPr txBox="1"/>
            <p:nvPr/>
          </p:nvSpPr>
          <p:spPr>
            <a:xfrm>
              <a:off x="5019200" y="603487"/>
              <a:ext cx="889427" cy="889427"/>
            </a:xfrm>
            <a:prstGeom prst="rect">
              <a:avLst/>
            </a:prstGeom>
            <a:solidFill>
              <a:srgbClr val="993366"/>
            </a:solidFill>
            <a:ln w="9525" cap="flat" cmpd="sng">
              <a:solidFill>
                <a:srgbClr val="9933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3550" tIns="9525" rIns="73550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600"/>
                <a:buFont typeface="Calibri"/>
                <a:buNone/>
              </a:pPr>
              <a:r>
                <a:rPr lang="en" sz="3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 sz="1100"/>
            </a:p>
          </p:txBody>
        </p:sp>
      </p:grpSp>
      <p:grpSp>
        <p:nvGrpSpPr>
          <p:cNvPr id="179" name="Google Shape;179;p35"/>
          <p:cNvGrpSpPr/>
          <p:nvPr/>
        </p:nvGrpSpPr>
        <p:grpSpPr>
          <a:xfrm>
            <a:off x="6926630" y="1889464"/>
            <a:ext cx="943381" cy="943381"/>
            <a:chOff x="8591434" y="419280"/>
            <a:chExt cx="1257841" cy="1257841"/>
          </a:xfrm>
        </p:grpSpPr>
        <p:sp>
          <p:nvSpPr>
            <p:cNvPr id="180" name="Google Shape;180;p35"/>
            <p:cNvSpPr/>
            <p:nvPr/>
          </p:nvSpPr>
          <p:spPr>
            <a:xfrm>
              <a:off x="8591434" y="419280"/>
              <a:ext cx="1257841" cy="1257841"/>
            </a:xfrm>
            <a:prstGeom prst="ellipse">
              <a:avLst/>
            </a:prstGeom>
            <a:solidFill>
              <a:srgbClr val="993366"/>
            </a:solidFill>
            <a:ln w="9525" cap="flat" cmpd="sng">
              <a:solidFill>
                <a:srgbClr val="993366"/>
              </a:solidFill>
              <a:prstDash val="solid"/>
              <a:miter lim="800000"/>
              <a:headEnd type="none" w="sm" len="sm"/>
              <a:tailEnd type="none" w="sm" len="sm"/>
            </a:ln>
            <a:effectLst>
              <a:outerShdw blurRad="57150" dist="19050" dir="5400000" algn="ctr" rotWithShape="0">
                <a:srgbClr val="000000">
                  <a:alpha val="62745"/>
                </a:srgbClr>
              </a:outerShdw>
            </a:effectLst>
          </p:spPr>
          <p:txBody>
            <a:bodyPr spcFirstLastPara="1" wrap="square" lIns="68575" tIns="68575" rIns="68575" bIns="6857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5"/>
            <p:cNvSpPr txBox="1"/>
            <p:nvPr/>
          </p:nvSpPr>
          <p:spPr>
            <a:xfrm>
              <a:off x="8775641" y="603487"/>
              <a:ext cx="889427" cy="889427"/>
            </a:xfrm>
            <a:prstGeom prst="rect">
              <a:avLst/>
            </a:prstGeom>
            <a:solidFill>
              <a:srgbClr val="993366"/>
            </a:solidFill>
            <a:ln w="9525" cap="flat" cmpd="sng">
              <a:solidFill>
                <a:srgbClr val="99336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73550" tIns="9525" rIns="73550" bIns="95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600"/>
                <a:buFont typeface="Calibri"/>
                <a:buNone/>
              </a:pPr>
              <a:r>
                <a:rPr lang="en" sz="36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 sz="1100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3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</a:pPr>
            <a:r>
              <a:rPr lang="en"/>
              <a:t>Today’s session:</a:t>
            </a:r>
            <a:endParaRPr/>
          </a:p>
        </p:txBody>
      </p:sp>
      <p:sp>
        <p:nvSpPr>
          <p:cNvPr id="187" name="Google Shape;187;p36"/>
          <p:cNvSpPr txBox="1">
            <a:spLocks noGrp="1"/>
          </p:cNvSpPr>
          <p:nvPr>
            <p:ph type="body" idx="1"/>
          </p:nvPr>
        </p:nvSpPr>
        <p:spPr>
          <a:xfrm>
            <a:off x="628650" y="1385888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lnSpcReduction="10000"/>
          </a:bodyPr>
          <a:lstStyle/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>
                <a:highlight>
                  <a:srgbClr val="FFFFFF"/>
                </a:highlight>
              </a:rPr>
              <a:t>This workshop will explore with attendees the roles institutions and students’ associations can have in supporting student reps and rep systems to effectively engage with issues of equity.</a:t>
            </a:r>
            <a:endParaRPr dirty="0"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>
                <a:highlight>
                  <a:srgbClr val="FFFFFF"/>
                </a:highlight>
              </a:rPr>
              <a:t>How can we create and support student rep systems that effectively capture the views of our diverse student population?</a:t>
            </a:r>
            <a:endParaRPr dirty="0">
              <a:highlight>
                <a:srgbClr val="FFFFFF"/>
              </a:highlight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" dirty="0">
                <a:highlight>
                  <a:srgbClr val="FFFFFF"/>
                </a:highlight>
              </a:rPr>
              <a:t>What opportunities are there to engage with issues of equity throughout the whole of the rep journey?</a:t>
            </a: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GB" dirty="0">
              <a:highlight>
                <a:srgbClr val="FFFFFF"/>
              </a:highlight>
            </a:endParaRPr>
          </a:p>
          <a:p>
            <a:pPr marL="4572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en-GB" dirty="0">
                <a:highlight>
                  <a:srgbClr val="FFFFFF"/>
                </a:highlight>
              </a:rPr>
              <a:t>What can we learn from existing practice where students and students’ associations have supported reps to engage with issues of equity, or made more equitable rep systems?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Equality vs Equity</a:t>
            </a:r>
            <a:endParaRPr/>
          </a:p>
        </p:txBody>
      </p:sp>
      <p:pic>
        <p:nvPicPr>
          <p:cNvPr id="193" name="Google Shape;193;p37"/>
          <p:cNvPicPr preferRelativeResize="0"/>
          <p:nvPr/>
        </p:nvPicPr>
        <p:blipFill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91563" y="1093444"/>
            <a:ext cx="4760873" cy="3570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p37"/>
          <p:cNvPicPr preferRelativeResize="0"/>
          <p:nvPr/>
        </p:nvPicPr>
        <p:blipFill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92675" y="4769329"/>
            <a:ext cx="3651326" cy="300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3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C1560"/>
              </a:buClr>
              <a:buSzPts val="3300"/>
              <a:buFont typeface="Arial"/>
              <a:buNone/>
            </a:pPr>
            <a:r>
              <a:rPr lang="en"/>
              <a:t>Workshop Activity:</a:t>
            </a:r>
            <a:endParaRPr/>
          </a:p>
        </p:txBody>
      </p:sp>
      <p:sp>
        <p:nvSpPr>
          <p:cNvPr id="200" name="Google Shape;200;p38"/>
          <p:cNvSpPr txBox="1">
            <a:spLocks noGrp="1"/>
          </p:cNvSpPr>
          <p:nvPr>
            <p:ph type="body" idx="1"/>
          </p:nvPr>
        </p:nvSpPr>
        <p:spPr>
          <a:xfrm>
            <a:off x="628650" y="1379125"/>
            <a:ext cx="7886700" cy="31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 fontScale="92500" lnSpcReduction="20000"/>
          </a:bodyPr>
          <a:lstStyle/>
          <a:p>
            <a:pPr marL="457200" lvl="0" indent="-3636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30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In your groups, you will consider the journey of a student rep.</a:t>
            </a:r>
            <a:endParaRPr sz="2300">
              <a:solidFill>
                <a:srgbClr val="201F1E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36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30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What barriers and opportunities are there to engagement at each stage?</a:t>
            </a:r>
            <a:endParaRPr sz="2300">
              <a:solidFill>
                <a:srgbClr val="201F1E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36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30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An opportunity to share good practice and challenges.</a:t>
            </a:r>
            <a:endParaRPr sz="2300">
              <a:solidFill>
                <a:srgbClr val="201F1E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36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30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You’ll have </a:t>
            </a:r>
            <a:r>
              <a:rPr lang="en" sz="2300">
                <a:solidFill>
                  <a:srgbClr val="201F1E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30 </a:t>
            </a:r>
            <a:r>
              <a:rPr lang="en" sz="230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minutes to answer a set of questions on equity in a stage of the rep journey:</a:t>
            </a:r>
            <a:endParaRPr sz="2300">
              <a:solidFill>
                <a:srgbClr val="201F1E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914400" lvl="1" indent="-3636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15000"/>
              <a:buFont typeface="Calibri"/>
              <a:buChar char="•"/>
            </a:pPr>
            <a:r>
              <a:rPr lang="en" sz="2000">
                <a:solidFill>
                  <a:srgbClr val="201F1E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Recruitment</a:t>
            </a:r>
            <a:endParaRPr sz="2000">
              <a:solidFill>
                <a:srgbClr val="201F1E"/>
              </a:solidFill>
              <a:highlight>
                <a:schemeClr val="lt1"/>
              </a:highlight>
            </a:endParaRPr>
          </a:p>
          <a:p>
            <a:pPr marL="914400" lvl="1" indent="-3460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000">
                <a:solidFill>
                  <a:srgbClr val="201F1E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Training and resources</a:t>
            </a:r>
            <a:endParaRPr sz="2000">
              <a:solidFill>
                <a:srgbClr val="201F1E"/>
              </a:solidFill>
              <a:highlight>
                <a:schemeClr val="lt1"/>
              </a:highlight>
            </a:endParaRPr>
          </a:p>
          <a:p>
            <a:pPr marL="914400" lvl="1" indent="-346075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000">
                <a:solidFill>
                  <a:srgbClr val="201F1E"/>
                </a:solidFill>
                <a:highlight>
                  <a:schemeClr val="lt1"/>
                </a:highlight>
                <a:latin typeface="Calibri"/>
                <a:ea typeface="Calibri"/>
                <a:cs typeface="Calibri"/>
                <a:sym typeface="Calibri"/>
              </a:rPr>
              <a:t>Rep processes, systems and structures</a:t>
            </a:r>
            <a:endParaRPr sz="2300">
              <a:solidFill>
                <a:srgbClr val="201F1E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363696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01F1E"/>
              </a:buClr>
              <a:buSzPct val="100000"/>
              <a:buFont typeface="Calibri"/>
              <a:buChar char="•"/>
            </a:pPr>
            <a:r>
              <a:rPr lang="en" sz="2300">
                <a:solidFill>
                  <a:srgbClr val="201F1E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We’ll then take 15 minutes to feed back as a group.</a:t>
            </a:r>
            <a:endParaRPr sz="2300">
              <a:solidFill>
                <a:srgbClr val="201F1E"/>
              </a:solidFill>
              <a:highlight>
                <a:srgbClr val="FFFFFF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Our reflections</a:t>
            </a:r>
            <a:endParaRPr/>
          </a:p>
        </p:txBody>
      </p:sp>
      <p:sp>
        <p:nvSpPr>
          <p:cNvPr id="206" name="Google Shape;206;p39"/>
          <p:cNvSpPr txBox="1">
            <a:spLocks noGrp="1"/>
          </p:cNvSpPr>
          <p:nvPr>
            <p:ph type="body" idx="1"/>
          </p:nvPr>
        </p:nvSpPr>
        <p:spPr>
          <a:xfrm>
            <a:off x="628650" y="1385888"/>
            <a:ext cx="7886700" cy="32634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92500" lnSpcReduction="20000"/>
          </a:bodyPr>
          <a:lstStyle/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Where possible, provide </a:t>
            </a:r>
            <a:r>
              <a:rPr lang="en" b="1"/>
              <a:t>choice</a:t>
            </a:r>
            <a:r>
              <a:rPr lang="en"/>
              <a:t> for reps to engage in their role e.g. different times of the day and locations of training, different formats, alternative ways to contribute to a student-staff liason committee.</a:t>
            </a:r>
            <a:endParaRPr/>
          </a:p>
          <a:p>
            <a:pPr marL="45720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Consider how to provide </a:t>
            </a:r>
            <a:r>
              <a:rPr lang="en" b="1"/>
              <a:t>online spaces</a:t>
            </a:r>
            <a:r>
              <a:rPr lang="en"/>
              <a:t> for your reps e.g. a Microsoft Teams space, that allows reps to engage with one another as easily as possible.</a:t>
            </a:r>
            <a:endParaRPr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endParaRPr/>
          </a:p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•"/>
            </a:pPr>
            <a:r>
              <a:rPr lang="en"/>
              <a:t>Reps should be trained and supported to </a:t>
            </a:r>
            <a:r>
              <a:rPr lang="en" b="1"/>
              <a:t>understand the diversity of the students</a:t>
            </a:r>
            <a:r>
              <a:rPr lang="en"/>
              <a:t> they represent.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Protected characteristics.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•"/>
            </a:pPr>
            <a:r>
              <a:rPr lang="en"/>
              <a:t>Other groups such as articulating students, student parents and carers, students whose first language is not English, students studying in a rural location.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938</Words>
  <Application>Microsoft Office PowerPoint</Application>
  <PresentationFormat>On-screen Show (16:9)</PresentationFormat>
  <Paragraphs>80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Simple Light</vt:lpstr>
      <vt:lpstr>Custom Design</vt:lpstr>
      <vt:lpstr>     Supporting student reps to engage with issues of equity   Student-Led Project Steering Group Enhancement Themes Conference Wednesday 8th June 2022 </vt:lpstr>
      <vt:lpstr>PowerPoint Presentation</vt:lpstr>
      <vt:lpstr>Student-Led Project Steering Group 2021-22</vt:lpstr>
      <vt:lpstr>This year’s theme: Promoting the Equity of the Student Learning Experience</vt:lpstr>
      <vt:lpstr>Outcomes of the project:</vt:lpstr>
      <vt:lpstr>Today’s session:</vt:lpstr>
      <vt:lpstr>Equality vs Equity</vt:lpstr>
      <vt:lpstr>Workshop Activity:</vt:lpstr>
      <vt:lpstr>Our reflections</vt:lpstr>
      <vt:lpstr>Our reflections</vt:lpstr>
      <vt:lpstr>sparqs’ Monitoring the Diversity of Course Reps Project</vt:lpstr>
      <vt:lpstr>Thank you - 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student reps to engage with issues of equity</dc:title>
  <dc:creator>Enhancement Themes Student-Led Project Steering Group</dc:creator>
  <cp:lastModifiedBy/>
  <cp:revision>1</cp:revision>
  <dcterms:modified xsi:type="dcterms:W3CDTF">2022-08-09T09:52:33Z</dcterms:modified>
</cp:coreProperties>
</file>