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60" r:id="rId1"/>
  </p:sldMasterIdLst>
  <p:notesMasterIdLst>
    <p:notesMasterId r:id="rId23"/>
  </p:notesMasterIdLst>
  <p:sldIdLst>
    <p:sldId id="256" r:id="rId2"/>
    <p:sldId id="257" r:id="rId3"/>
    <p:sldId id="335" r:id="rId4"/>
    <p:sldId id="261" r:id="rId5"/>
    <p:sldId id="320" r:id="rId6"/>
    <p:sldId id="337" r:id="rId7"/>
    <p:sldId id="264" r:id="rId8"/>
    <p:sldId id="274" r:id="rId9"/>
    <p:sldId id="275" r:id="rId10"/>
    <p:sldId id="333" r:id="rId11"/>
    <p:sldId id="262" r:id="rId12"/>
    <p:sldId id="330" r:id="rId13"/>
    <p:sldId id="331" r:id="rId14"/>
    <p:sldId id="318" r:id="rId15"/>
    <p:sldId id="345" r:id="rId16"/>
    <p:sldId id="347" r:id="rId17"/>
    <p:sldId id="346" r:id="rId18"/>
    <p:sldId id="350" r:id="rId19"/>
    <p:sldId id="277" r:id="rId20"/>
    <p:sldId id="344" r:id="rId21"/>
    <p:sldId id="338" r:id="rId22"/>
  </p:sldIdLst>
  <p:sldSz cx="9144000" cy="6858000" type="screen4x3"/>
  <p:notesSz cx="6669088"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387" userDrawn="1">
          <p15:clr>
            <a:srgbClr val="A4A3A4"/>
          </p15:clr>
        </p15:guide>
        <p15:guide id="2" pos="2880">
          <p15:clr>
            <a:srgbClr val="A4A3A4"/>
          </p15:clr>
        </p15:guide>
      </p15:sldGuideLst>
    </p:ext>
    <p:ext uri="{2D200454-40CA-4A62-9FC3-DE9A4176ACB9}">
      <p15:notesGuideLst xmlns:p15="http://schemas.microsoft.com/office/powerpoint/2012/main">
        <p15:guide id="1" orient="horz" pos="3126" userDrawn="1">
          <p15:clr>
            <a:srgbClr val="A4A3A4"/>
          </p15:clr>
        </p15:guide>
        <p15:guide id="2" pos="2101"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CABA4"/>
    <a:srgbClr val="3EA799"/>
    <a:srgbClr val="A5DFDB"/>
    <a:srgbClr val="651F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040" autoAdjust="0"/>
    <p:restoredTop sz="85097" autoAdjust="0"/>
  </p:normalViewPr>
  <p:slideViewPr>
    <p:cSldViewPr snapToGrid="0" snapToObjects="1">
      <p:cViewPr varScale="1">
        <p:scale>
          <a:sx n="108" d="100"/>
          <a:sy n="108" d="100"/>
        </p:scale>
        <p:origin x="1680" y="102"/>
      </p:cViewPr>
      <p:guideLst>
        <p:guide orient="horz" pos="2387"/>
        <p:guide pos="2880"/>
      </p:guideLst>
    </p:cSldViewPr>
  </p:slideViewPr>
  <p:notesTextViewPr>
    <p:cViewPr>
      <p:scale>
        <a:sx n="1" d="1"/>
        <a:sy n="1" d="1"/>
      </p:scale>
      <p:origin x="0" y="0"/>
    </p:cViewPr>
  </p:notesTextViewPr>
  <p:sorterViewPr>
    <p:cViewPr>
      <p:scale>
        <a:sx n="100" d="100"/>
        <a:sy n="100" d="100"/>
      </p:scale>
      <p:origin x="0" y="0"/>
    </p:cViewPr>
  </p:sorterViewPr>
  <p:notesViewPr>
    <p:cSldViewPr snapToGrid="0" snapToObjects="1" showGuides="1">
      <p:cViewPr>
        <p:scale>
          <a:sx n="100" d="100"/>
          <a:sy n="100" d="100"/>
        </p:scale>
        <p:origin x="3510" y="-648"/>
      </p:cViewPr>
      <p:guideLst>
        <p:guide orient="horz" pos="3126"/>
        <p:guide pos="210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90568" cy="49818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776946" y="0"/>
            <a:ext cx="2890568" cy="498186"/>
          </a:xfrm>
          <a:prstGeom prst="rect">
            <a:avLst/>
          </a:prstGeom>
        </p:spPr>
        <p:txBody>
          <a:bodyPr vert="horz" lIns="91440" tIns="45720" rIns="91440" bIns="45720" rtlCol="0"/>
          <a:lstStyle>
            <a:lvl1pPr algn="r">
              <a:defRPr sz="1200"/>
            </a:lvl1pPr>
          </a:lstStyle>
          <a:p>
            <a:fld id="{D7193CA6-DDDC-4867-A6AC-D1537B27C70F}" type="datetimeFigureOut">
              <a:rPr lang="en-GB" smtClean="0"/>
              <a:t>10/08/2022</a:t>
            </a:fld>
            <a:endParaRPr lang="en-GB"/>
          </a:p>
        </p:txBody>
      </p:sp>
      <p:sp>
        <p:nvSpPr>
          <p:cNvPr id="4" name="Slide Image Placeholder 3"/>
          <p:cNvSpPr>
            <a:spLocks noGrp="1" noRot="1" noChangeAspect="1"/>
          </p:cNvSpPr>
          <p:nvPr>
            <p:ph type="sldImg" idx="2"/>
          </p:nvPr>
        </p:nvSpPr>
        <p:spPr>
          <a:xfrm>
            <a:off x="1101725" y="1241425"/>
            <a:ext cx="4465638"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67539" y="4777104"/>
            <a:ext cx="5334011" cy="390810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452"/>
            <a:ext cx="2890568" cy="498186"/>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776946" y="9428452"/>
            <a:ext cx="2890568" cy="498186"/>
          </a:xfrm>
          <a:prstGeom prst="rect">
            <a:avLst/>
          </a:prstGeom>
        </p:spPr>
        <p:txBody>
          <a:bodyPr vert="horz" lIns="91440" tIns="45720" rIns="91440" bIns="45720" rtlCol="0" anchor="b"/>
          <a:lstStyle>
            <a:lvl1pPr algn="r">
              <a:defRPr sz="1200"/>
            </a:lvl1pPr>
          </a:lstStyle>
          <a:p>
            <a:fld id="{131B04D6-CE5F-40AB-AC2A-EB34B9FD5E19}" type="slidenum">
              <a:rPr lang="en-GB" smtClean="0"/>
              <a:t>‹#›</a:t>
            </a:fld>
            <a:endParaRPr lang="en-GB"/>
          </a:p>
        </p:txBody>
      </p:sp>
    </p:spTree>
    <p:extLst>
      <p:ext uri="{BB962C8B-B14F-4D97-AF65-F5344CB8AC3E}">
        <p14:creationId xmlns:p14="http://schemas.microsoft.com/office/powerpoint/2010/main" val="35524441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31B04D6-CE5F-40AB-AC2A-EB34B9FD5E19}" type="slidenum">
              <a:rPr lang="en-GB" smtClean="0"/>
              <a:t>1</a:t>
            </a:fld>
            <a:endParaRPr lang="en-GB"/>
          </a:p>
        </p:txBody>
      </p:sp>
    </p:spTree>
    <p:extLst>
      <p:ext uri="{BB962C8B-B14F-4D97-AF65-F5344CB8AC3E}">
        <p14:creationId xmlns:p14="http://schemas.microsoft.com/office/powerpoint/2010/main" val="34625446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31B04D6-CE5F-40AB-AC2A-EB34B9FD5E19}" type="slidenum">
              <a:rPr lang="en-GB" smtClean="0"/>
              <a:t>21</a:t>
            </a:fld>
            <a:endParaRPr lang="en-GB"/>
          </a:p>
        </p:txBody>
      </p:sp>
    </p:spTree>
    <p:extLst>
      <p:ext uri="{BB962C8B-B14F-4D97-AF65-F5344CB8AC3E}">
        <p14:creationId xmlns:p14="http://schemas.microsoft.com/office/powerpoint/2010/main" val="33565932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31B04D6-CE5F-40AB-AC2A-EB34B9FD5E19}" type="slidenum">
              <a:rPr lang="en-GB" smtClean="0"/>
              <a:t>2</a:t>
            </a:fld>
            <a:endParaRPr lang="en-GB"/>
          </a:p>
        </p:txBody>
      </p:sp>
    </p:spTree>
    <p:extLst>
      <p:ext uri="{BB962C8B-B14F-4D97-AF65-F5344CB8AC3E}">
        <p14:creationId xmlns:p14="http://schemas.microsoft.com/office/powerpoint/2010/main" val="41375657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31B04D6-CE5F-40AB-AC2A-EB34B9FD5E19}" type="slidenum">
              <a:rPr lang="en-GB" smtClean="0"/>
              <a:t>3</a:t>
            </a:fld>
            <a:endParaRPr lang="en-GB"/>
          </a:p>
        </p:txBody>
      </p:sp>
    </p:spTree>
    <p:extLst>
      <p:ext uri="{BB962C8B-B14F-4D97-AF65-F5344CB8AC3E}">
        <p14:creationId xmlns:p14="http://schemas.microsoft.com/office/powerpoint/2010/main" val="15420209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0" dirty="0"/>
          </a:p>
        </p:txBody>
      </p:sp>
      <p:sp>
        <p:nvSpPr>
          <p:cNvPr id="4" name="Slide Number Placeholder 3"/>
          <p:cNvSpPr>
            <a:spLocks noGrp="1"/>
          </p:cNvSpPr>
          <p:nvPr>
            <p:ph type="sldNum" sz="quarter" idx="5"/>
          </p:nvPr>
        </p:nvSpPr>
        <p:spPr/>
        <p:txBody>
          <a:bodyPr/>
          <a:lstStyle/>
          <a:p>
            <a:fld id="{131B04D6-CE5F-40AB-AC2A-EB34B9FD5E19}" type="slidenum">
              <a:rPr lang="en-GB" smtClean="0"/>
              <a:t>12</a:t>
            </a:fld>
            <a:endParaRPr lang="en-GB"/>
          </a:p>
        </p:txBody>
      </p:sp>
    </p:spTree>
    <p:extLst>
      <p:ext uri="{BB962C8B-B14F-4D97-AF65-F5344CB8AC3E}">
        <p14:creationId xmlns:p14="http://schemas.microsoft.com/office/powerpoint/2010/main" val="24425557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0" dirty="0"/>
          </a:p>
        </p:txBody>
      </p:sp>
      <p:sp>
        <p:nvSpPr>
          <p:cNvPr id="4" name="Slide Number Placeholder 3"/>
          <p:cNvSpPr>
            <a:spLocks noGrp="1"/>
          </p:cNvSpPr>
          <p:nvPr>
            <p:ph type="sldNum" sz="quarter" idx="5"/>
          </p:nvPr>
        </p:nvSpPr>
        <p:spPr/>
        <p:txBody>
          <a:bodyPr/>
          <a:lstStyle/>
          <a:p>
            <a:fld id="{131B04D6-CE5F-40AB-AC2A-EB34B9FD5E19}" type="slidenum">
              <a:rPr lang="en-GB" smtClean="0"/>
              <a:t>13</a:t>
            </a:fld>
            <a:endParaRPr lang="en-GB"/>
          </a:p>
        </p:txBody>
      </p:sp>
    </p:spTree>
    <p:extLst>
      <p:ext uri="{BB962C8B-B14F-4D97-AF65-F5344CB8AC3E}">
        <p14:creationId xmlns:p14="http://schemas.microsoft.com/office/powerpoint/2010/main" val="28298052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31B04D6-CE5F-40AB-AC2A-EB34B9FD5E19}" type="slidenum">
              <a:rPr lang="en-GB" smtClean="0"/>
              <a:t>14</a:t>
            </a:fld>
            <a:endParaRPr lang="en-GB"/>
          </a:p>
        </p:txBody>
      </p:sp>
    </p:spTree>
    <p:extLst>
      <p:ext uri="{BB962C8B-B14F-4D97-AF65-F5344CB8AC3E}">
        <p14:creationId xmlns:p14="http://schemas.microsoft.com/office/powerpoint/2010/main" val="13576568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31B04D6-CE5F-40AB-AC2A-EB34B9FD5E19}" type="slidenum">
              <a:rPr lang="en-GB" smtClean="0"/>
              <a:t>17</a:t>
            </a:fld>
            <a:endParaRPr lang="en-GB"/>
          </a:p>
        </p:txBody>
      </p:sp>
    </p:spTree>
    <p:extLst>
      <p:ext uri="{BB962C8B-B14F-4D97-AF65-F5344CB8AC3E}">
        <p14:creationId xmlns:p14="http://schemas.microsoft.com/office/powerpoint/2010/main" val="15928893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31B04D6-CE5F-40AB-AC2A-EB34B9FD5E19}" type="slidenum">
              <a:rPr lang="en-GB" smtClean="0"/>
              <a:t>18</a:t>
            </a:fld>
            <a:endParaRPr lang="en-GB"/>
          </a:p>
        </p:txBody>
      </p:sp>
    </p:spTree>
    <p:extLst>
      <p:ext uri="{BB962C8B-B14F-4D97-AF65-F5344CB8AC3E}">
        <p14:creationId xmlns:p14="http://schemas.microsoft.com/office/powerpoint/2010/main" val="42147460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31B04D6-CE5F-40AB-AC2A-EB34B9FD5E19}" type="slidenum">
              <a:rPr lang="en-GB" smtClean="0"/>
              <a:t>20</a:t>
            </a:fld>
            <a:endParaRPr lang="en-GB"/>
          </a:p>
        </p:txBody>
      </p:sp>
    </p:spTree>
    <p:extLst>
      <p:ext uri="{BB962C8B-B14F-4D97-AF65-F5344CB8AC3E}">
        <p14:creationId xmlns:p14="http://schemas.microsoft.com/office/powerpoint/2010/main" val="6963944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Main 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628650" y="5589917"/>
            <a:ext cx="3951976" cy="612000"/>
          </a:xfrm>
          <a:prstGeom prst="rect">
            <a:avLst/>
          </a:prstGeom>
        </p:spPr>
        <p:txBody>
          <a:bodyPr>
            <a:normAutofit/>
          </a:bodyPr>
          <a:lstStyle>
            <a:lvl1pPr marL="0" indent="0">
              <a:buNone/>
              <a:defRPr sz="2000">
                <a:solidFill>
                  <a:schemeClr val="bg1"/>
                </a:solidFill>
                <a:latin typeface="Avenir Medium"/>
              </a:defRPr>
            </a:lvl1pPr>
            <a:lvl2pPr>
              <a:defRPr sz="2000">
                <a:solidFill>
                  <a:schemeClr val="bg1"/>
                </a:solidFill>
                <a:latin typeface="Avenir Medium"/>
              </a:defRPr>
            </a:lvl2pPr>
            <a:lvl3pPr>
              <a:defRPr sz="1800">
                <a:solidFill>
                  <a:schemeClr val="bg1"/>
                </a:solidFill>
                <a:latin typeface="Avenir Medium"/>
              </a:defRPr>
            </a:lvl3pPr>
            <a:lvl4pPr>
              <a:defRPr sz="1600">
                <a:solidFill>
                  <a:schemeClr val="bg1"/>
                </a:solidFill>
                <a:latin typeface="Avenir Medium"/>
              </a:defRPr>
            </a:lvl4pPr>
            <a:lvl5pPr>
              <a:defRPr sz="1400">
                <a:solidFill>
                  <a:schemeClr val="bg1"/>
                </a:solidFill>
                <a:latin typeface="Avenir Medium"/>
              </a:defRPr>
            </a:lvl5pPr>
          </a:lstStyle>
          <a:p>
            <a:pPr lvl="0"/>
            <a:r>
              <a:rPr lang="en-US" dirty="0"/>
              <a:t>Click to edit Master text styles</a:t>
            </a:r>
          </a:p>
        </p:txBody>
      </p:sp>
      <p:sp>
        <p:nvSpPr>
          <p:cNvPr id="5" name="Title 1"/>
          <p:cNvSpPr>
            <a:spLocks noGrp="1"/>
          </p:cNvSpPr>
          <p:nvPr>
            <p:ph type="title"/>
          </p:nvPr>
        </p:nvSpPr>
        <p:spPr>
          <a:xfrm>
            <a:off x="628650" y="3726611"/>
            <a:ext cx="3951976" cy="1440000"/>
          </a:xfrm>
          <a:prstGeom prst="rect">
            <a:avLst/>
          </a:prstGeom>
        </p:spPr>
        <p:txBody>
          <a:bodyPr anchor="b" anchorCtr="0">
            <a:noAutofit/>
          </a:bodyPr>
          <a:lstStyle>
            <a:lvl1pPr>
              <a:defRPr sz="3200" b="1">
                <a:solidFill>
                  <a:schemeClr val="bg1"/>
                </a:solidFill>
                <a:latin typeface="Avenir Heavy"/>
              </a:defRPr>
            </a:lvl1pPr>
          </a:lstStyle>
          <a:p>
            <a:r>
              <a:rPr lang="en-US"/>
              <a:t>Click to edit Master title style</a:t>
            </a:r>
            <a:endParaRPr lang="en-US" dirty="0"/>
          </a:p>
        </p:txBody>
      </p:sp>
      <p:cxnSp>
        <p:nvCxnSpPr>
          <p:cNvPr id="4" name="Straight Connector 3"/>
          <p:cNvCxnSpPr/>
          <p:nvPr userDrawn="1"/>
        </p:nvCxnSpPr>
        <p:spPr>
          <a:xfrm>
            <a:off x="744425" y="5378037"/>
            <a:ext cx="677333"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414964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hasCustomPrompt="1"/>
          </p:nvPr>
        </p:nvSpPr>
        <p:spPr>
          <a:xfrm>
            <a:off x="628650" y="1420187"/>
            <a:ext cx="7886700" cy="4885722"/>
          </a:xfrm>
          <a:prstGeom prst="rect">
            <a:avLst/>
          </a:prstGeom>
        </p:spPr>
        <p:txBody>
          <a:bodyPr vert="eaVert"/>
          <a:lstStyle>
            <a:lvl1pPr>
              <a:defRPr sz="2400">
                <a:solidFill>
                  <a:schemeClr val="tx1"/>
                </a:solidFill>
                <a:latin typeface="Avenir Medium"/>
              </a:defRPr>
            </a:lvl1pPr>
            <a:lvl2pPr>
              <a:defRPr sz="2000">
                <a:solidFill>
                  <a:schemeClr val="tx1"/>
                </a:solidFill>
                <a:latin typeface="Avenir Medium"/>
              </a:defRPr>
            </a:lvl2pPr>
            <a:lvl3pPr>
              <a:defRPr sz="1800">
                <a:solidFill>
                  <a:schemeClr val="tx1"/>
                </a:solidFill>
                <a:latin typeface="Avenir Medium"/>
              </a:defRPr>
            </a:lvl3pPr>
            <a:lvl4pPr>
              <a:defRPr sz="1600">
                <a:solidFill>
                  <a:schemeClr val="tx1"/>
                </a:solidFill>
                <a:latin typeface="Avenir Medium"/>
              </a:defRPr>
            </a:lvl4pPr>
            <a:lvl5pPr>
              <a:defRPr sz="1600">
                <a:solidFill>
                  <a:srgbClr val="3CABA4"/>
                </a:solidFill>
                <a:latin typeface="Avenir Medium"/>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7" name="Title 1"/>
          <p:cNvSpPr>
            <a:spLocks noGrp="1"/>
          </p:cNvSpPr>
          <p:nvPr>
            <p:ph type="title"/>
          </p:nvPr>
        </p:nvSpPr>
        <p:spPr>
          <a:xfrm>
            <a:off x="2849496" y="271800"/>
            <a:ext cx="6048000" cy="576000"/>
          </a:xfrm>
          <a:prstGeom prst="rect">
            <a:avLst/>
          </a:prstGeom>
        </p:spPr>
        <p:txBody>
          <a:bodyPr anchor="ctr" anchorCtr="0">
            <a:noAutofit/>
          </a:bodyPr>
          <a:lstStyle>
            <a:lvl1pPr>
              <a:defRPr sz="2800" b="1">
                <a:solidFill>
                  <a:srgbClr val="3CABA4"/>
                </a:solidFill>
                <a:latin typeface="Avenir Heavy"/>
              </a:defRPr>
            </a:lvl1pPr>
          </a:lstStyle>
          <a:p>
            <a:r>
              <a:rPr lang="en-US"/>
              <a:t>Click to edit Master title style</a:t>
            </a:r>
            <a:endParaRPr lang="en-US" dirty="0"/>
          </a:p>
        </p:txBody>
      </p:sp>
    </p:spTree>
    <p:extLst>
      <p:ext uri="{BB962C8B-B14F-4D97-AF65-F5344CB8AC3E}">
        <p14:creationId xmlns:p14="http://schemas.microsoft.com/office/powerpoint/2010/main" val="9919793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78770" y="1420187"/>
            <a:ext cx="1536580" cy="4885722"/>
          </a:xfrm>
          <a:prstGeom prst="rect">
            <a:avLst/>
          </a:prstGeom>
        </p:spPr>
        <p:txBody>
          <a:bodyPr vert="eaVert"/>
          <a:lstStyle>
            <a:lvl1pPr>
              <a:defRPr sz="2800" b="1">
                <a:solidFill>
                  <a:srgbClr val="3CABA4"/>
                </a:solidFill>
                <a:latin typeface="Avenir Heavy"/>
              </a:defRPr>
            </a:lvl1pPr>
          </a:lstStyle>
          <a:p>
            <a:r>
              <a:rPr lang="en-US"/>
              <a:t>Click to edit Master title style</a:t>
            </a:r>
            <a:endParaRPr lang="en-US" dirty="0"/>
          </a:p>
        </p:txBody>
      </p:sp>
      <p:sp>
        <p:nvSpPr>
          <p:cNvPr id="7" name="Vertical Text Placeholder 2"/>
          <p:cNvSpPr>
            <a:spLocks noGrp="1"/>
          </p:cNvSpPr>
          <p:nvPr>
            <p:ph type="body" orient="vert" idx="1" hasCustomPrompt="1"/>
          </p:nvPr>
        </p:nvSpPr>
        <p:spPr>
          <a:xfrm>
            <a:off x="628650" y="1420187"/>
            <a:ext cx="6099954" cy="4885722"/>
          </a:xfrm>
          <a:prstGeom prst="rect">
            <a:avLst/>
          </a:prstGeom>
        </p:spPr>
        <p:txBody>
          <a:bodyPr vert="eaVert"/>
          <a:lstStyle>
            <a:lvl1pPr>
              <a:defRPr sz="2400">
                <a:solidFill>
                  <a:schemeClr val="tx1"/>
                </a:solidFill>
                <a:latin typeface="Avenir Medium"/>
              </a:defRPr>
            </a:lvl1pPr>
            <a:lvl2pPr>
              <a:defRPr sz="2000">
                <a:solidFill>
                  <a:schemeClr val="tx1"/>
                </a:solidFill>
                <a:latin typeface="Avenir Medium"/>
              </a:defRPr>
            </a:lvl2pPr>
            <a:lvl3pPr>
              <a:defRPr sz="1800">
                <a:solidFill>
                  <a:schemeClr val="tx1"/>
                </a:solidFill>
                <a:latin typeface="Avenir Medium"/>
              </a:defRPr>
            </a:lvl3pPr>
            <a:lvl4pPr>
              <a:defRPr sz="1600">
                <a:solidFill>
                  <a:schemeClr val="tx1"/>
                </a:solidFill>
                <a:latin typeface="Avenir Medium"/>
              </a:defRPr>
            </a:lvl4pPr>
            <a:lvl5pPr>
              <a:defRPr sz="1600">
                <a:solidFill>
                  <a:srgbClr val="3CABA4"/>
                </a:solidFill>
                <a:latin typeface="Avenir Medium"/>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29715381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Title and Content">
  <p:cSld name="1_Title and Content">
    <p:spTree>
      <p:nvGrpSpPr>
        <p:cNvPr id="1" name="Shape 48"/>
        <p:cNvGrpSpPr/>
        <p:nvPr/>
      </p:nvGrpSpPr>
      <p:grpSpPr>
        <a:xfrm>
          <a:off x="0" y="0"/>
          <a:ext cx="0" cy="0"/>
          <a:chOff x="0" y="0"/>
          <a:chExt cx="0" cy="0"/>
        </a:xfrm>
      </p:grpSpPr>
      <p:sp>
        <p:nvSpPr>
          <p:cNvPr id="49" name="Google Shape;49;p25"/>
          <p:cNvSpPr txBox="1">
            <a:spLocks noGrp="1"/>
          </p:cNvSpPr>
          <p:nvPr>
            <p:ph type="title"/>
          </p:nvPr>
        </p:nvSpPr>
        <p:spPr>
          <a:xfrm>
            <a:off x="628650" y="365129"/>
            <a:ext cx="7886700" cy="721801"/>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atin typeface="Proxima Nova"/>
                <a:ea typeface="Proxima Nova"/>
                <a:cs typeface="Proxima Nova"/>
                <a:sym typeface="Proxima Nov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Click to edit Master title style</a:t>
            </a:r>
            <a:endParaRPr/>
          </a:p>
        </p:txBody>
      </p:sp>
      <p:sp>
        <p:nvSpPr>
          <p:cNvPr id="50" name="Google Shape;50;p25"/>
          <p:cNvSpPr txBox="1">
            <a:spLocks noGrp="1"/>
          </p:cNvSpPr>
          <p:nvPr>
            <p:ph type="body" idx="1"/>
          </p:nvPr>
        </p:nvSpPr>
        <p:spPr>
          <a:xfrm>
            <a:off x="628650" y="1173192"/>
            <a:ext cx="7886699" cy="4778213"/>
          </a:xfrm>
          <a:prstGeom prst="rect">
            <a:avLst/>
          </a:prstGeom>
          <a:noFill/>
          <a:ln>
            <a:noFill/>
          </a:ln>
        </p:spPr>
        <p:txBody>
          <a:bodyPr spcFirstLastPara="1" wrap="square" lIns="91425" tIns="45700" rIns="91425" bIns="45700" anchor="t" anchorCtr="0">
            <a:noAutofit/>
          </a:bodyPr>
          <a:lstStyle>
            <a:lvl1pPr marL="342900" lvl="0" indent="-257175" algn="l">
              <a:lnSpc>
                <a:spcPct val="90000"/>
              </a:lnSpc>
              <a:spcBef>
                <a:spcPts val="563"/>
              </a:spcBef>
              <a:spcAft>
                <a:spcPts val="0"/>
              </a:spcAft>
              <a:buClr>
                <a:schemeClr val="dk1"/>
              </a:buClr>
              <a:buSzPts val="1800"/>
              <a:buChar char="•"/>
              <a:defRPr>
                <a:latin typeface="Proxima Nova"/>
                <a:ea typeface="Proxima Nova"/>
                <a:cs typeface="Proxima Nova"/>
                <a:sym typeface="Proxima Nova"/>
              </a:defRPr>
            </a:lvl1pPr>
            <a:lvl2pPr marL="685800" lvl="1" indent="-257175" algn="l">
              <a:lnSpc>
                <a:spcPct val="90000"/>
              </a:lnSpc>
              <a:spcBef>
                <a:spcPts val="281"/>
              </a:spcBef>
              <a:spcAft>
                <a:spcPts val="0"/>
              </a:spcAft>
              <a:buClr>
                <a:schemeClr val="dk1"/>
              </a:buClr>
              <a:buSzPts val="1800"/>
              <a:buChar char="•"/>
              <a:defRPr/>
            </a:lvl2pPr>
            <a:lvl3pPr marL="1028700" lvl="2" indent="-257175" algn="l">
              <a:lnSpc>
                <a:spcPct val="90000"/>
              </a:lnSpc>
              <a:spcBef>
                <a:spcPts val="281"/>
              </a:spcBef>
              <a:spcAft>
                <a:spcPts val="0"/>
              </a:spcAft>
              <a:buClr>
                <a:schemeClr val="dk1"/>
              </a:buClr>
              <a:buSzPts val="1800"/>
              <a:buChar char="•"/>
              <a:defRPr/>
            </a:lvl3pPr>
            <a:lvl4pPr marL="1371600" lvl="3" indent="-257175" algn="l">
              <a:lnSpc>
                <a:spcPct val="90000"/>
              </a:lnSpc>
              <a:spcBef>
                <a:spcPts val="281"/>
              </a:spcBef>
              <a:spcAft>
                <a:spcPts val="0"/>
              </a:spcAft>
              <a:buClr>
                <a:schemeClr val="dk1"/>
              </a:buClr>
              <a:buSzPts val="1800"/>
              <a:buChar char="•"/>
              <a:defRPr/>
            </a:lvl4pPr>
            <a:lvl5pPr marL="1714500" lvl="4" indent="-257175" algn="l">
              <a:lnSpc>
                <a:spcPct val="90000"/>
              </a:lnSpc>
              <a:spcBef>
                <a:spcPts val="281"/>
              </a:spcBef>
              <a:spcAft>
                <a:spcPts val="0"/>
              </a:spcAft>
              <a:buClr>
                <a:schemeClr val="dk1"/>
              </a:buClr>
              <a:buSzPts val="1800"/>
              <a:buChar char="•"/>
              <a:defRPr/>
            </a:lvl5pPr>
            <a:lvl6pPr marL="2057400" lvl="5" indent="-257175" algn="l">
              <a:lnSpc>
                <a:spcPct val="90000"/>
              </a:lnSpc>
              <a:spcBef>
                <a:spcPts val="281"/>
              </a:spcBef>
              <a:spcAft>
                <a:spcPts val="0"/>
              </a:spcAft>
              <a:buClr>
                <a:schemeClr val="dk1"/>
              </a:buClr>
              <a:buSzPts val="1800"/>
              <a:buChar char="•"/>
              <a:defRPr/>
            </a:lvl6pPr>
            <a:lvl7pPr marL="2400300" lvl="6" indent="-257175" algn="l">
              <a:lnSpc>
                <a:spcPct val="90000"/>
              </a:lnSpc>
              <a:spcBef>
                <a:spcPts val="281"/>
              </a:spcBef>
              <a:spcAft>
                <a:spcPts val="0"/>
              </a:spcAft>
              <a:buClr>
                <a:schemeClr val="dk1"/>
              </a:buClr>
              <a:buSzPts val="1800"/>
              <a:buChar char="•"/>
              <a:defRPr/>
            </a:lvl7pPr>
            <a:lvl8pPr marL="2743200" lvl="7" indent="-257175" algn="l">
              <a:lnSpc>
                <a:spcPct val="90000"/>
              </a:lnSpc>
              <a:spcBef>
                <a:spcPts val="281"/>
              </a:spcBef>
              <a:spcAft>
                <a:spcPts val="0"/>
              </a:spcAft>
              <a:buClr>
                <a:schemeClr val="dk1"/>
              </a:buClr>
              <a:buSzPts val="1800"/>
              <a:buChar char="•"/>
              <a:defRPr/>
            </a:lvl8pPr>
            <a:lvl9pPr marL="3086100" lvl="8" indent="-257175" algn="l">
              <a:lnSpc>
                <a:spcPct val="90000"/>
              </a:lnSpc>
              <a:spcBef>
                <a:spcPts val="281"/>
              </a:spcBef>
              <a:spcAft>
                <a:spcPts val="0"/>
              </a:spcAft>
              <a:buClr>
                <a:schemeClr val="dk1"/>
              </a:buClr>
              <a:buSzPts val="1800"/>
              <a:buChar char="•"/>
              <a:defRPr/>
            </a:lvl9pPr>
          </a:lstStyle>
          <a:p>
            <a:pPr lvl="0"/>
            <a:r>
              <a:rPr lang="en-US"/>
              <a:t>Edit Master text styles</a:t>
            </a:r>
          </a:p>
        </p:txBody>
      </p:sp>
    </p:spTree>
    <p:extLst>
      <p:ext uri="{BB962C8B-B14F-4D97-AF65-F5344CB8AC3E}">
        <p14:creationId xmlns:p14="http://schemas.microsoft.com/office/powerpoint/2010/main" val="22355240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628650" y="1480573"/>
            <a:ext cx="7886700" cy="4705586"/>
          </a:xfrm>
          <a:prstGeom prst="rect">
            <a:avLst/>
          </a:prstGeom>
        </p:spPr>
        <p:txBody>
          <a:bodyPr>
            <a:normAutofit/>
          </a:bodyPr>
          <a:lstStyle>
            <a:lvl1pPr>
              <a:defRPr sz="2400">
                <a:solidFill>
                  <a:schemeClr val="tx1"/>
                </a:solidFill>
                <a:latin typeface="Avenir Medium"/>
              </a:defRPr>
            </a:lvl1pPr>
            <a:lvl2pPr>
              <a:defRPr sz="2000">
                <a:solidFill>
                  <a:schemeClr val="tx1"/>
                </a:solidFill>
                <a:latin typeface="Avenir Medium"/>
              </a:defRPr>
            </a:lvl2pPr>
            <a:lvl3pPr>
              <a:defRPr sz="1800">
                <a:solidFill>
                  <a:schemeClr val="tx1"/>
                </a:solidFill>
                <a:latin typeface="Avenir Medium"/>
              </a:defRPr>
            </a:lvl3pPr>
            <a:lvl4pPr>
              <a:defRPr sz="1600">
                <a:solidFill>
                  <a:schemeClr val="tx1"/>
                </a:solidFill>
                <a:latin typeface="Avenir Medium"/>
              </a:defRPr>
            </a:lvl4pPr>
            <a:lvl5pPr>
              <a:defRPr sz="1400">
                <a:solidFill>
                  <a:srgbClr val="3CABA4"/>
                </a:solidFill>
                <a:latin typeface="Avenir Medium"/>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5" name="Title 1"/>
          <p:cNvSpPr>
            <a:spLocks noGrp="1"/>
          </p:cNvSpPr>
          <p:nvPr>
            <p:ph type="title"/>
          </p:nvPr>
        </p:nvSpPr>
        <p:spPr>
          <a:xfrm>
            <a:off x="2849496" y="271800"/>
            <a:ext cx="6048000" cy="576000"/>
          </a:xfrm>
          <a:prstGeom prst="rect">
            <a:avLst/>
          </a:prstGeom>
        </p:spPr>
        <p:txBody>
          <a:bodyPr anchor="ctr" anchorCtr="0">
            <a:noAutofit/>
          </a:bodyPr>
          <a:lstStyle>
            <a:lvl1pPr>
              <a:defRPr sz="2800" b="1">
                <a:solidFill>
                  <a:srgbClr val="3CABA4"/>
                </a:solidFill>
                <a:latin typeface="Avenir Heavy"/>
              </a:defRPr>
            </a:lvl1pPr>
          </a:lstStyle>
          <a:p>
            <a:r>
              <a:rPr lang="en-US"/>
              <a:t>Click to edit Master title style</a:t>
            </a:r>
            <a:endParaRPr lang="en-US" dirty="0"/>
          </a:p>
        </p:txBody>
      </p:sp>
    </p:spTree>
    <p:extLst>
      <p:ext uri="{BB962C8B-B14F-4D97-AF65-F5344CB8AC3E}">
        <p14:creationId xmlns:p14="http://schemas.microsoft.com/office/powerpoint/2010/main" val="31029427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and Two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628650" y="1480573"/>
            <a:ext cx="3796701" cy="4705586"/>
          </a:xfrm>
          <a:prstGeom prst="rect">
            <a:avLst/>
          </a:prstGeom>
        </p:spPr>
        <p:txBody>
          <a:bodyPr>
            <a:normAutofit/>
          </a:bodyPr>
          <a:lstStyle>
            <a:lvl1pPr>
              <a:defRPr sz="2000">
                <a:solidFill>
                  <a:schemeClr val="tx1"/>
                </a:solidFill>
                <a:latin typeface="Avenir Medium"/>
              </a:defRPr>
            </a:lvl1pPr>
            <a:lvl2pPr>
              <a:defRPr sz="1800">
                <a:solidFill>
                  <a:schemeClr val="tx1"/>
                </a:solidFill>
                <a:latin typeface="Avenir Medium"/>
              </a:defRPr>
            </a:lvl2pPr>
            <a:lvl3pPr>
              <a:defRPr sz="1600">
                <a:solidFill>
                  <a:schemeClr val="tx1"/>
                </a:solidFill>
                <a:latin typeface="Avenir Medium"/>
              </a:defRPr>
            </a:lvl3pPr>
            <a:lvl4pPr>
              <a:defRPr sz="1400">
                <a:solidFill>
                  <a:schemeClr val="tx1"/>
                </a:solidFill>
                <a:latin typeface="Avenir Medium"/>
              </a:defRPr>
            </a:lvl4pPr>
            <a:lvl5pPr>
              <a:defRPr sz="1200">
                <a:solidFill>
                  <a:srgbClr val="3CABA4"/>
                </a:solidFill>
                <a:latin typeface="Avenir Medium"/>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5" name="Content Placeholder 2"/>
          <p:cNvSpPr>
            <a:spLocks noGrp="1"/>
          </p:cNvSpPr>
          <p:nvPr>
            <p:ph idx="10" hasCustomPrompt="1"/>
          </p:nvPr>
        </p:nvSpPr>
        <p:spPr>
          <a:xfrm>
            <a:off x="4723309" y="1486328"/>
            <a:ext cx="3796701" cy="4705586"/>
          </a:xfrm>
          <a:prstGeom prst="rect">
            <a:avLst/>
          </a:prstGeom>
        </p:spPr>
        <p:txBody>
          <a:bodyPr>
            <a:normAutofit/>
          </a:bodyPr>
          <a:lstStyle>
            <a:lvl1pPr>
              <a:defRPr sz="2000">
                <a:solidFill>
                  <a:schemeClr val="tx1"/>
                </a:solidFill>
                <a:latin typeface="Avenir Medium"/>
              </a:defRPr>
            </a:lvl1pPr>
            <a:lvl2pPr>
              <a:defRPr sz="1800">
                <a:solidFill>
                  <a:schemeClr val="tx1"/>
                </a:solidFill>
                <a:latin typeface="Avenir Medium"/>
              </a:defRPr>
            </a:lvl2pPr>
            <a:lvl3pPr>
              <a:defRPr sz="1600">
                <a:solidFill>
                  <a:schemeClr val="tx1"/>
                </a:solidFill>
                <a:latin typeface="Avenir Medium"/>
              </a:defRPr>
            </a:lvl3pPr>
            <a:lvl4pPr>
              <a:defRPr sz="1400">
                <a:solidFill>
                  <a:schemeClr val="tx1"/>
                </a:solidFill>
                <a:latin typeface="Avenir Medium"/>
              </a:defRPr>
            </a:lvl4pPr>
            <a:lvl5pPr>
              <a:defRPr sz="1200">
                <a:solidFill>
                  <a:srgbClr val="3CABA4"/>
                </a:solidFill>
                <a:latin typeface="Avenir Medium"/>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6" name="Title 1"/>
          <p:cNvSpPr>
            <a:spLocks noGrp="1"/>
          </p:cNvSpPr>
          <p:nvPr>
            <p:ph type="title"/>
          </p:nvPr>
        </p:nvSpPr>
        <p:spPr>
          <a:xfrm>
            <a:off x="2849496" y="271800"/>
            <a:ext cx="6048000" cy="576000"/>
          </a:xfrm>
          <a:prstGeom prst="rect">
            <a:avLst/>
          </a:prstGeom>
        </p:spPr>
        <p:txBody>
          <a:bodyPr anchor="ctr" anchorCtr="0">
            <a:noAutofit/>
          </a:bodyPr>
          <a:lstStyle>
            <a:lvl1pPr>
              <a:defRPr sz="2800" b="1">
                <a:solidFill>
                  <a:srgbClr val="3CABA4"/>
                </a:solidFill>
                <a:latin typeface="Avenir Heavy"/>
              </a:defRPr>
            </a:lvl1pPr>
          </a:lstStyle>
          <a:p>
            <a:r>
              <a:rPr lang="en-US"/>
              <a:t>Click to edit Master title style</a:t>
            </a:r>
            <a:endParaRPr lang="en-US" dirty="0"/>
          </a:p>
        </p:txBody>
      </p:sp>
    </p:spTree>
    <p:extLst>
      <p:ext uri="{BB962C8B-B14F-4D97-AF65-F5344CB8AC3E}">
        <p14:creationId xmlns:p14="http://schemas.microsoft.com/office/powerpoint/2010/main" val="16943164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Comparison">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628650" y="2294626"/>
            <a:ext cx="3796701" cy="3871716"/>
          </a:xfrm>
          <a:prstGeom prst="rect">
            <a:avLst/>
          </a:prstGeom>
        </p:spPr>
        <p:txBody>
          <a:bodyPr>
            <a:normAutofit/>
          </a:bodyPr>
          <a:lstStyle>
            <a:lvl1pPr>
              <a:defRPr sz="2000">
                <a:solidFill>
                  <a:schemeClr val="tx1"/>
                </a:solidFill>
                <a:latin typeface="Avenir Medium"/>
              </a:defRPr>
            </a:lvl1pPr>
            <a:lvl2pPr>
              <a:defRPr sz="1800">
                <a:solidFill>
                  <a:schemeClr val="tx1"/>
                </a:solidFill>
                <a:latin typeface="Avenir Medium"/>
              </a:defRPr>
            </a:lvl2pPr>
            <a:lvl3pPr>
              <a:defRPr sz="1600">
                <a:solidFill>
                  <a:schemeClr val="tx1"/>
                </a:solidFill>
                <a:latin typeface="Avenir Medium"/>
              </a:defRPr>
            </a:lvl3pPr>
            <a:lvl4pPr>
              <a:defRPr sz="1400">
                <a:solidFill>
                  <a:schemeClr val="tx1"/>
                </a:solidFill>
                <a:latin typeface="Avenir Medium"/>
              </a:defRPr>
            </a:lvl4pPr>
            <a:lvl5pPr>
              <a:defRPr sz="1200">
                <a:solidFill>
                  <a:srgbClr val="3CABA4"/>
                </a:solidFill>
                <a:latin typeface="Avenir Medium"/>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5" name="Content Placeholder 2"/>
          <p:cNvSpPr>
            <a:spLocks noGrp="1"/>
          </p:cNvSpPr>
          <p:nvPr>
            <p:ph idx="10" hasCustomPrompt="1"/>
          </p:nvPr>
        </p:nvSpPr>
        <p:spPr>
          <a:xfrm>
            <a:off x="4723309" y="2294626"/>
            <a:ext cx="3796701" cy="3897288"/>
          </a:xfrm>
          <a:prstGeom prst="rect">
            <a:avLst/>
          </a:prstGeom>
        </p:spPr>
        <p:txBody>
          <a:bodyPr>
            <a:normAutofit/>
          </a:bodyPr>
          <a:lstStyle>
            <a:lvl1pPr>
              <a:defRPr sz="2000">
                <a:solidFill>
                  <a:schemeClr val="tx1"/>
                </a:solidFill>
                <a:latin typeface="Avenir Medium"/>
              </a:defRPr>
            </a:lvl1pPr>
            <a:lvl2pPr>
              <a:defRPr sz="1800">
                <a:solidFill>
                  <a:schemeClr val="tx1"/>
                </a:solidFill>
                <a:latin typeface="Avenir Medium"/>
              </a:defRPr>
            </a:lvl2pPr>
            <a:lvl3pPr>
              <a:defRPr sz="1600">
                <a:solidFill>
                  <a:schemeClr val="tx1"/>
                </a:solidFill>
                <a:latin typeface="Avenir Medium"/>
              </a:defRPr>
            </a:lvl3pPr>
            <a:lvl4pPr>
              <a:defRPr sz="1400">
                <a:solidFill>
                  <a:schemeClr val="tx1"/>
                </a:solidFill>
                <a:latin typeface="Avenir Medium"/>
              </a:defRPr>
            </a:lvl4pPr>
            <a:lvl5pPr>
              <a:defRPr sz="1200">
                <a:solidFill>
                  <a:srgbClr val="3CABA4"/>
                </a:solidFill>
                <a:latin typeface="Avenir Medium"/>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6" name="Title 1"/>
          <p:cNvSpPr>
            <a:spLocks noGrp="1"/>
          </p:cNvSpPr>
          <p:nvPr>
            <p:ph type="title"/>
          </p:nvPr>
        </p:nvSpPr>
        <p:spPr>
          <a:xfrm>
            <a:off x="2849496" y="271800"/>
            <a:ext cx="6048000" cy="576000"/>
          </a:xfrm>
          <a:prstGeom prst="rect">
            <a:avLst/>
          </a:prstGeom>
        </p:spPr>
        <p:txBody>
          <a:bodyPr anchor="ctr" anchorCtr="0">
            <a:noAutofit/>
          </a:bodyPr>
          <a:lstStyle>
            <a:lvl1pPr>
              <a:defRPr sz="2800" b="1">
                <a:solidFill>
                  <a:srgbClr val="3CABA4"/>
                </a:solidFill>
                <a:latin typeface="Avenir Heavy"/>
              </a:defRPr>
            </a:lvl1pPr>
          </a:lstStyle>
          <a:p>
            <a:r>
              <a:rPr lang="en-US"/>
              <a:t>Click to edit Master title style</a:t>
            </a:r>
            <a:endParaRPr lang="en-US" dirty="0"/>
          </a:p>
        </p:txBody>
      </p:sp>
      <p:sp>
        <p:nvSpPr>
          <p:cNvPr id="7" name="Text Placeholder 2"/>
          <p:cNvSpPr>
            <a:spLocks noGrp="1"/>
          </p:cNvSpPr>
          <p:nvPr>
            <p:ph type="body" idx="11" hasCustomPrompt="1"/>
          </p:nvPr>
        </p:nvSpPr>
        <p:spPr>
          <a:xfrm>
            <a:off x="629842" y="1482760"/>
            <a:ext cx="3795509" cy="720000"/>
          </a:xfrm>
          <a:prstGeom prst="rect">
            <a:avLst/>
          </a:prstGeom>
        </p:spPr>
        <p:txBody>
          <a:bodyPr anchor="t" anchorCtr="0"/>
          <a:lstStyle>
            <a:lvl1pPr marL="0" indent="0">
              <a:buNone/>
              <a:defRPr sz="2400" b="1">
                <a:solidFill>
                  <a:srgbClr val="3CABA4"/>
                </a:solidFill>
                <a:latin typeface="Avenir Medium"/>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8" name="Text Placeholder 2"/>
          <p:cNvSpPr>
            <a:spLocks noGrp="1"/>
          </p:cNvSpPr>
          <p:nvPr>
            <p:ph type="body" idx="12" hasCustomPrompt="1"/>
          </p:nvPr>
        </p:nvSpPr>
        <p:spPr>
          <a:xfrm>
            <a:off x="4724501" y="1482760"/>
            <a:ext cx="3795509" cy="720000"/>
          </a:xfrm>
          <a:prstGeom prst="rect">
            <a:avLst/>
          </a:prstGeom>
        </p:spPr>
        <p:txBody>
          <a:bodyPr anchor="t" anchorCtr="0"/>
          <a:lstStyle>
            <a:lvl1pPr marL="0" indent="0">
              <a:buNone/>
              <a:defRPr sz="2400" b="1">
                <a:solidFill>
                  <a:srgbClr val="3CABA4"/>
                </a:solidFill>
                <a:latin typeface="Avenir Medium"/>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Tree>
    <p:extLst>
      <p:ext uri="{BB962C8B-B14F-4D97-AF65-F5344CB8AC3E}">
        <p14:creationId xmlns:p14="http://schemas.microsoft.com/office/powerpoint/2010/main" val="617207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849496" y="271800"/>
            <a:ext cx="6048000" cy="576000"/>
          </a:xfrm>
          <a:prstGeom prst="rect">
            <a:avLst/>
          </a:prstGeom>
        </p:spPr>
        <p:txBody>
          <a:bodyPr anchor="ctr" anchorCtr="0">
            <a:noAutofit/>
          </a:bodyPr>
          <a:lstStyle>
            <a:lvl1pPr>
              <a:defRPr sz="2800" b="1">
                <a:solidFill>
                  <a:srgbClr val="3CABA4"/>
                </a:solidFill>
                <a:latin typeface="Avenir Heavy"/>
              </a:defRPr>
            </a:lvl1pPr>
          </a:lstStyle>
          <a:p>
            <a:r>
              <a:rPr lang="en-US"/>
              <a:t>Click to edit Master title style</a:t>
            </a:r>
            <a:endParaRPr lang="en-US" dirty="0"/>
          </a:p>
        </p:txBody>
      </p:sp>
    </p:spTree>
    <p:extLst>
      <p:ext uri="{BB962C8B-B14F-4D97-AF65-F5344CB8AC3E}">
        <p14:creationId xmlns:p14="http://schemas.microsoft.com/office/powerpoint/2010/main" val="20941194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
        <p:nvSpPr>
          <p:cNvPr id="13" name="TextBox 12"/>
          <p:cNvSpPr txBox="1"/>
          <p:nvPr userDrawn="1"/>
        </p:nvSpPr>
        <p:spPr>
          <a:xfrm>
            <a:off x="685799" y="5700889"/>
            <a:ext cx="4597401" cy="307777"/>
          </a:xfrm>
          <a:prstGeom prst="rect">
            <a:avLst/>
          </a:prstGeom>
          <a:noFill/>
        </p:spPr>
        <p:txBody>
          <a:bodyPr wrap="square" rtlCol="0">
            <a:spAutoFit/>
          </a:bodyPr>
          <a:lstStyle/>
          <a:p>
            <a:r>
              <a:rPr lang="en-US" sz="1400">
                <a:solidFill>
                  <a:schemeClr val="bg1"/>
                </a:solidFill>
                <a:latin typeface="Avenir Medium" charset="0"/>
                <a:ea typeface="Avenir Medium" charset="0"/>
                <a:cs typeface="Avenir Medium" charset="0"/>
              </a:rPr>
              <a:t>Name </a:t>
            </a:r>
            <a:r>
              <a:rPr lang="en-US" sz="1400" dirty="0">
                <a:solidFill>
                  <a:schemeClr val="bg1"/>
                </a:solidFill>
                <a:latin typeface="Avenir Medium" charset="0"/>
                <a:ea typeface="Avenir Medium" charset="0"/>
                <a:cs typeface="Avenir Medium" charset="0"/>
              </a:rPr>
              <a:t>and date</a:t>
            </a:r>
          </a:p>
        </p:txBody>
      </p:sp>
      <p:cxnSp>
        <p:nvCxnSpPr>
          <p:cNvPr id="14" name="Straight Connector 13"/>
          <p:cNvCxnSpPr/>
          <p:nvPr userDrawn="1"/>
        </p:nvCxnSpPr>
        <p:spPr>
          <a:xfrm>
            <a:off x="778933" y="5438420"/>
            <a:ext cx="677333"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931225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sp>
        <p:nvSpPr>
          <p:cNvPr id="5" name="Title 1"/>
          <p:cNvSpPr>
            <a:spLocks noGrp="1"/>
          </p:cNvSpPr>
          <p:nvPr>
            <p:ph type="title"/>
          </p:nvPr>
        </p:nvSpPr>
        <p:spPr>
          <a:xfrm>
            <a:off x="628650" y="1997083"/>
            <a:ext cx="7920000" cy="2520000"/>
          </a:xfrm>
          <a:prstGeom prst="rect">
            <a:avLst/>
          </a:prstGeom>
        </p:spPr>
        <p:txBody>
          <a:bodyPr anchor="ctr" anchorCtr="0">
            <a:noAutofit/>
          </a:bodyPr>
          <a:lstStyle>
            <a:lvl1pPr algn="ctr">
              <a:defRPr sz="3200" b="1">
                <a:solidFill>
                  <a:srgbClr val="3CABA4"/>
                </a:solidFill>
                <a:latin typeface="Avenir Heavy"/>
              </a:defRPr>
            </a:lvl1pPr>
          </a:lstStyle>
          <a:p>
            <a:r>
              <a:rPr lang="en-US"/>
              <a:t>Click to edit Master title style</a:t>
            </a:r>
            <a:endParaRPr lang="en-US" dirty="0"/>
          </a:p>
        </p:txBody>
      </p:sp>
      <p:sp>
        <p:nvSpPr>
          <p:cNvPr id="4" name="Text Placeholder 2"/>
          <p:cNvSpPr>
            <a:spLocks noGrp="1"/>
          </p:cNvSpPr>
          <p:nvPr>
            <p:ph type="body" idx="11" hasCustomPrompt="1"/>
          </p:nvPr>
        </p:nvSpPr>
        <p:spPr>
          <a:xfrm>
            <a:off x="629842" y="4735902"/>
            <a:ext cx="7918808" cy="1430440"/>
          </a:xfrm>
          <a:prstGeom prst="rect">
            <a:avLst/>
          </a:prstGeom>
        </p:spPr>
        <p:txBody>
          <a:bodyPr anchor="ctr" anchorCtr="0"/>
          <a:lstStyle>
            <a:lvl1pPr marL="0" indent="0" algn="ctr">
              <a:buNone/>
              <a:defRPr sz="1800" b="0">
                <a:solidFill>
                  <a:srgbClr val="3CABA4"/>
                </a:solidFill>
                <a:latin typeface="Avenir Heavy"/>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Tree>
    <p:extLst>
      <p:ext uri="{BB962C8B-B14F-4D97-AF65-F5344CB8AC3E}">
        <p14:creationId xmlns:p14="http://schemas.microsoft.com/office/powerpoint/2010/main" val="42652937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3861513" y="1482761"/>
            <a:ext cx="4629150" cy="4683582"/>
          </a:xfrm>
          <a:prstGeom prst="rect">
            <a:avLst/>
          </a:prstGeom>
        </p:spPr>
        <p:txBody>
          <a:bodyPr/>
          <a:lstStyle>
            <a:lvl1pPr>
              <a:defRPr sz="2400">
                <a:solidFill>
                  <a:schemeClr val="tx1"/>
                </a:solidFill>
                <a:latin typeface="Avenir Medium"/>
              </a:defRPr>
            </a:lvl1pPr>
            <a:lvl2pPr>
              <a:defRPr sz="2000">
                <a:solidFill>
                  <a:schemeClr val="tx1"/>
                </a:solidFill>
                <a:latin typeface="Avenir Medium"/>
              </a:defRPr>
            </a:lvl2pPr>
            <a:lvl3pPr>
              <a:defRPr sz="1800">
                <a:solidFill>
                  <a:schemeClr val="tx1"/>
                </a:solidFill>
                <a:latin typeface="Avenir Medium"/>
              </a:defRPr>
            </a:lvl3pPr>
            <a:lvl4pPr>
              <a:defRPr sz="1600">
                <a:solidFill>
                  <a:schemeClr val="tx1"/>
                </a:solidFill>
                <a:latin typeface="Avenir Medium"/>
              </a:defRPr>
            </a:lvl4pPr>
            <a:lvl5pPr>
              <a:defRPr sz="1600">
                <a:solidFill>
                  <a:srgbClr val="3CABA4"/>
                </a:solidFill>
                <a:latin typeface="Avenir Medium"/>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2" name="Title 1"/>
          <p:cNvSpPr>
            <a:spLocks noGrp="1"/>
          </p:cNvSpPr>
          <p:nvPr>
            <p:ph type="title"/>
          </p:nvPr>
        </p:nvSpPr>
        <p:spPr>
          <a:xfrm>
            <a:off x="607721" y="1482760"/>
            <a:ext cx="3024000" cy="975767"/>
          </a:xfrm>
          <a:prstGeom prst="rect">
            <a:avLst/>
          </a:prstGeom>
        </p:spPr>
        <p:txBody>
          <a:bodyPr anchor="t" anchorCtr="0">
            <a:noAutofit/>
          </a:bodyPr>
          <a:lstStyle>
            <a:lvl1pPr>
              <a:defRPr sz="2400" b="1">
                <a:solidFill>
                  <a:srgbClr val="3CABA4"/>
                </a:solidFill>
                <a:latin typeface="Avenir Heavy"/>
              </a:defRPr>
            </a:lvl1pPr>
          </a:lstStyle>
          <a:p>
            <a:r>
              <a:rPr lang="en-US"/>
              <a:t>Click to edit Master title style</a:t>
            </a:r>
            <a:endParaRPr lang="en-US" dirty="0"/>
          </a:p>
        </p:txBody>
      </p:sp>
      <p:sp>
        <p:nvSpPr>
          <p:cNvPr id="13" name="Text Placeholder 2"/>
          <p:cNvSpPr>
            <a:spLocks noGrp="1"/>
          </p:cNvSpPr>
          <p:nvPr>
            <p:ph type="body" idx="11" hasCustomPrompt="1"/>
          </p:nvPr>
        </p:nvSpPr>
        <p:spPr>
          <a:xfrm>
            <a:off x="629842" y="2638695"/>
            <a:ext cx="3001879" cy="3527647"/>
          </a:xfrm>
          <a:prstGeom prst="rect">
            <a:avLst/>
          </a:prstGeom>
        </p:spPr>
        <p:txBody>
          <a:bodyPr anchor="t" anchorCtr="0"/>
          <a:lstStyle>
            <a:lvl1pPr marL="0" indent="0">
              <a:buNone/>
              <a:defRPr sz="1800" b="0">
                <a:solidFill>
                  <a:schemeClr val="tx1"/>
                </a:solidFill>
                <a:latin typeface="Avenir Heavy"/>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Tree>
    <p:extLst>
      <p:ext uri="{BB962C8B-B14F-4D97-AF65-F5344CB8AC3E}">
        <p14:creationId xmlns:p14="http://schemas.microsoft.com/office/powerpoint/2010/main" val="28342563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3861513" y="1482760"/>
            <a:ext cx="4629150" cy="4683582"/>
          </a:xfrm>
          <a:prstGeom prst="rect">
            <a:avLst/>
          </a:prstGeom>
        </p:spPr>
        <p:txBody>
          <a:bodyPr/>
          <a:lstStyle>
            <a:lvl1pPr marL="0" indent="0">
              <a:buNone/>
              <a:defRPr lang="en-US" sz="2400" dirty="0">
                <a:solidFill>
                  <a:schemeClr val="tx1"/>
                </a:solidFill>
                <a:latin typeface="Avenir Medium"/>
              </a:defRPr>
            </a:lvl1pPr>
          </a:lstStyle>
          <a:p>
            <a:pPr lvl="0"/>
            <a:r>
              <a:rPr lang="en-US"/>
              <a:t>Click icon to add picture</a:t>
            </a:r>
            <a:endParaRPr lang="en-US" dirty="0"/>
          </a:p>
        </p:txBody>
      </p:sp>
      <p:sp>
        <p:nvSpPr>
          <p:cNvPr id="8" name="Title 1"/>
          <p:cNvSpPr>
            <a:spLocks noGrp="1"/>
          </p:cNvSpPr>
          <p:nvPr>
            <p:ph type="title"/>
          </p:nvPr>
        </p:nvSpPr>
        <p:spPr>
          <a:xfrm>
            <a:off x="607721" y="1482760"/>
            <a:ext cx="3024000" cy="975767"/>
          </a:xfrm>
          <a:prstGeom prst="rect">
            <a:avLst/>
          </a:prstGeom>
        </p:spPr>
        <p:txBody>
          <a:bodyPr anchor="t" anchorCtr="0">
            <a:noAutofit/>
          </a:bodyPr>
          <a:lstStyle>
            <a:lvl1pPr>
              <a:defRPr sz="2400" b="1">
                <a:solidFill>
                  <a:srgbClr val="3CABA4"/>
                </a:solidFill>
                <a:latin typeface="Avenir Heavy"/>
              </a:defRPr>
            </a:lvl1pPr>
          </a:lstStyle>
          <a:p>
            <a:r>
              <a:rPr lang="en-US"/>
              <a:t>Click to edit Master title style</a:t>
            </a:r>
            <a:endParaRPr lang="en-US" dirty="0"/>
          </a:p>
        </p:txBody>
      </p:sp>
      <p:sp>
        <p:nvSpPr>
          <p:cNvPr id="9" name="Text Placeholder 2"/>
          <p:cNvSpPr>
            <a:spLocks noGrp="1"/>
          </p:cNvSpPr>
          <p:nvPr>
            <p:ph type="body" idx="11" hasCustomPrompt="1"/>
          </p:nvPr>
        </p:nvSpPr>
        <p:spPr>
          <a:xfrm>
            <a:off x="629842" y="2638695"/>
            <a:ext cx="3001879" cy="3527647"/>
          </a:xfrm>
          <a:prstGeom prst="rect">
            <a:avLst/>
          </a:prstGeom>
        </p:spPr>
        <p:txBody>
          <a:bodyPr anchor="t" anchorCtr="0"/>
          <a:lstStyle>
            <a:lvl1pPr marL="0" indent="0">
              <a:buNone/>
              <a:defRPr sz="1800" b="0">
                <a:solidFill>
                  <a:schemeClr val="tx1"/>
                </a:solidFill>
                <a:latin typeface="Avenir Heavy"/>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Tree>
    <p:extLst>
      <p:ext uri="{BB962C8B-B14F-4D97-AF65-F5344CB8AC3E}">
        <p14:creationId xmlns:p14="http://schemas.microsoft.com/office/powerpoint/2010/main" val="15111841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userDrawn="1"/>
        </p:nvSpPr>
        <p:spPr>
          <a:xfrm>
            <a:off x="0" y="6544824"/>
            <a:ext cx="9144000" cy="313176"/>
          </a:xfrm>
          <a:prstGeom prst="rect">
            <a:avLst/>
          </a:prstGeom>
          <a:solidFill>
            <a:srgbClr val="3CAB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p:cNvCxnSpPr/>
          <p:nvPr userDrawn="1"/>
        </p:nvCxnSpPr>
        <p:spPr>
          <a:xfrm>
            <a:off x="0" y="1128500"/>
            <a:ext cx="9144000" cy="0"/>
          </a:xfrm>
          <a:prstGeom prst="line">
            <a:avLst/>
          </a:prstGeom>
          <a:ln w="38100">
            <a:solidFill>
              <a:srgbClr val="3CABA4"/>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userDrawn="1"/>
        </p:nvPicPr>
        <p:blipFill>
          <a:blip r:embed="rId14" cstate="screen">
            <a:extLst>
              <a:ext uri="{28A0092B-C50C-407E-A947-70E740481C1C}">
                <a14:useLocalDpi xmlns:a14="http://schemas.microsoft.com/office/drawing/2010/main"/>
              </a:ext>
            </a:extLst>
          </a:blip>
          <a:stretch>
            <a:fillRect/>
          </a:stretch>
        </p:blipFill>
        <p:spPr>
          <a:xfrm>
            <a:off x="404373" y="272788"/>
            <a:ext cx="2219653" cy="565917"/>
          </a:xfrm>
          <a:prstGeom prst="rect">
            <a:avLst/>
          </a:prstGeom>
        </p:spPr>
      </p:pic>
      <p:sp>
        <p:nvSpPr>
          <p:cNvPr id="10" name="TextBox 9"/>
          <p:cNvSpPr txBox="1"/>
          <p:nvPr userDrawn="1"/>
        </p:nvSpPr>
        <p:spPr>
          <a:xfrm>
            <a:off x="6728604" y="6532135"/>
            <a:ext cx="2140429" cy="307777"/>
          </a:xfrm>
          <a:prstGeom prst="rect">
            <a:avLst/>
          </a:prstGeom>
          <a:noFill/>
        </p:spPr>
        <p:txBody>
          <a:bodyPr wrap="square" rtlCol="0" anchor="ctr" anchorCtr="0">
            <a:spAutoFit/>
          </a:bodyPr>
          <a:lstStyle/>
          <a:p>
            <a:pPr algn="r"/>
            <a:r>
              <a:rPr lang="en-US" sz="1400" dirty="0">
                <a:latin typeface="Avenir Medium"/>
                <a:ea typeface="Avenir Medium" charset="0"/>
                <a:cs typeface="Avenir Medium" charset="0"/>
              </a:rPr>
              <a:t> abertay.ac.uk</a:t>
            </a:r>
          </a:p>
        </p:txBody>
      </p:sp>
    </p:spTree>
    <p:extLst>
      <p:ext uri="{BB962C8B-B14F-4D97-AF65-F5344CB8AC3E}">
        <p14:creationId xmlns:p14="http://schemas.microsoft.com/office/powerpoint/2010/main" val="2004564561"/>
      </p:ext>
    </p:extLst>
  </p:cSld>
  <p:clrMap bg1="lt1" tx1="dk1" bg2="lt2" tx2="dk2" accent1="accent1" accent2="accent2" accent3="accent3" accent4="accent4" accent5="accent5" accent6="accent6" hlink="hlink" folHlink="folHlink"/>
  <p:sldLayoutIdLst>
    <p:sldLayoutId id="2147483676" r:id="rId1"/>
    <p:sldLayoutId id="2147483672" r:id="rId2"/>
    <p:sldLayoutId id="2147483673" r:id="rId3"/>
    <p:sldLayoutId id="2147483679" r:id="rId4"/>
    <p:sldLayoutId id="2147483663" r:id="rId5"/>
    <p:sldLayoutId id="2147483661" r:id="rId6"/>
    <p:sldLayoutId id="2147483677" r:id="rId7"/>
    <p:sldLayoutId id="2147483680" r:id="rId8"/>
    <p:sldLayoutId id="2147483681" r:id="rId9"/>
    <p:sldLayoutId id="2147483682" r:id="rId10"/>
    <p:sldLayoutId id="2147483683" r:id="rId11"/>
    <p:sldLayoutId id="2147483684"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1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28.jpeg"/><Relationship Id="rId4" Type="http://schemas.openxmlformats.org/officeDocument/2006/relationships/image" Target="../media/image26.png"/></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30.png"/></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3.png"/><Relationship Id="rId7" Type="http://schemas.openxmlformats.org/officeDocument/2006/relationships/image" Target="../media/image6.jpeg"/><Relationship Id="rId12"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image" Target="../media/image9.png"/><Relationship Id="rId5" Type="http://schemas.openxmlformats.org/officeDocument/2006/relationships/image" Target="../media/image4.png"/><Relationship Id="rId10" Type="http://schemas.openxmlformats.org/officeDocument/2006/relationships/hyperlink" Target="https://www.enhancementthemes.ac.uk/resilient-learning-communities/flexible-and-accessible-learning/personalised-approaches-to-resilience-and-community" TargetMode="External"/><Relationship Id="rId4" Type="http://schemas.openxmlformats.org/officeDocument/2006/relationships/image" Target="../media/image2.png"/><Relationship Id="rId9" Type="http://schemas.openxmlformats.org/officeDocument/2006/relationships/image" Target="../media/image8.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eg"/><Relationship Id="rId1" Type="http://schemas.openxmlformats.org/officeDocument/2006/relationships/slideLayout" Target="../slideLayouts/slideLayout3.xml"/><Relationship Id="rId5" Type="http://schemas.openxmlformats.org/officeDocument/2006/relationships/image" Target="../media/image14.png"/><Relationship Id="rId4" Type="http://schemas.openxmlformats.org/officeDocument/2006/relationships/image" Target="../media/image13.jpe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s://www.enhancementthemes.ac.uk/resilient-learning-communities/flexible-and-accessible-learning/personalised-approaches-to-resilience-and-community"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Title 7"/>
          <p:cNvSpPr>
            <a:spLocks noGrp="1"/>
          </p:cNvSpPr>
          <p:nvPr>
            <p:ph type="title"/>
          </p:nvPr>
        </p:nvSpPr>
        <p:spPr>
          <a:xfrm>
            <a:off x="561787" y="1120130"/>
            <a:ext cx="7550150" cy="1440000"/>
          </a:xfrm>
        </p:spPr>
        <p:txBody>
          <a:bodyPr/>
          <a:lstStyle/>
          <a:p>
            <a:pPr algn="l" fontAlgn="base"/>
            <a:br>
              <a:rPr lang="en-GB" sz="3200" b="1" i="0" dirty="0">
                <a:solidFill>
                  <a:schemeClr val="accent1">
                    <a:lumMod val="50000"/>
                  </a:schemeClr>
                </a:solidFill>
                <a:effectLst/>
                <a:latin typeface="Raleway" pitchFamily="2" charset="0"/>
              </a:rPr>
            </a:br>
            <a:r>
              <a:rPr lang="en-GB" sz="3200" b="1" i="0" dirty="0">
                <a:solidFill>
                  <a:schemeClr val="accent1">
                    <a:lumMod val="50000"/>
                  </a:schemeClr>
                </a:solidFill>
                <a:effectLst/>
                <a:latin typeface="Raleway" pitchFamily="2" charset="0"/>
              </a:rPr>
              <a:t>A Conversation Around Diagnostics and Personalised Approaches to Building Student Success</a:t>
            </a:r>
            <a:endParaRPr lang="en-GB" sz="3200" b="0" i="0" dirty="0">
              <a:solidFill>
                <a:schemeClr val="accent1">
                  <a:lumMod val="50000"/>
                </a:schemeClr>
              </a:solidFill>
              <a:effectLst/>
              <a:latin typeface="Raleway" pitchFamily="2" charset="0"/>
            </a:endParaRPr>
          </a:p>
        </p:txBody>
      </p:sp>
      <p:sp>
        <p:nvSpPr>
          <p:cNvPr id="5" name="Title 7">
            <a:extLst>
              <a:ext uri="{FF2B5EF4-FFF2-40B4-BE49-F238E27FC236}">
                <a16:creationId xmlns:a16="http://schemas.microsoft.com/office/drawing/2014/main" id="{27999FE5-45D4-46ED-B683-65A2A9BDCB10}"/>
              </a:ext>
            </a:extLst>
          </p:cNvPr>
          <p:cNvSpPr txBox="1">
            <a:spLocks/>
          </p:cNvSpPr>
          <p:nvPr/>
        </p:nvSpPr>
        <p:spPr>
          <a:xfrm>
            <a:off x="561787" y="3429001"/>
            <a:ext cx="7550150" cy="2282686"/>
          </a:xfrm>
          <a:prstGeom prst="rect">
            <a:avLst/>
          </a:prstGeom>
        </p:spPr>
        <p:txBody>
          <a:bodyPr anchor="b" anchorCtr="0">
            <a:noAutofit/>
          </a:bodyPr>
          <a:lstStyle>
            <a:lvl1pPr algn="l" defTabSz="914400" rtl="0" eaLnBrk="1" latinLnBrk="0" hangingPunct="1">
              <a:lnSpc>
                <a:spcPct val="90000"/>
              </a:lnSpc>
              <a:spcBef>
                <a:spcPct val="0"/>
              </a:spcBef>
              <a:buNone/>
              <a:defRPr sz="3200" b="1" kern="1200">
                <a:solidFill>
                  <a:schemeClr val="bg1"/>
                </a:solidFill>
                <a:latin typeface="Avenir Heavy"/>
                <a:ea typeface="+mj-ea"/>
                <a:cs typeface="+mj-cs"/>
              </a:defRPr>
            </a:lvl1pPr>
          </a:lstStyle>
          <a:p>
            <a:r>
              <a:rPr lang="en-GB" sz="2400" b="0" dirty="0">
                <a:solidFill>
                  <a:schemeClr val="accent1">
                    <a:lumMod val="50000"/>
                  </a:schemeClr>
                </a:solidFill>
              </a:rPr>
              <a:t>Andrea Cameron and Luke Millard, Abertay</a:t>
            </a:r>
          </a:p>
          <a:p>
            <a:r>
              <a:rPr lang="en-GB" sz="2400" b="0" dirty="0">
                <a:solidFill>
                  <a:schemeClr val="accent1">
                    <a:lumMod val="50000"/>
                  </a:schemeClr>
                </a:solidFill>
              </a:rPr>
              <a:t>Maggie Gibson, BCU</a:t>
            </a:r>
          </a:p>
          <a:p>
            <a:r>
              <a:rPr lang="en-GB" sz="2400" b="0" dirty="0">
                <a:solidFill>
                  <a:schemeClr val="accent1">
                    <a:lumMod val="50000"/>
                  </a:schemeClr>
                </a:solidFill>
              </a:rPr>
              <a:t>Colin Milligan, GCU</a:t>
            </a:r>
          </a:p>
          <a:p>
            <a:r>
              <a:rPr lang="en-GB" sz="2400" b="0" dirty="0">
                <a:solidFill>
                  <a:schemeClr val="accent1">
                    <a:lumMod val="50000"/>
                  </a:schemeClr>
                </a:solidFill>
              </a:rPr>
              <a:t>Pauline Bremner, RGU</a:t>
            </a:r>
          </a:p>
          <a:p>
            <a:r>
              <a:rPr lang="en-GB" sz="2400" b="0" dirty="0">
                <a:solidFill>
                  <a:schemeClr val="accent1">
                    <a:lumMod val="50000"/>
                  </a:schemeClr>
                </a:solidFill>
              </a:rPr>
              <a:t>Heather Fotheringham, UHI </a:t>
            </a:r>
          </a:p>
          <a:p>
            <a:r>
              <a:rPr lang="en-GB" sz="2400" b="0" dirty="0">
                <a:solidFill>
                  <a:schemeClr val="accent1">
                    <a:lumMod val="50000"/>
                  </a:schemeClr>
                </a:solidFill>
              </a:rPr>
              <a:t>Holly Heshmati, Warwick</a:t>
            </a:r>
          </a:p>
          <a:p>
            <a:endParaRPr lang="en-GB" sz="2400" b="0" dirty="0">
              <a:solidFill>
                <a:schemeClr val="accent1">
                  <a:lumMod val="50000"/>
                </a:schemeClr>
              </a:solidFill>
            </a:endParaRPr>
          </a:p>
        </p:txBody>
      </p:sp>
      <p:pic>
        <p:nvPicPr>
          <p:cNvPr id="4" name="Picture 3">
            <a:extLst>
              <a:ext uri="{FF2B5EF4-FFF2-40B4-BE49-F238E27FC236}">
                <a16:creationId xmlns:a16="http://schemas.microsoft.com/office/drawing/2014/main" id="{8B3C0B7E-14F6-4087-9627-1A879803EACA}"/>
              </a:ext>
            </a:extLst>
          </p:cNvPr>
          <p:cNvPicPr>
            <a:picLocks noChangeAspect="1"/>
          </p:cNvPicPr>
          <p:nvPr/>
        </p:nvPicPr>
        <p:blipFill>
          <a:blip r:embed="rId3"/>
          <a:stretch>
            <a:fillRect/>
          </a:stretch>
        </p:blipFill>
        <p:spPr>
          <a:xfrm>
            <a:off x="5300572" y="4850591"/>
            <a:ext cx="3843428" cy="1729967"/>
          </a:xfrm>
          <a:prstGeom prst="rect">
            <a:avLst/>
          </a:prstGeom>
        </p:spPr>
      </p:pic>
    </p:spTree>
    <p:extLst>
      <p:ext uri="{BB962C8B-B14F-4D97-AF65-F5344CB8AC3E}">
        <p14:creationId xmlns:p14="http://schemas.microsoft.com/office/powerpoint/2010/main" val="21068346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2BBAC77-5F87-4ED6-BBDC-E7D32DAC52F4}"/>
              </a:ext>
            </a:extLst>
          </p:cNvPr>
          <p:cNvSpPr>
            <a:spLocks noGrp="1"/>
          </p:cNvSpPr>
          <p:nvPr>
            <p:ph idx="1"/>
          </p:nvPr>
        </p:nvSpPr>
        <p:spPr/>
        <p:txBody>
          <a:bodyPr>
            <a:normAutofit/>
          </a:bodyPr>
          <a:lstStyle/>
          <a:p>
            <a:pPr marL="0" lvl="0" indent="0">
              <a:buNone/>
            </a:pPr>
            <a:r>
              <a:rPr lang="en-GB" sz="2000" dirty="0">
                <a:effectLst/>
                <a:latin typeface="Arial" panose="020B0604020202020204" pitchFamily="34" charset="0"/>
                <a:ea typeface="Calibri" panose="020F0502020204030204" pitchFamily="34" charset="0"/>
                <a:cs typeface="Times New Roman" panose="02020603050405020304" pitchFamily="18" charset="0"/>
              </a:rPr>
              <a:t>July 2020, Senate approved the recommendations of a University working group that it should initiate developments that would see a microcredential framework implemented for students in September 2021.  </a:t>
            </a:r>
          </a:p>
          <a:p>
            <a:pPr marL="0" lvl="0" indent="0">
              <a:buNone/>
            </a:pPr>
            <a:r>
              <a:rPr lang="en-GB" sz="2000" b="1" dirty="0">
                <a:effectLst/>
                <a:latin typeface="Arial" panose="020B0604020202020204" pitchFamily="34" charset="0"/>
                <a:ea typeface="Calibri" panose="020F0502020204030204" pitchFamily="34" charset="0"/>
                <a:cs typeface="Times New Roman" panose="02020603050405020304" pitchFamily="18" charset="0"/>
              </a:rPr>
              <a:t>This would see the first year existing electives (20 credits) being replaced with a new suite of microcredentials.  </a:t>
            </a:r>
          </a:p>
          <a:p>
            <a:pPr marL="0" lvl="0" indent="0">
              <a:buNone/>
            </a:pPr>
            <a:r>
              <a:rPr lang="en-GB" sz="2000" dirty="0">
                <a:effectLst/>
                <a:latin typeface="Arial" panose="020B0604020202020204" pitchFamily="34" charset="0"/>
                <a:ea typeface="Calibri" panose="020F0502020204030204" pitchFamily="34" charset="0"/>
                <a:cs typeface="Times New Roman" panose="02020603050405020304" pitchFamily="18" charset="0"/>
              </a:rPr>
              <a:t>A University development group, drawn from across Abertay, placed an emphasis on students utilising a microcredential framework to personalise their own development journey as they prepared themselves for their future careers.</a:t>
            </a:r>
          </a:p>
          <a:p>
            <a:pPr marL="0" lvl="0" indent="0">
              <a:buNone/>
            </a:pP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en-GB" sz="2000" b="1" dirty="0">
                <a:latin typeface="Arial" panose="020B0604020202020204" pitchFamily="34" charset="0"/>
                <a:ea typeface="Calibri" panose="020F0502020204030204" pitchFamily="34" charset="0"/>
                <a:cs typeface="Times New Roman" panose="02020603050405020304" pitchFamily="18" charset="0"/>
              </a:rPr>
              <a:t>The f</a:t>
            </a:r>
            <a:r>
              <a:rPr lang="en-GB" sz="2000" b="1" dirty="0">
                <a:effectLst/>
                <a:latin typeface="Arial" panose="020B0604020202020204" pitchFamily="34" charset="0"/>
                <a:ea typeface="Calibri" panose="020F0502020204030204" pitchFamily="34" charset="0"/>
                <a:cs typeface="Times New Roman" panose="02020603050405020304" pitchFamily="18" charset="0"/>
              </a:rPr>
              <a:t>ocus was on preparing students to be successful academically and socially within the Abertay community</a:t>
            </a:r>
            <a:r>
              <a:rPr lang="en-GB" sz="2000" dirty="0">
                <a:effectLst/>
                <a:latin typeface="Arial" panose="020B0604020202020204" pitchFamily="34" charset="0"/>
                <a:ea typeface="Calibri" panose="020F0502020204030204" pitchFamily="34" charset="0"/>
                <a:cs typeface="Times New Roman" panose="02020603050405020304" pitchFamily="18" charset="0"/>
              </a:rPr>
              <a:t>. </a:t>
            </a:r>
            <a:endParaRPr lang="en-GB" sz="2000" dirty="0"/>
          </a:p>
        </p:txBody>
      </p:sp>
      <p:sp>
        <p:nvSpPr>
          <p:cNvPr id="3" name="Title 2">
            <a:extLst>
              <a:ext uri="{FF2B5EF4-FFF2-40B4-BE49-F238E27FC236}">
                <a16:creationId xmlns:a16="http://schemas.microsoft.com/office/drawing/2014/main" id="{A2EA79BF-4875-462F-9A5C-ADDC68359FE9}"/>
              </a:ext>
            </a:extLst>
          </p:cNvPr>
          <p:cNvSpPr>
            <a:spLocks noGrp="1"/>
          </p:cNvSpPr>
          <p:nvPr>
            <p:ph type="title"/>
          </p:nvPr>
        </p:nvSpPr>
        <p:spPr>
          <a:xfrm>
            <a:off x="628650" y="271800"/>
            <a:ext cx="8268846" cy="576000"/>
          </a:xfrm>
        </p:spPr>
        <p:txBody>
          <a:bodyPr/>
          <a:lstStyle/>
          <a:p>
            <a:r>
              <a:rPr lang="en-GB" dirty="0"/>
              <a:t> The Abertay Context</a:t>
            </a:r>
          </a:p>
        </p:txBody>
      </p:sp>
      <p:pic>
        <p:nvPicPr>
          <p:cNvPr id="4" name="Picture 3" descr="cid:image001.jpg@01D6926F.2B7A9F90">
            <a:extLst>
              <a:ext uri="{FF2B5EF4-FFF2-40B4-BE49-F238E27FC236}">
                <a16:creationId xmlns:a16="http://schemas.microsoft.com/office/drawing/2014/main" id="{4D0F5C5C-C7C6-45F9-AC6E-A61EE3116D51}"/>
              </a:ext>
            </a:extLst>
          </p:cNvPr>
          <p:cNvPicPr/>
          <p:nvPr/>
        </p:nvPicPr>
        <p:blipFill>
          <a:blip r:embed="rId2">
            <a:extLst>
              <a:ext uri="{28A0092B-C50C-407E-A947-70E740481C1C}">
                <a14:useLocalDpi xmlns:a14="http://schemas.microsoft.com/office/drawing/2010/main"/>
              </a:ext>
            </a:extLst>
          </a:blip>
          <a:srcRect/>
          <a:stretch>
            <a:fillRect/>
          </a:stretch>
        </p:blipFill>
        <p:spPr bwMode="auto">
          <a:xfrm>
            <a:off x="7638473" y="4331855"/>
            <a:ext cx="1376218" cy="2456871"/>
          </a:xfrm>
          <a:prstGeom prst="rect">
            <a:avLst/>
          </a:prstGeom>
          <a:noFill/>
          <a:ln>
            <a:noFill/>
          </a:ln>
        </p:spPr>
      </p:pic>
      <p:pic>
        <p:nvPicPr>
          <p:cNvPr id="5" name="Picture 4" descr="Abertay University | Scotland.org">
            <a:extLst>
              <a:ext uri="{FF2B5EF4-FFF2-40B4-BE49-F238E27FC236}">
                <a16:creationId xmlns:a16="http://schemas.microsoft.com/office/drawing/2014/main" id="{7455A92E-4336-4ED3-893A-B5236B7D3E27}"/>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069496" y="60940"/>
            <a:ext cx="3013786" cy="12894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31303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AE087E92-E158-4286-AE2A-A2B528AF2D69}"/>
              </a:ext>
            </a:extLst>
          </p:cNvPr>
          <p:cNvSpPr>
            <a:spLocks noGrp="1"/>
          </p:cNvSpPr>
          <p:nvPr>
            <p:ph type="title"/>
          </p:nvPr>
        </p:nvSpPr>
        <p:spPr>
          <a:xfrm>
            <a:off x="495689" y="271800"/>
            <a:ext cx="8401807" cy="576000"/>
          </a:xfrm>
        </p:spPr>
        <p:txBody>
          <a:bodyPr/>
          <a:lstStyle/>
          <a:p>
            <a:r>
              <a:rPr lang="en-GB" dirty="0"/>
              <a:t>Year 1 Microcredentials</a:t>
            </a:r>
          </a:p>
        </p:txBody>
      </p:sp>
      <p:sp>
        <p:nvSpPr>
          <p:cNvPr id="8" name="TextBox 7">
            <a:extLst>
              <a:ext uri="{FF2B5EF4-FFF2-40B4-BE49-F238E27FC236}">
                <a16:creationId xmlns:a16="http://schemas.microsoft.com/office/drawing/2014/main" id="{A1502677-96CE-4DAD-838D-919614A1769F}"/>
              </a:ext>
            </a:extLst>
          </p:cNvPr>
          <p:cNvSpPr txBox="1"/>
          <p:nvPr/>
        </p:nvSpPr>
        <p:spPr>
          <a:xfrm>
            <a:off x="495689" y="5449907"/>
            <a:ext cx="4570952" cy="300082"/>
          </a:xfrm>
          <a:prstGeom prst="rect">
            <a:avLst/>
          </a:prstGeom>
          <a:noFill/>
        </p:spPr>
        <p:txBody>
          <a:bodyPr wrap="square">
            <a:spAutoFit/>
          </a:bodyPr>
          <a:lstStyle/>
          <a:p>
            <a:r>
              <a:rPr lang="en-GB" sz="1350" dirty="0">
                <a:solidFill>
                  <a:srgbClr val="7030A0"/>
                </a:solidFill>
                <a:latin typeface="Calibri" panose="020F0502020204030204" pitchFamily="34" charset="0"/>
                <a:ea typeface="Calibri" panose="020F0502020204030204" pitchFamily="34" charset="0"/>
              </a:rPr>
              <a:t>#UKATPARC </a:t>
            </a:r>
            <a:endParaRPr lang="en-GB" sz="1350" dirty="0">
              <a:solidFill>
                <a:srgbClr val="7030A0"/>
              </a:solidFill>
            </a:endParaRPr>
          </a:p>
        </p:txBody>
      </p:sp>
      <p:pic>
        <p:nvPicPr>
          <p:cNvPr id="9" name="Picture 4" descr="Abertay University | Scotland.org">
            <a:extLst>
              <a:ext uri="{FF2B5EF4-FFF2-40B4-BE49-F238E27FC236}">
                <a16:creationId xmlns:a16="http://schemas.microsoft.com/office/drawing/2014/main" id="{03429E20-E1B6-400C-96B8-1FC70D359FE7}"/>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5644951" y="66771"/>
            <a:ext cx="3309270" cy="1510238"/>
          </a:xfrm>
          <a:prstGeom prst="rect">
            <a:avLst/>
          </a:prstGeom>
          <a:noFill/>
          <a:extLst>
            <a:ext uri="{909E8E84-426E-40DD-AFC4-6F175D3DCCD1}">
              <a14:hiddenFill xmlns:a14="http://schemas.microsoft.com/office/drawing/2010/main">
                <a:solidFill>
                  <a:srgbClr val="FFFFFF"/>
                </a:solidFill>
              </a14:hiddenFill>
            </a:ext>
          </a:extLst>
        </p:spPr>
      </p:pic>
      <p:pic>
        <p:nvPicPr>
          <p:cNvPr id="10" name="Content Placeholder 9" descr="Graphical user interface, website&#10;&#10;Description automatically generated">
            <a:extLst>
              <a:ext uri="{FF2B5EF4-FFF2-40B4-BE49-F238E27FC236}">
                <a16:creationId xmlns:a16="http://schemas.microsoft.com/office/drawing/2014/main" id="{0AC7F710-DCB9-4D33-AB14-82A150717B97}"/>
              </a:ext>
            </a:extLst>
          </p:cNvPr>
          <p:cNvPicPr>
            <a:picLocks noGrp="1" noChangeAspect="1"/>
          </p:cNvPicPr>
          <p:nvPr>
            <p:ph idx="1"/>
          </p:nvPr>
        </p:nvPicPr>
        <p:blipFill>
          <a:blip r:embed="rId3" cstate="screen">
            <a:extLst>
              <a:ext uri="{28A0092B-C50C-407E-A947-70E740481C1C}">
                <a14:useLocalDpi xmlns:a14="http://schemas.microsoft.com/office/drawing/2010/main"/>
              </a:ext>
            </a:extLst>
          </a:blip>
          <a:stretch>
            <a:fillRect/>
          </a:stretch>
        </p:blipFill>
        <p:spPr>
          <a:xfrm>
            <a:off x="416760" y="1063917"/>
            <a:ext cx="5016301" cy="4927841"/>
          </a:xfrm>
          <a:prstGeom prst="rect">
            <a:avLst/>
          </a:prstGeom>
        </p:spPr>
      </p:pic>
      <p:sp>
        <p:nvSpPr>
          <p:cNvPr id="7" name="TextBox 6">
            <a:extLst>
              <a:ext uri="{FF2B5EF4-FFF2-40B4-BE49-F238E27FC236}">
                <a16:creationId xmlns:a16="http://schemas.microsoft.com/office/drawing/2014/main" id="{B8D695BE-3788-4B0C-8EE3-3C0D0385561D}"/>
              </a:ext>
            </a:extLst>
          </p:cNvPr>
          <p:cNvSpPr txBox="1"/>
          <p:nvPr/>
        </p:nvSpPr>
        <p:spPr>
          <a:xfrm>
            <a:off x="6013710" y="1334795"/>
            <a:ext cx="2571750" cy="3554819"/>
          </a:xfrm>
          <a:prstGeom prst="rect">
            <a:avLst/>
          </a:prstGeom>
          <a:noFill/>
        </p:spPr>
        <p:txBody>
          <a:bodyPr wrap="square" rtlCol="0">
            <a:spAutoFit/>
          </a:bodyPr>
          <a:lstStyle/>
          <a:p>
            <a:r>
              <a:rPr lang="en-GB" sz="1500" dirty="0">
                <a:solidFill>
                  <a:srgbClr val="002060"/>
                </a:solidFill>
              </a:rPr>
              <a:t>ABE 101 mandatory for all first year students.</a:t>
            </a:r>
          </a:p>
          <a:p>
            <a:endParaRPr lang="en-GB" sz="1500" dirty="0">
              <a:solidFill>
                <a:srgbClr val="002060"/>
              </a:solidFill>
            </a:endParaRPr>
          </a:p>
          <a:p>
            <a:r>
              <a:rPr lang="en-GB" sz="1500" dirty="0">
                <a:solidFill>
                  <a:srgbClr val="002060"/>
                </a:solidFill>
              </a:rPr>
              <a:t>Includes a strength based diagnostic in ABE 101 that directs students to other microcredentials that may address perceived weakness.</a:t>
            </a:r>
          </a:p>
          <a:p>
            <a:endParaRPr lang="en-GB" sz="1500" dirty="0">
              <a:solidFill>
                <a:srgbClr val="002060"/>
              </a:solidFill>
            </a:endParaRPr>
          </a:p>
          <a:p>
            <a:r>
              <a:rPr lang="en-GB" sz="1500" dirty="0">
                <a:solidFill>
                  <a:srgbClr val="002060"/>
                </a:solidFill>
              </a:rPr>
              <a:t>Transitional, developmental and programme related?</a:t>
            </a:r>
          </a:p>
          <a:p>
            <a:endParaRPr lang="en-GB" sz="1500" dirty="0">
              <a:solidFill>
                <a:srgbClr val="002060"/>
              </a:solidFill>
            </a:endParaRPr>
          </a:p>
          <a:p>
            <a:r>
              <a:rPr lang="en-GB" sz="1500" dirty="0">
                <a:solidFill>
                  <a:srgbClr val="002060"/>
                </a:solidFill>
              </a:rPr>
              <a:t>Normalise access to professional services and development</a:t>
            </a:r>
          </a:p>
        </p:txBody>
      </p:sp>
      <p:pic>
        <p:nvPicPr>
          <p:cNvPr id="1028" name="Picture 4" descr="Abertay Students Association">
            <a:extLst>
              <a:ext uri="{FF2B5EF4-FFF2-40B4-BE49-F238E27FC236}">
                <a16:creationId xmlns:a16="http://schemas.microsoft.com/office/drawing/2014/main" id="{BED0DEC9-41A1-453C-8631-36CD37CAF7B3}"/>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6287078" y="5354433"/>
            <a:ext cx="2025015" cy="14367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42955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74563B2-DBF0-4B8A-9928-5502F811D634}"/>
              </a:ext>
            </a:extLst>
          </p:cNvPr>
          <p:cNvSpPr>
            <a:spLocks noGrp="1"/>
          </p:cNvSpPr>
          <p:nvPr>
            <p:ph idx="1"/>
          </p:nvPr>
        </p:nvSpPr>
        <p:spPr>
          <a:xfrm>
            <a:off x="628650" y="4000678"/>
            <a:ext cx="5214010" cy="2180822"/>
          </a:xfrm>
        </p:spPr>
        <p:txBody>
          <a:bodyPr>
            <a:normAutofit fontScale="85000" lnSpcReduction="20000"/>
          </a:bodyPr>
          <a:lstStyle/>
          <a:p>
            <a:pPr marL="0" indent="0">
              <a:buNone/>
            </a:pPr>
            <a:r>
              <a:rPr lang="en-GB" sz="2100" b="1" dirty="0"/>
              <a:t>Sections Include:</a:t>
            </a:r>
          </a:p>
          <a:p>
            <a:r>
              <a:rPr lang="en-GB" sz="1900" dirty="0"/>
              <a:t>Studying at University (Study habits, expectations, independent learning etc)</a:t>
            </a:r>
          </a:p>
          <a:p>
            <a:r>
              <a:rPr lang="en-GB" sz="1900" dirty="0"/>
              <a:t>Academic Writing &amp; Mathematics (Writing, reading, referencing, basic numeracy skills)</a:t>
            </a:r>
          </a:p>
          <a:p>
            <a:r>
              <a:rPr lang="en-GB" sz="1900" dirty="0"/>
              <a:t>Digital Skills</a:t>
            </a:r>
          </a:p>
          <a:p>
            <a:r>
              <a:rPr lang="en-GB" sz="1900" dirty="0"/>
              <a:t>Employability Skills (Career registration)</a:t>
            </a:r>
          </a:p>
          <a:p>
            <a:r>
              <a:rPr lang="en-GB" sz="1900" dirty="0"/>
              <a:t>Wellbeing </a:t>
            </a:r>
          </a:p>
        </p:txBody>
      </p:sp>
      <p:sp>
        <p:nvSpPr>
          <p:cNvPr id="3" name="Title 2">
            <a:extLst>
              <a:ext uri="{FF2B5EF4-FFF2-40B4-BE49-F238E27FC236}">
                <a16:creationId xmlns:a16="http://schemas.microsoft.com/office/drawing/2014/main" id="{1F64412C-83E8-40FD-9D93-80D0D4354680}"/>
              </a:ext>
            </a:extLst>
          </p:cNvPr>
          <p:cNvSpPr>
            <a:spLocks noGrp="1"/>
          </p:cNvSpPr>
          <p:nvPr>
            <p:ph type="title"/>
          </p:nvPr>
        </p:nvSpPr>
        <p:spPr>
          <a:xfrm>
            <a:off x="522633" y="524585"/>
            <a:ext cx="7886700" cy="576000"/>
          </a:xfrm>
        </p:spPr>
        <p:txBody>
          <a:bodyPr/>
          <a:lstStyle/>
          <a:p>
            <a:r>
              <a:rPr lang="en-GB" sz="4000" dirty="0"/>
              <a:t>Abertay Discovery Tool </a:t>
            </a:r>
          </a:p>
        </p:txBody>
      </p:sp>
      <p:pic>
        <p:nvPicPr>
          <p:cNvPr id="5" name="Picture 4" descr="Graphical user interface, application&#10;&#10;Description automatically generated">
            <a:extLst>
              <a:ext uri="{FF2B5EF4-FFF2-40B4-BE49-F238E27FC236}">
                <a16:creationId xmlns:a16="http://schemas.microsoft.com/office/drawing/2014/main" id="{3562CAB9-A2BA-4E9F-903C-2E3B9D33431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421931" y="3975091"/>
            <a:ext cx="1894158" cy="2180822"/>
          </a:xfrm>
          <a:prstGeom prst="rect">
            <a:avLst/>
          </a:prstGeom>
        </p:spPr>
      </p:pic>
      <p:sp>
        <p:nvSpPr>
          <p:cNvPr id="6" name="Content Placeholder 1">
            <a:extLst>
              <a:ext uri="{FF2B5EF4-FFF2-40B4-BE49-F238E27FC236}">
                <a16:creationId xmlns:a16="http://schemas.microsoft.com/office/drawing/2014/main" id="{ADEDFA8D-0645-41EE-90EF-E289F53B993C}"/>
              </a:ext>
            </a:extLst>
          </p:cNvPr>
          <p:cNvSpPr txBox="1">
            <a:spLocks/>
          </p:cNvSpPr>
          <p:nvPr/>
        </p:nvSpPr>
        <p:spPr>
          <a:xfrm>
            <a:off x="628650" y="2082161"/>
            <a:ext cx="7886700" cy="3785859"/>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Avenir Medium"/>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Medium"/>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Medium"/>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venir Medium"/>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3CABA4"/>
                </a:solidFill>
                <a:latin typeface="Avenir Medium"/>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Identifying student strengths and areas for development</a:t>
            </a:r>
          </a:p>
          <a:p>
            <a:r>
              <a:rPr lang="en-GB" dirty="0"/>
              <a:t>Feedback for each section with links to support services</a:t>
            </a:r>
          </a:p>
          <a:p>
            <a:r>
              <a:rPr lang="en-GB" dirty="0"/>
              <a:t>Programme level reports (Available by week 4, term 1</a:t>
            </a:r>
            <a:r>
              <a:rPr lang="en-GB" sz="1600" dirty="0"/>
              <a:t>)</a:t>
            </a:r>
          </a:p>
        </p:txBody>
      </p:sp>
      <p:pic>
        <p:nvPicPr>
          <p:cNvPr id="7" name="Picture 6" descr="Logo&#10;&#10;Description automatically generated">
            <a:extLst>
              <a:ext uri="{FF2B5EF4-FFF2-40B4-BE49-F238E27FC236}">
                <a16:creationId xmlns:a16="http://schemas.microsoft.com/office/drawing/2014/main" id="{6D1B2FBD-D7DF-46D0-8680-30DB29E1A59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341247" y="660259"/>
            <a:ext cx="2594451" cy="955987"/>
          </a:xfrm>
          <a:prstGeom prst="rect">
            <a:avLst/>
          </a:prstGeom>
        </p:spPr>
      </p:pic>
    </p:spTree>
    <p:extLst>
      <p:ext uri="{BB962C8B-B14F-4D97-AF65-F5344CB8AC3E}">
        <p14:creationId xmlns:p14="http://schemas.microsoft.com/office/powerpoint/2010/main" val="1662035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F64412C-83E8-40FD-9D93-80D0D4354680}"/>
              </a:ext>
            </a:extLst>
          </p:cNvPr>
          <p:cNvSpPr>
            <a:spLocks noGrp="1"/>
          </p:cNvSpPr>
          <p:nvPr>
            <p:ph type="title"/>
          </p:nvPr>
        </p:nvSpPr>
        <p:spPr>
          <a:xfrm>
            <a:off x="651143" y="326951"/>
            <a:ext cx="7886700" cy="576000"/>
          </a:xfrm>
        </p:spPr>
        <p:txBody>
          <a:bodyPr/>
          <a:lstStyle/>
          <a:p>
            <a:r>
              <a:rPr lang="en-GB" sz="4000" dirty="0"/>
              <a:t>Abertay Discovery Tool </a:t>
            </a:r>
          </a:p>
        </p:txBody>
      </p:sp>
      <p:pic>
        <p:nvPicPr>
          <p:cNvPr id="15" name="Picture 14" descr="Graphical user interface, text, website&#10;&#10;Description automatically generated">
            <a:extLst>
              <a:ext uri="{FF2B5EF4-FFF2-40B4-BE49-F238E27FC236}">
                <a16:creationId xmlns:a16="http://schemas.microsoft.com/office/drawing/2014/main" id="{A598269C-E16F-43B4-A472-05D9790AE78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51143" y="1306208"/>
            <a:ext cx="4888266" cy="3388125"/>
          </a:xfrm>
          <a:prstGeom prst="rect">
            <a:avLst/>
          </a:prstGeom>
        </p:spPr>
      </p:pic>
      <p:pic>
        <p:nvPicPr>
          <p:cNvPr id="6" name="Picture 5" descr="Logo&#10;&#10;Description automatically generated">
            <a:extLst>
              <a:ext uri="{FF2B5EF4-FFF2-40B4-BE49-F238E27FC236}">
                <a16:creationId xmlns:a16="http://schemas.microsoft.com/office/drawing/2014/main" id="{6B764AEF-6995-4D37-9CC8-FFFE87F3C04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341247" y="80941"/>
            <a:ext cx="2594451" cy="955987"/>
          </a:xfrm>
          <a:prstGeom prst="rect">
            <a:avLst/>
          </a:prstGeom>
        </p:spPr>
      </p:pic>
      <p:pic>
        <p:nvPicPr>
          <p:cNvPr id="7" name="Picture 6" descr="A picture containing diagram&#10;&#10;Description automatically generated">
            <a:extLst>
              <a:ext uri="{FF2B5EF4-FFF2-40B4-BE49-F238E27FC236}">
                <a16:creationId xmlns:a16="http://schemas.microsoft.com/office/drawing/2014/main" id="{B76DA0D9-D60D-4EBD-BC84-7E6377D07E24}"/>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884398" y="3268985"/>
            <a:ext cx="4913698" cy="3456046"/>
          </a:xfrm>
          <a:prstGeom prst="rect">
            <a:avLst/>
          </a:prstGeom>
        </p:spPr>
      </p:pic>
    </p:spTree>
    <p:extLst>
      <p:ext uri="{BB962C8B-B14F-4D97-AF65-F5344CB8AC3E}">
        <p14:creationId xmlns:p14="http://schemas.microsoft.com/office/powerpoint/2010/main" val="29852576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F64412C-83E8-40FD-9D93-80D0D4354680}"/>
              </a:ext>
            </a:extLst>
          </p:cNvPr>
          <p:cNvSpPr>
            <a:spLocks noGrp="1"/>
          </p:cNvSpPr>
          <p:nvPr>
            <p:ph type="title"/>
          </p:nvPr>
        </p:nvSpPr>
        <p:spPr>
          <a:xfrm>
            <a:off x="424927" y="1036928"/>
            <a:ext cx="7886700" cy="576000"/>
          </a:xfrm>
        </p:spPr>
        <p:txBody>
          <a:bodyPr/>
          <a:lstStyle/>
          <a:p>
            <a:r>
              <a:rPr lang="en-GB" sz="4000" dirty="0"/>
              <a:t>Impact so far…</a:t>
            </a:r>
          </a:p>
        </p:txBody>
      </p:sp>
      <p:graphicFrame>
        <p:nvGraphicFramePr>
          <p:cNvPr id="6" name="Table 6">
            <a:extLst>
              <a:ext uri="{FF2B5EF4-FFF2-40B4-BE49-F238E27FC236}">
                <a16:creationId xmlns:a16="http://schemas.microsoft.com/office/drawing/2014/main" id="{F2E65D5D-CCA2-4389-9483-51BC71495D9B}"/>
              </a:ext>
            </a:extLst>
          </p:cNvPr>
          <p:cNvGraphicFramePr>
            <a:graphicFrameLocks noGrp="1"/>
          </p:cNvGraphicFramePr>
          <p:nvPr/>
        </p:nvGraphicFramePr>
        <p:xfrm>
          <a:off x="424927" y="2268719"/>
          <a:ext cx="8294146" cy="3835472"/>
        </p:xfrm>
        <a:graphic>
          <a:graphicData uri="http://schemas.openxmlformats.org/drawingml/2006/table">
            <a:tbl>
              <a:tblPr firstRow="1" bandRow="1">
                <a:tableStyleId>{5C22544A-7EE6-4342-B048-85BDC9FD1C3A}</a:tableStyleId>
              </a:tblPr>
              <a:tblGrid>
                <a:gridCol w="4190104">
                  <a:extLst>
                    <a:ext uri="{9D8B030D-6E8A-4147-A177-3AD203B41FA5}">
                      <a16:colId xmlns:a16="http://schemas.microsoft.com/office/drawing/2014/main" val="744456867"/>
                    </a:ext>
                  </a:extLst>
                </a:gridCol>
                <a:gridCol w="1463040">
                  <a:extLst>
                    <a:ext uri="{9D8B030D-6E8A-4147-A177-3AD203B41FA5}">
                      <a16:colId xmlns:a16="http://schemas.microsoft.com/office/drawing/2014/main" val="4068517156"/>
                    </a:ext>
                  </a:extLst>
                </a:gridCol>
                <a:gridCol w="1624404">
                  <a:extLst>
                    <a:ext uri="{9D8B030D-6E8A-4147-A177-3AD203B41FA5}">
                      <a16:colId xmlns:a16="http://schemas.microsoft.com/office/drawing/2014/main" val="989185978"/>
                    </a:ext>
                  </a:extLst>
                </a:gridCol>
                <a:gridCol w="1016598">
                  <a:extLst>
                    <a:ext uri="{9D8B030D-6E8A-4147-A177-3AD203B41FA5}">
                      <a16:colId xmlns:a16="http://schemas.microsoft.com/office/drawing/2014/main" val="782292503"/>
                    </a:ext>
                  </a:extLst>
                </a:gridCol>
              </a:tblGrid>
              <a:tr h="301786">
                <a:tc rowSpan="2">
                  <a:txBody>
                    <a:bodyPr/>
                    <a:lstStyle/>
                    <a:p>
                      <a:r>
                        <a:rPr lang="en-GB" dirty="0"/>
                        <a:t>Module Title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CABA4"/>
                    </a:solidFill>
                  </a:tcPr>
                </a:tc>
                <a:tc rowSpan="2">
                  <a:txBody>
                    <a:bodyPr/>
                    <a:lstStyle/>
                    <a:p>
                      <a:r>
                        <a:rPr lang="en-GB" dirty="0"/>
                        <a:t>Number of Students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CABA4"/>
                    </a:solidFill>
                  </a:tcPr>
                </a:tc>
                <a:tc gridSpan="2">
                  <a:txBody>
                    <a:bodyPr/>
                    <a:lstStyle/>
                    <a:p>
                      <a:r>
                        <a:rPr lang="en-GB" dirty="0"/>
                        <a:t>Term 1 Engagement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CABA4"/>
                    </a:solidFill>
                  </a:tcPr>
                </a:tc>
                <a:tc hMerge="1">
                  <a:txBody>
                    <a:bodyPr/>
                    <a:lstStyle/>
                    <a:p>
                      <a:endParaRPr lang="en-GB" dirty="0"/>
                    </a:p>
                  </a:txBody>
                  <a:tcPr anchor="ctr">
                    <a:lnB w="38100" cmpd="sng">
                      <a:noFill/>
                    </a:lnB>
                    <a:solidFill>
                      <a:srgbClr val="3CABA4"/>
                    </a:solidFill>
                  </a:tcPr>
                </a:tc>
                <a:extLst>
                  <a:ext uri="{0D108BD9-81ED-4DB2-BD59-A6C34878D82A}">
                    <a16:rowId xmlns:a16="http://schemas.microsoft.com/office/drawing/2014/main" val="879809137"/>
                  </a:ext>
                </a:extLst>
              </a:tr>
              <a:tr h="0">
                <a:tc vMerge="1">
                  <a:txBody>
                    <a:bodyPr/>
                    <a:lstStyle/>
                    <a:p>
                      <a:r>
                        <a:rPr lang="en-GB" dirty="0"/>
                        <a:t>Module</a:t>
                      </a:r>
                    </a:p>
                  </a:txBody>
                  <a:tcPr anchor="ctr">
                    <a:lnT w="38100" cmpd="sng">
                      <a:noFill/>
                    </a:lnT>
                    <a:lnB w="38100" cmpd="sng">
                      <a:noFill/>
                    </a:lnB>
                    <a:solidFill>
                      <a:srgbClr val="3CABA4"/>
                    </a:solidFill>
                  </a:tcPr>
                </a:tc>
                <a:tc vMerge="1">
                  <a:txBody>
                    <a:bodyPr/>
                    <a:lstStyle/>
                    <a:p>
                      <a:r>
                        <a:rPr lang="en-GB" dirty="0"/>
                        <a:t>Number of Students</a:t>
                      </a:r>
                    </a:p>
                  </a:txBody>
                  <a:tcPr anchor="ctr">
                    <a:lnT w="38100" cmpd="sng">
                      <a:noFill/>
                    </a:lnT>
                    <a:lnB w="38100" cmpd="sng">
                      <a:noFill/>
                    </a:lnB>
                    <a:solidFill>
                      <a:srgbClr val="3CABA4"/>
                    </a:solidFill>
                  </a:tcPr>
                </a:tc>
                <a:tc>
                  <a:txBody>
                    <a:bodyPr/>
                    <a:lstStyle/>
                    <a:p>
                      <a:r>
                        <a:rPr lang="en-GB" sz="1400" b="0" dirty="0">
                          <a:solidFill>
                            <a:schemeClr val="bg1"/>
                          </a:solidFill>
                        </a:rPr>
                        <a:t>Submission Rate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CABA4"/>
                    </a:solidFill>
                  </a:tcPr>
                </a:tc>
                <a:tc>
                  <a:txBody>
                    <a:bodyPr/>
                    <a:lstStyle/>
                    <a:p>
                      <a:r>
                        <a:rPr lang="en-GB" sz="1400" b="0" dirty="0">
                          <a:solidFill>
                            <a:schemeClr val="bg1"/>
                          </a:solidFill>
                        </a:rPr>
                        <a:t>Pass Rate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CABA4"/>
                    </a:solidFill>
                  </a:tcPr>
                </a:tc>
                <a:extLst>
                  <a:ext uri="{0D108BD9-81ED-4DB2-BD59-A6C34878D82A}">
                    <a16:rowId xmlns:a16="http://schemas.microsoft.com/office/drawing/2014/main" val="2817886445"/>
                  </a:ext>
                </a:extLst>
              </a:tr>
              <a:tr h="395614">
                <a:tc>
                  <a:txBody>
                    <a:bodyPr/>
                    <a:lstStyle/>
                    <a:p>
                      <a:r>
                        <a:rPr lang="en-GB" sz="1400" dirty="0"/>
                        <a:t>ABE101 – Being Successful at Abertay </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GB" sz="1400" dirty="0"/>
                        <a:t>714 (100%)</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GB" sz="1400" dirty="0"/>
                        <a:t>95%</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GB" sz="1400" dirty="0"/>
                        <a:t>96%</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657981351"/>
                  </a:ext>
                </a:extLst>
              </a:tr>
              <a:tr h="395614">
                <a:tc>
                  <a:txBody>
                    <a:bodyPr/>
                    <a:lstStyle/>
                    <a:p>
                      <a:r>
                        <a:rPr lang="en-GB" sz="1400" dirty="0"/>
                        <a:t>ABE102 –Successful Writing at Abertay</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GB" sz="1400" dirty="0"/>
                        <a:t>410 (55.7%)</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GB" sz="1400" dirty="0"/>
                        <a:t>93%</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GB" sz="1400" dirty="0"/>
                        <a:t>95%</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736839221"/>
                  </a:ext>
                </a:extLst>
              </a:tr>
              <a:tr h="395614">
                <a:tc>
                  <a:txBody>
                    <a:bodyPr/>
                    <a:lstStyle/>
                    <a:p>
                      <a:r>
                        <a:rPr lang="en-GB" sz="1400" dirty="0"/>
                        <a:t>ABE103 – Digital Skills for University &amp; Beyond</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GB" sz="1400" dirty="0"/>
                        <a:t>355 (48.2%)</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GB" sz="1400" dirty="0"/>
                        <a:t>91%</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GB" sz="1400" dirty="0"/>
                        <a:t>98%</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786892805"/>
                  </a:ext>
                </a:extLst>
              </a:tr>
              <a:tr h="395614">
                <a:tc>
                  <a:txBody>
                    <a:bodyPr/>
                    <a:lstStyle/>
                    <a:p>
                      <a:r>
                        <a:rPr lang="en-GB" sz="1400" dirty="0"/>
                        <a:t>ABE104 – Dundee and Me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GB" sz="1400" dirty="0"/>
                        <a:t>191 (26%)</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GB" sz="1400" dirty="0"/>
                        <a:t>90%</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GB" sz="1400" dirty="0"/>
                        <a:t>100%</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667700778"/>
                  </a:ext>
                </a:extLst>
              </a:tr>
              <a:tr h="395614">
                <a:tc>
                  <a:txBody>
                    <a:bodyPr/>
                    <a:lstStyle/>
                    <a:p>
                      <a:r>
                        <a:rPr lang="en-GB" sz="1400" dirty="0"/>
                        <a:t>ABE105 – Research &amp; Enquiry Skills for the Digital Age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GB" sz="1400" dirty="0"/>
                        <a:t>310 (42.1%)</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GB" sz="1400" dirty="0"/>
                        <a:t>92%</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GB" sz="1400" dirty="0"/>
                        <a:t>100%</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22711383"/>
                  </a:ext>
                </a:extLst>
              </a:tr>
              <a:tr h="395614">
                <a:tc>
                  <a:txBody>
                    <a:bodyPr/>
                    <a:lstStyle/>
                    <a:p>
                      <a:r>
                        <a:rPr lang="en-GB" sz="1400" dirty="0"/>
                        <a:t>ABE107 – Planning your future career</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GB" sz="1400" dirty="0"/>
                        <a:t>490 (66.6%)</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GB" sz="1400" dirty="0"/>
                        <a:t>94%</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GB" sz="1400" dirty="0"/>
                        <a:t>98%</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479788567"/>
                  </a:ext>
                </a:extLst>
              </a:tr>
              <a:tr h="395614">
                <a:tc>
                  <a:txBody>
                    <a:bodyPr/>
                    <a:lstStyle/>
                    <a:p>
                      <a:r>
                        <a:rPr lang="en-GB" sz="1400" dirty="0"/>
                        <a:t>ABE108 – Welcome to the CommuniTAY</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GB" sz="1400" dirty="0"/>
                        <a:t>92 (12.5%)</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GB" sz="1400" dirty="0"/>
                        <a:t>100%</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GB" sz="1400" dirty="0"/>
                        <a:t>96%</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36327498"/>
                  </a:ext>
                </a:extLst>
              </a:tr>
              <a:tr h="395614">
                <a:tc>
                  <a:txBody>
                    <a:bodyPr/>
                    <a:lstStyle/>
                    <a:p>
                      <a:r>
                        <a:rPr lang="en-GB" sz="1400" dirty="0"/>
                        <a:t>ABE109 – Wellbeing tools &amp; tricks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GB" sz="1400" dirty="0"/>
                        <a:t>278 (37.8%)</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GB" sz="1400" dirty="0"/>
                        <a:t>91%</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GB" sz="1400" dirty="0"/>
                        <a:t>98%</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600899678"/>
                  </a:ext>
                </a:extLst>
              </a:tr>
            </a:tbl>
          </a:graphicData>
        </a:graphic>
      </p:graphicFrame>
      <p:pic>
        <p:nvPicPr>
          <p:cNvPr id="4" name="Picture 3" descr="Logo&#10;&#10;Description automatically generated">
            <a:extLst>
              <a:ext uri="{FF2B5EF4-FFF2-40B4-BE49-F238E27FC236}">
                <a16:creationId xmlns:a16="http://schemas.microsoft.com/office/drawing/2014/main" id="{B147587F-9942-4EC5-93C5-6210754F5AA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341247" y="80941"/>
            <a:ext cx="2594451" cy="955987"/>
          </a:xfrm>
          <a:prstGeom prst="rect">
            <a:avLst/>
          </a:prstGeom>
        </p:spPr>
      </p:pic>
    </p:spTree>
    <p:extLst>
      <p:ext uri="{BB962C8B-B14F-4D97-AF65-F5344CB8AC3E}">
        <p14:creationId xmlns:p14="http://schemas.microsoft.com/office/powerpoint/2010/main" val="9375181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9D4FA37-06F4-4010-8B01-2EA462C3E2AC}"/>
              </a:ext>
            </a:extLst>
          </p:cNvPr>
          <p:cNvSpPr>
            <a:spLocks noGrp="1"/>
          </p:cNvSpPr>
          <p:nvPr>
            <p:ph type="title"/>
          </p:nvPr>
        </p:nvSpPr>
        <p:spPr>
          <a:xfrm>
            <a:off x="628650" y="271800"/>
            <a:ext cx="6048000" cy="576000"/>
          </a:xfrm>
        </p:spPr>
        <p:txBody>
          <a:bodyPr/>
          <a:lstStyle/>
          <a:p>
            <a:r>
              <a:rPr lang="en-GB" dirty="0"/>
              <a:t>The Warwick’s Model</a:t>
            </a:r>
          </a:p>
        </p:txBody>
      </p:sp>
      <p:sp>
        <p:nvSpPr>
          <p:cNvPr id="3" name="Content Placeholder 2">
            <a:extLst>
              <a:ext uri="{FF2B5EF4-FFF2-40B4-BE49-F238E27FC236}">
                <a16:creationId xmlns:a16="http://schemas.microsoft.com/office/drawing/2014/main" id="{E1A90E6E-E82F-4DEE-88B9-1623FBAF5D9D}"/>
              </a:ext>
            </a:extLst>
          </p:cNvPr>
          <p:cNvSpPr>
            <a:spLocks noGrp="1"/>
          </p:cNvSpPr>
          <p:nvPr>
            <p:ph idx="1"/>
          </p:nvPr>
        </p:nvSpPr>
        <p:spPr>
          <a:xfrm>
            <a:off x="149902" y="1392494"/>
            <a:ext cx="8365448" cy="5193706"/>
          </a:xfrm>
        </p:spPr>
        <p:txBody>
          <a:bodyPr>
            <a:noAutofit/>
          </a:bodyPr>
          <a:lstStyle/>
          <a:p>
            <a:pPr marL="0" indent="0">
              <a:buNone/>
            </a:pPr>
            <a:endParaRPr lang="en-GB" sz="2000" dirty="0"/>
          </a:p>
          <a:p>
            <a:r>
              <a:rPr lang="en-GB" sz="2000" dirty="0"/>
              <a:t>The model aims to help students on professional courses engage with a process of employing skills and strategies to meet academic and professional demands of their programme through developing five aspects of academic, professional, motivational, social and emotional resilience. </a:t>
            </a:r>
          </a:p>
          <a:p>
            <a:endParaRPr lang="en-GB" sz="2000" dirty="0"/>
          </a:p>
          <a:p>
            <a:r>
              <a:rPr lang="en-GB" sz="2000" dirty="0"/>
              <a:t>The model focuses not only on the outcome but also the learning process happening over time. The model aims to go beyond more traditional, individualistic approaches by helping students develop knowledge, skills and experiences suitable for both academic and professional settings in collaboration with others.</a:t>
            </a:r>
          </a:p>
          <a:p>
            <a:pPr marL="0" indent="0">
              <a:buNone/>
            </a:pPr>
            <a:r>
              <a:rPr lang="en-GB" sz="2000" dirty="0"/>
              <a:t> </a:t>
            </a:r>
          </a:p>
          <a:p>
            <a:r>
              <a:rPr lang="en-GB" sz="2000" dirty="0"/>
              <a:t>The model is not to concentrate on individuals' strengths; it is to provide focus for supporting students on professional programmes.</a:t>
            </a:r>
          </a:p>
        </p:txBody>
      </p:sp>
      <p:pic>
        <p:nvPicPr>
          <p:cNvPr id="7" name="Picture 8" descr="Warwick students angry at &amp;#39;aubergine&amp;#39; university logo | Students | The  Guardian">
            <a:extLst>
              <a:ext uri="{FF2B5EF4-FFF2-40B4-BE49-F238E27FC236}">
                <a16:creationId xmlns:a16="http://schemas.microsoft.com/office/drawing/2014/main" id="{9BB26D02-D263-404C-8035-7F42E8A468E6}"/>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6676650" y="127147"/>
            <a:ext cx="2209124" cy="13254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32804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9D4FA37-06F4-4010-8B01-2EA462C3E2AC}"/>
              </a:ext>
            </a:extLst>
          </p:cNvPr>
          <p:cNvSpPr>
            <a:spLocks noGrp="1"/>
          </p:cNvSpPr>
          <p:nvPr>
            <p:ph type="title"/>
          </p:nvPr>
        </p:nvSpPr>
        <p:spPr>
          <a:xfrm>
            <a:off x="628650" y="271800"/>
            <a:ext cx="6048000" cy="576000"/>
          </a:xfrm>
        </p:spPr>
        <p:txBody>
          <a:bodyPr/>
          <a:lstStyle/>
          <a:p>
            <a:r>
              <a:rPr lang="en-GB" dirty="0"/>
              <a:t>Design &amp; Delivery</a:t>
            </a:r>
          </a:p>
        </p:txBody>
      </p:sp>
      <p:sp>
        <p:nvSpPr>
          <p:cNvPr id="3" name="Content Placeholder 2">
            <a:extLst>
              <a:ext uri="{FF2B5EF4-FFF2-40B4-BE49-F238E27FC236}">
                <a16:creationId xmlns:a16="http://schemas.microsoft.com/office/drawing/2014/main" id="{E1A90E6E-E82F-4DEE-88B9-1623FBAF5D9D}"/>
              </a:ext>
            </a:extLst>
          </p:cNvPr>
          <p:cNvSpPr>
            <a:spLocks noGrp="1"/>
          </p:cNvSpPr>
          <p:nvPr>
            <p:ph idx="1"/>
          </p:nvPr>
        </p:nvSpPr>
        <p:spPr>
          <a:xfrm>
            <a:off x="215900" y="1597275"/>
            <a:ext cx="8299450" cy="4758556"/>
          </a:xfrm>
        </p:spPr>
        <p:txBody>
          <a:bodyPr>
            <a:normAutofit fontScale="40000" lnSpcReduction="20000"/>
          </a:bodyPr>
          <a:lstStyle/>
          <a:p>
            <a:pPr>
              <a:lnSpc>
                <a:spcPct val="120000"/>
              </a:lnSpc>
            </a:pPr>
            <a:r>
              <a:rPr lang="en-GB" sz="4400" dirty="0"/>
              <a:t>The five modules are designed to help PG students on professional programmes build their awareness of the skills and practices that will help facilitate five aspects of resilience.</a:t>
            </a:r>
          </a:p>
          <a:p>
            <a:pPr marL="0" indent="0">
              <a:lnSpc>
                <a:spcPct val="120000"/>
              </a:lnSpc>
              <a:buNone/>
            </a:pPr>
            <a:endParaRPr lang="en-GB" sz="4400" dirty="0"/>
          </a:p>
          <a:p>
            <a:pPr>
              <a:lnSpc>
                <a:spcPct val="120000"/>
              </a:lnSpc>
            </a:pPr>
            <a:r>
              <a:rPr lang="en-GB" sz="4400" dirty="0"/>
              <a:t>Students initially take self-quizzes to identify their learning needs. They are then directed to online resources to learn about skills and strategies, apply skills and strategies, and build their personal and group toolkit. </a:t>
            </a:r>
          </a:p>
          <a:p>
            <a:endParaRPr lang="en-GB" sz="4400" dirty="0"/>
          </a:p>
          <a:p>
            <a:r>
              <a:rPr lang="en-GB" sz="4400" dirty="0"/>
              <a:t>Each module is designed using the following principles:</a:t>
            </a:r>
          </a:p>
          <a:p>
            <a:pPr marL="0" indent="0">
              <a:buNone/>
            </a:pPr>
            <a:endParaRPr lang="en-GB" sz="4400" dirty="0"/>
          </a:p>
          <a:p>
            <a:pPr marL="0" indent="0">
              <a:buNone/>
            </a:pPr>
            <a:r>
              <a:rPr lang="en-GB" sz="3500" dirty="0"/>
              <a:t>-Personalised with the self-quiz, personalised plan and tool kit;</a:t>
            </a:r>
          </a:p>
          <a:p>
            <a:endParaRPr lang="en-GB" sz="3500" dirty="0"/>
          </a:p>
          <a:p>
            <a:pPr marL="0" indent="0">
              <a:buNone/>
            </a:pPr>
            <a:r>
              <a:rPr lang="en-GB" sz="3500" dirty="0"/>
              <a:t>-Interactive with the reflection activities and problem-based scenarios;</a:t>
            </a:r>
          </a:p>
          <a:p>
            <a:pPr marL="0" indent="0">
              <a:buNone/>
            </a:pPr>
            <a:endParaRPr lang="en-GB" sz="3500" dirty="0"/>
          </a:p>
          <a:p>
            <a:pPr marL="0" indent="0">
              <a:buNone/>
            </a:pPr>
            <a:r>
              <a:rPr lang="en-GB" sz="3500" dirty="0"/>
              <a:t>-Enabling students to develop the modules’ resources in collaboration with </a:t>
            </a:r>
            <a:r>
              <a:rPr lang="en-GB" sz="3500"/>
              <a:t>other participants.</a:t>
            </a:r>
            <a:br>
              <a:rPr lang="en-GB" sz="3500" dirty="0"/>
            </a:br>
            <a:endParaRPr lang="en-GB" sz="3500" dirty="0"/>
          </a:p>
          <a:p>
            <a:endParaRPr lang="en-GB" dirty="0"/>
          </a:p>
          <a:p>
            <a:pPr marL="0" indent="0">
              <a:buNone/>
            </a:pPr>
            <a:endParaRPr lang="en-GB" dirty="0"/>
          </a:p>
          <a:p>
            <a:endParaRPr lang="en-GB" dirty="0"/>
          </a:p>
          <a:p>
            <a:endParaRPr lang="en-GB" dirty="0"/>
          </a:p>
        </p:txBody>
      </p:sp>
      <p:pic>
        <p:nvPicPr>
          <p:cNvPr id="7" name="Picture 8" descr="Warwick students angry at &amp;#39;aubergine&amp;#39; university logo | Students | The  Guardian">
            <a:extLst>
              <a:ext uri="{FF2B5EF4-FFF2-40B4-BE49-F238E27FC236}">
                <a16:creationId xmlns:a16="http://schemas.microsoft.com/office/drawing/2014/main" id="{9BB26D02-D263-404C-8035-7F42E8A468E6}"/>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6676650" y="127147"/>
            <a:ext cx="2209124" cy="13254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89129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6981BA57-5F6D-4C78-BD9A-AB43AA596FB2}"/>
              </a:ext>
            </a:extLst>
          </p:cNvPr>
          <p:cNvPicPr>
            <a:picLocks noGrp="1" noChangeAspect="1"/>
          </p:cNvPicPr>
          <p:nvPr>
            <p:ph idx="1"/>
          </p:nvPr>
        </p:nvPicPr>
        <p:blipFill>
          <a:blip r:embed="rId3"/>
          <a:stretch>
            <a:fillRect/>
          </a:stretch>
        </p:blipFill>
        <p:spPr>
          <a:xfrm>
            <a:off x="7144442" y="329143"/>
            <a:ext cx="1375568" cy="518657"/>
          </a:xfrm>
        </p:spPr>
      </p:pic>
      <p:sp>
        <p:nvSpPr>
          <p:cNvPr id="9" name="Content Placeholder 8">
            <a:extLst>
              <a:ext uri="{FF2B5EF4-FFF2-40B4-BE49-F238E27FC236}">
                <a16:creationId xmlns:a16="http://schemas.microsoft.com/office/drawing/2014/main" id="{E8EBC87C-D3EF-479A-9D8F-913082CA1D38}"/>
              </a:ext>
            </a:extLst>
          </p:cNvPr>
          <p:cNvSpPr>
            <a:spLocks noGrp="1"/>
          </p:cNvSpPr>
          <p:nvPr>
            <p:ph idx="10"/>
          </p:nvPr>
        </p:nvSpPr>
        <p:spPr/>
        <p:txBody>
          <a:bodyPr>
            <a:normAutofit/>
          </a:bodyPr>
          <a:lstStyle/>
          <a:p>
            <a:pPr marL="428625" indent="-342900"/>
            <a:r>
              <a:rPr lang="en-GB" sz="2400" dirty="0"/>
              <a:t>Contact with the programme via SN Leader</a:t>
            </a:r>
          </a:p>
          <a:p>
            <a:pPr marL="428625" indent="-342900"/>
            <a:r>
              <a:rPr lang="en-GB" sz="2400" dirty="0"/>
              <a:t>Questions from BCU</a:t>
            </a:r>
          </a:p>
          <a:p>
            <a:pPr marL="428625" indent="-342900"/>
            <a:r>
              <a:rPr lang="en-GB" sz="2400" dirty="0"/>
              <a:t>Report templates from Abertay</a:t>
            </a:r>
          </a:p>
          <a:p>
            <a:pPr marL="428625" indent="-342900"/>
            <a:r>
              <a:rPr lang="en-GB" sz="2400" dirty="0"/>
              <a:t>My time via Enhancement Theme</a:t>
            </a:r>
          </a:p>
          <a:p>
            <a:endParaRPr lang="en-GB" sz="2400" dirty="0"/>
          </a:p>
        </p:txBody>
      </p:sp>
      <p:sp>
        <p:nvSpPr>
          <p:cNvPr id="4" name="Title 3">
            <a:extLst>
              <a:ext uri="{FF2B5EF4-FFF2-40B4-BE49-F238E27FC236}">
                <a16:creationId xmlns:a16="http://schemas.microsoft.com/office/drawing/2014/main" id="{09D4FA37-06F4-4010-8B01-2EA462C3E2AC}"/>
              </a:ext>
            </a:extLst>
          </p:cNvPr>
          <p:cNvSpPr>
            <a:spLocks noGrp="1"/>
          </p:cNvSpPr>
          <p:nvPr>
            <p:ph type="title"/>
          </p:nvPr>
        </p:nvSpPr>
        <p:spPr>
          <a:xfrm>
            <a:off x="623990" y="304381"/>
            <a:ext cx="6048000" cy="576000"/>
          </a:xfrm>
        </p:spPr>
        <p:txBody>
          <a:bodyPr/>
          <a:lstStyle/>
          <a:p>
            <a:r>
              <a:rPr lang="en-GB" dirty="0"/>
              <a:t>UHI (micro) pilot</a:t>
            </a:r>
          </a:p>
        </p:txBody>
      </p:sp>
      <p:sp>
        <p:nvSpPr>
          <p:cNvPr id="10" name="Text Placeholder 9">
            <a:extLst>
              <a:ext uri="{FF2B5EF4-FFF2-40B4-BE49-F238E27FC236}">
                <a16:creationId xmlns:a16="http://schemas.microsoft.com/office/drawing/2014/main" id="{9F31ADD5-6F9D-467B-913B-481802379C0B}"/>
              </a:ext>
            </a:extLst>
          </p:cNvPr>
          <p:cNvSpPr>
            <a:spLocks noGrp="1"/>
          </p:cNvSpPr>
          <p:nvPr>
            <p:ph type="body" idx="11"/>
          </p:nvPr>
        </p:nvSpPr>
        <p:spPr/>
        <p:txBody>
          <a:bodyPr/>
          <a:lstStyle/>
          <a:p>
            <a:r>
              <a:rPr lang="en-GB" dirty="0"/>
              <a:t>Motivators</a:t>
            </a:r>
          </a:p>
        </p:txBody>
      </p:sp>
      <p:sp>
        <p:nvSpPr>
          <p:cNvPr id="11" name="Text Placeholder 10">
            <a:extLst>
              <a:ext uri="{FF2B5EF4-FFF2-40B4-BE49-F238E27FC236}">
                <a16:creationId xmlns:a16="http://schemas.microsoft.com/office/drawing/2014/main" id="{0C315458-EFA6-49DF-BAEC-681E19CA2704}"/>
              </a:ext>
            </a:extLst>
          </p:cNvPr>
          <p:cNvSpPr>
            <a:spLocks noGrp="1"/>
          </p:cNvSpPr>
          <p:nvPr>
            <p:ph type="body" idx="12"/>
          </p:nvPr>
        </p:nvSpPr>
        <p:spPr/>
        <p:txBody>
          <a:bodyPr/>
          <a:lstStyle/>
          <a:p>
            <a:r>
              <a:rPr lang="en-GB" dirty="0"/>
              <a:t>Enablers</a:t>
            </a:r>
          </a:p>
        </p:txBody>
      </p:sp>
      <p:sp>
        <p:nvSpPr>
          <p:cNvPr id="13" name="TextBox 12">
            <a:extLst>
              <a:ext uri="{FF2B5EF4-FFF2-40B4-BE49-F238E27FC236}">
                <a16:creationId xmlns:a16="http://schemas.microsoft.com/office/drawing/2014/main" id="{0EE667B5-587C-4E8B-8FD2-8E288AD29547}"/>
              </a:ext>
            </a:extLst>
          </p:cNvPr>
          <p:cNvSpPr txBox="1"/>
          <p:nvPr/>
        </p:nvSpPr>
        <p:spPr>
          <a:xfrm>
            <a:off x="415783" y="2350956"/>
            <a:ext cx="4004909" cy="1938992"/>
          </a:xfrm>
          <a:prstGeom prst="rect">
            <a:avLst/>
          </a:prstGeom>
          <a:noFill/>
        </p:spPr>
        <p:txBody>
          <a:bodyPr wrap="square">
            <a:spAutoFit/>
          </a:bodyPr>
          <a:lstStyle/>
          <a:p>
            <a:pPr marL="428625" indent="-342900">
              <a:buFont typeface="Arial" panose="020B0604020202020204" pitchFamily="34" charset="0"/>
              <a:buChar char="•"/>
            </a:pPr>
            <a:r>
              <a:rPr lang="en-GB" sz="2400" dirty="0">
                <a:latin typeface="Avenir Medium"/>
              </a:rPr>
              <a:t>Personal interest in student retention</a:t>
            </a:r>
          </a:p>
          <a:p>
            <a:pPr marL="428625" indent="-342900">
              <a:buFont typeface="Arial" panose="020B0604020202020204" pitchFamily="34" charset="0"/>
              <a:buChar char="•"/>
            </a:pPr>
            <a:r>
              <a:rPr lang="en-GB" sz="2400" dirty="0">
                <a:latin typeface="Avenir Medium"/>
              </a:rPr>
              <a:t>Enhancement Theme Collaborative Cluster</a:t>
            </a:r>
          </a:p>
          <a:p>
            <a:pPr marL="428625" indent="-342900">
              <a:buFont typeface="Arial" panose="020B0604020202020204" pitchFamily="34" charset="0"/>
              <a:buChar char="•"/>
            </a:pPr>
            <a:r>
              <a:rPr lang="en-GB" sz="2400" dirty="0">
                <a:latin typeface="Avenir Medium"/>
              </a:rPr>
              <a:t>Support of one SN Leader</a:t>
            </a:r>
          </a:p>
        </p:txBody>
      </p:sp>
    </p:spTree>
    <p:extLst>
      <p:ext uri="{BB962C8B-B14F-4D97-AF65-F5344CB8AC3E}">
        <p14:creationId xmlns:p14="http://schemas.microsoft.com/office/powerpoint/2010/main" val="17436544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6981BA57-5F6D-4C78-BD9A-AB43AA596FB2}"/>
              </a:ext>
            </a:extLst>
          </p:cNvPr>
          <p:cNvPicPr>
            <a:picLocks noGrp="1" noChangeAspect="1"/>
          </p:cNvPicPr>
          <p:nvPr>
            <p:ph idx="1"/>
          </p:nvPr>
        </p:nvPicPr>
        <p:blipFill>
          <a:blip r:embed="rId3"/>
          <a:stretch>
            <a:fillRect/>
          </a:stretch>
        </p:blipFill>
        <p:spPr>
          <a:xfrm>
            <a:off x="7144442" y="329143"/>
            <a:ext cx="1375568" cy="518657"/>
          </a:xfrm>
        </p:spPr>
      </p:pic>
      <p:sp>
        <p:nvSpPr>
          <p:cNvPr id="9" name="Content Placeholder 8">
            <a:extLst>
              <a:ext uri="{FF2B5EF4-FFF2-40B4-BE49-F238E27FC236}">
                <a16:creationId xmlns:a16="http://schemas.microsoft.com/office/drawing/2014/main" id="{E8EBC87C-D3EF-479A-9D8F-913082CA1D38}"/>
              </a:ext>
            </a:extLst>
          </p:cNvPr>
          <p:cNvSpPr>
            <a:spLocks noGrp="1"/>
          </p:cNvSpPr>
          <p:nvPr>
            <p:ph idx="10"/>
          </p:nvPr>
        </p:nvSpPr>
        <p:spPr>
          <a:xfrm>
            <a:off x="4723309" y="2294626"/>
            <a:ext cx="3796701" cy="1412401"/>
          </a:xfrm>
        </p:spPr>
        <p:txBody>
          <a:bodyPr>
            <a:normAutofit/>
          </a:bodyPr>
          <a:lstStyle/>
          <a:p>
            <a:pPr marL="428625" indent="-342900"/>
            <a:r>
              <a:rPr lang="en-GB" sz="2400" dirty="0"/>
              <a:t>ELIR</a:t>
            </a:r>
          </a:p>
          <a:p>
            <a:pPr marL="428625" indent="-342900"/>
            <a:r>
              <a:rPr lang="en-GB" sz="2400" dirty="0"/>
              <a:t>Revival of Access to Masters (</a:t>
            </a:r>
            <a:r>
              <a:rPr lang="en-GB" sz="2400" dirty="0" err="1"/>
              <a:t>AtoM</a:t>
            </a:r>
            <a:r>
              <a:rPr lang="en-GB" sz="2400" dirty="0"/>
              <a:t>) project</a:t>
            </a:r>
            <a:endParaRPr lang="en-GB" sz="2800" dirty="0"/>
          </a:p>
        </p:txBody>
      </p:sp>
      <p:sp>
        <p:nvSpPr>
          <p:cNvPr id="10" name="Text Placeholder 9">
            <a:extLst>
              <a:ext uri="{FF2B5EF4-FFF2-40B4-BE49-F238E27FC236}">
                <a16:creationId xmlns:a16="http://schemas.microsoft.com/office/drawing/2014/main" id="{9F31ADD5-6F9D-467B-913B-481802379C0B}"/>
              </a:ext>
            </a:extLst>
          </p:cNvPr>
          <p:cNvSpPr>
            <a:spLocks noGrp="1"/>
          </p:cNvSpPr>
          <p:nvPr>
            <p:ph type="body" idx="11"/>
          </p:nvPr>
        </p:nvSpPr>
        <p:spPr/>
        <p:txBody>
          <a:bodyPr/>
          <a:lstStyle/>
          <a:p>
            <a:r>
              <a:rPr lang="en-GB" dirty="0"/>
              <a:t>Challenges</a:t>
            </a:r>
          </a:p>
        </p:txBody>
      </p:sp>
      <p:sp>
        <p:nvSpPr>
          <p:cNvPr id="11" name="Text Placeholder 10">
            <a:extLst>
              <a:ext uri="{FF2B5EF4-FFF2-40B4-BE49-F238E27FC236}">
                <a16:creationId xmlns:a16="http://schemas.microsoft.com/office/drawing/2014/main" id="{0C315458-EFA6-49DF-BAEC-681E19CA2704}"/>
              </a:ext>
            </a:extLst>
          </p:cNvPr>
          <p:cNvSpPr>
            <a:spLocks noGrp="1"/>
          </p:cNvSpPr>
          <p:nvPr>
            <p:ph type="body" idx="12"/>
          </p:nvPr>
        </p:nvSpPr>
        <p:spPr/>
        <p:txBody>
          <a:bodyPr/>
          <a:lstStyle/>
          <a:p>
            <a:r>
              <a:rPr lang="en-GB" dirty="0"/>
              <a:t>Potential levers</a:t>
            </a:r>
          </a:p>
        </p:txBody>
      </p:sp>
      <p:sp>
        <p:nvSpPr>
          <p:cNvPr id="13" name="TextBox 12">
            <a:extLst>
              <a:ext uri="{FF2B5EF4-FFF2-40B4-BE49-F238E27FC236}">
                <a16:creationId xmlns:a16="http://schemas.microsoft.com/office/drawing/2014/main" id="{0EE667B5-587C-4E8B-8FD2-8E288AD29547}"/>
              </a:ext>
            </a:extLst>
          </p:cNvPr>
          <p:cNvSpPr txBox="1"/>
          <p:nvPr/>
        </p:nvSpPr>
        <p:spPr>
          <a:xfrm>
            <a:off x="415783" y="2350956"/>
            <a:ext cx="4004909" cy="1938992"/>
          </a:xfrm>
          <a:prstGeom prst="rect">
            <a:avLst/>
          </a:prstGeom>
          <a:noFill/>
        </p:spPr>
        <p:txBody>
          <a:bodyPr wrap="square">
            <a:spAutoFit/>
          </a:bodyPr>
          <a:lstStyle/>
          <a:p>
            <a:pPr marL="428625" indent="-342900">
              <a:buFont typeface="Arial" panose="020B0604020202020204" pitchFamily="34" charset="0"/>
              <a:buChar char="•"/>
            </a:pPr>
            <a:r>
              <a:rPr lang="en-GB" sz="2400" dirty="0"/>
              <a:t>Stretched resources</a:t>
            </a:r>
          </a:p>
          <a:p>
            <a:pPr marL="428625" indent="-342900">
              <a:buFont typeface="Arial" panose="020B0604020202020204" pitchFamily="34" charset="0"/>
              <a:buChar char="•"/>
            </a:pPr>
            <a:r>
              <a:rPr lang="en-GB" sz="2400" dirty="0"/>
              <a:t>The right expertise</a:t>
            </a:r>
          </a:p>
          <a:p>
            <a:pPr marL="428625" indent="-342900">
              <a:buFont typeface="Arial" panose="020B0604020202020204" pitchFamily="34" charset="0"/>
              <a:buChar char="•"/>
            </a:pPr>
            <a:r>
              <a:rPr lang="en-GB" sz="2400" dirty="0"/>
              <a:t>Distributed structure</a:t>
            </a:r>
          </a:p>
          <a:p>
            <a:pPr marL="428625" indent="-342900">
              <a:buFont typeface="Arial" panose="020B0604020202020204" pitchFamily="34" charset="0"/>
              <a:buChar char="•"/>
            </a:pPr>
            <a:r>
              <a:rPr lang="en-GB" sz="2400" dirty="0"/>
              <a:t>Institutional commitment beyond strategy</a:t>
            </a:r>
          </a:p>
        </p:txBody>
      </p:sp>
      <p:pic>
        <p:nvPicPr>
          <p:cNvPr id="6" name="Picture 5" descr="Graphical user interface, application&#10;&#10;Description automatically generated">
            <a:extLst>
              <a:ext uri="{FF2B5EF4-FFF2-40B4-BE49-F238E27FC236}">
                <a16:creationId xmlns:a16="http://schemas.microsoft.com/office/drawing/2014/main" id="{A7C25144-E297-40B4-AE3A-4625A61281C9}"/>
              </a:ext>
            </a:extLst>
          </p:cNvPr>
          <p:cNvPicPr>
            <a:picLocks noChangeAspect="1"/>
          </p:cNvPicPr>
          <p:nvPr/>
        </p:nvPicPr>
        <p:blipFill>
          <a:blip r:embed="rId4"/>
          <a:stretch>
            <a:fillRect/>
          </a:stretch>
        </p:blipFill>
        <p:spPr>
          <a:xfrm>
            <a:off x="4155431" y="3855222"/>
            <a:ext cx="4988569" cy="2952000"/>
          </a:xfrm>
          <a:prstGeom prst="rect">
            <a:avLst/>
          </a:prstGeom>
        </p:spPr>
      </p:pic>
    </p:spTree>
    <p:extLst>
      <p:ext uri="{BB962C8B-B14F-4D97-AF65-F5344CB8AC3E}">
        <p14:creationId xmlns:p14="http://schemas.microsoft.com/office/powerpoint/2010/main" val="6467277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B528F7-522D-4309-94FA-2C196F9253E4}"/>
              </a:ext>
            </a:extLst>
          </p:cNvPr>
          <p:cNvSpPr>
            <a:spLocks noGrp="1"/>
          </p:cNvSpPr>
          <p:nvPr>
            <p:ph type="title"/>
          </p:nvPr>
        </p:nvSpPr>
        <p:spPr/>
        <p:txBody>
          <a:bodyPr/>
          <a:lstStyle/>
          <a:p>
            <a:r>
              <a:rPr lang="en-GB" dirty="0">
                <a:solidFill>
                  <a:srgbClr val="3EA799"/>
                </a:solidFill>
              </a:rPr>
              <a:t>Moving to a conversation</a:t>
            </a:r>
          </a:p>
        </p:txBody>
      </p:sp>
      <p:sp>
        <p:nvSpPr>
          <p:cNvPr id="3" name="Text Placeholder 2">
            <a:extLst>
              <a:ext uri="{FF2B5EF4-FFF2-40B4-BE49-F238E27FC236}">
                <a16:creationId xmlns:a16="http://schemas.microsoft.com/office/drawing/2014/main" id="{DB171158-EB6A-4449-832F-593EF2C814E4}"/>
              </a:ext>
            </a:extLst>
          </p:cNvPr>
          <p:cNvSpPr>
            <a:spLocks noGrp="1"/>
          </p:cNvSpPr>
          <p:nvPr>
            <p:ph type="body" idx="1"/>
          </p:nvPr>
        </p:nvSpPr>
        <p:spPr/>
        <p:txBody>
          <a:bodyPr/>
          <a:lstStyle/>
          <a:p>
            <a:pPr marL="85725" indent="0">
              <a:buNone/>
            </a:pPr>
            <a:endParaRPr lang="en-GB" dirty="0"/>
          </a:p>
          <a:p>
            <a:pPr marL="85725" indent="0">
              <a:buNone/>
            </a:pPr>
            <a:r>
              <a:rPr lang="en-GB" dirty="0"/>
              <a:t>Our work is exploratory, we are trying to understand the space, so would like your input.</a:t>
            </a:r>
          </a:p>
          <a:p>
            <a:pPr marL="85725" indent="0">
              <a:buNone/>
            </a:pPr>
            <a:endParaRPr lang="en-GB" dirty="0"/>
          </a:p>
          <a:p>
            <a:pPr>
              <a:buFont typeface="Arial" panose="020B0604020202020204" pitchFamily="34" charset="0"/>
              <a:buChar char="•"/>
            </a:pPr>
            <a:r>
              <a:rPr lang="en-GB" dirty="0"/>
              <a:t>Two questions to discuss over the next 25 minutes or so.</a:t>
            </a:r>
          </a:p>
          <a:p>
            <a:pPr>
              <a:buFont typeface="Arial" panose="020B0604020202020204" pitchFamily="34" charset="0"/>
              <a:buChar char="•"/>
            </a:pPr>
            <a:r>
              <a:rPr lang="en-GB" dirty="0"/>
              <a:t>Facilitated by one of us, on tables or online.</a:t>
            </a:r>
          </a:p>
          <a:p>
            <a:pPr>
              <a:buFont typeface="Arial" panose="020B0604020202020204" pitchFamily="34" charset="0"/>
              <a:buChar char="•"/>
            </a:pPr>
            <a:r>
              <a:rPr lang="en-GB" dirty="0"/>
              <a:t>Pick up on one key theme from table</a:t>
            </a:r>
          </a:p>
        </p:txBody>
      </p:sp>
      <p:pic>
        <p:nvPicPr>
          <p:cNvPr id="4" name="Picture 3">
            <a:extLst>
              <a:ext uri="{FF2B5EF4-FFF2-40B4-BE49-F238E27FC236}">
                <a16:creationId xmlns:a16="http://schemas.microsoft.com/office/drawing/2014/main" id="{CD375920-0EEA-4F29-89F4-715BD5B89BF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104260" y="5102142"/>
            <a:ext cx="2039739" cy="838249"/>
          </a:xfrm>
          <a:prstGeom prst="rect">
            <a:avLst/>
          </a:prstGeom>
        </p:spPr>
      </p:pic>
    </p:spTree>
    <p:extLst>
      <p:ext uri="{BB962C8B-B14F-4D97-AF65-F5344CB8AC3E}">
        <p14:creationId xmlns:p14="http://schemas.microsoft.com/office/powerpoint/2010/main" val="11018455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Content Placeholder 2">
            <a:extLst>
              <a:ext uri="{FF2B5EF4-FFF2-40B4-BE49-F238E27FC236}">
                <a16:creationId xmlns:a16="http://schemas.microsoft.com/office/drawing/2014/main" id="{7A2050C3-8102-40E1-953C-B471C3A8FC60}"/>
              </a:ext>
            </a:extLst>
          </p:cNvPr>
          <p:cNvPicPr>
            <a:picLocks noGrp="1" noChangeAspect="1"/>
          </p:cNvPicPr>
          <p:nvPr>
            <p:ph idx="1"/>
          </p:nvPr>
        </p:nvPicPr>
        <p:blipFill>
          <a:blip r:embed="rId3"/>
          <a:stretch>
            <a:fillRect/>
          </a:stretch>
        </p:blipFill>
        <p:spPr>
          <a:xfrm>
            <a:off x="228799" y="3855085"/>
            <a:ext cx="3621881" cy="1014413"/>
          </a:xfrm>
        </p:spPr>
      </p:pic>
      <p:pic>
        <p:nvPicPr>
          <p:cNvPr id="5" name="Picture 4">
            <a:extLst>
              <a:ext uri="{FF2B5EF4-FFF2-40B4-BE49-F238E27FC236}">
                <a16:creationId xmlns:a16="http://schemas.microsoft.com/office/drawing/2014/main" id="{C051CBE3-3D36-41A4-A331-2DB670EEA5E0}"/>
              </a:ext>
            </a:extLst>
          </p:cNvPr>
          <p:cNvPicPr>
            <a:picLocks noChangeAspect="1"/>
          </p:cNvPicPr>
          <p:nvPr/>
        </p:nvPicPr>
        <p:blipFill>
          <a:blip r:embed="rId4"/>
          <a:stretch>
            <a:fillRect/>
          </a:stretch>
        </p:blipFill>
        <p:spPr>
          <a:xfrm>
            <a:off x="6145168" y="5102142"/>
            <a:ext cx="2998832" cy="1232397"/>
          </a:xfrm>
          <a:prstGeom prst="rect">
            <a:avLst/>
          </a:prstGeom>
        </p:spPr>
      </p:pic>
      <p:pic>
        <p:nvPicPr>
          <p:cNvPr id="1026" name="Picture 1" descr="http://www2.gcu.ac.uk/media/GCU_logo_emailsig_280815.gif">
            <a:extLst>
              <a:ext uri="{FF2B5EF4-FFF2-40B4-BE49-F238E27FC236}">
                <a16:creationId xmlns:a16="http://schemas.microsoft.com/office/drawing/2014/main" id="{470A8D2A-C2C1-4622-9ADA-D66E82FBE11E}"/>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729152" y="2225590"/>
            <a:ext cx="1931405" cy="13254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0" name="Picture 6" descr="BCU Accommodation - Birmingham City University | Host">
            <a:extLst>
              <a:ext uri="{FF2B5EF4-FFF2-40B4-BE49-F238E27FC236}">
                <a16:creationId xmlns:a16="http://schemas.microsoft.com/office/drawing/2014/main" id="{3AF48720-3205-4D7E-B834-FD994CE0FFE9}"/>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5831506" y="3317033"/>
            <a:ext cx="2683844" cy="1341922"/>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Warwick students angry at &amp;#39;aubergine&amp;#39; university logo | Students | The  Guardian">
            <a:extLst>
              <a:ext uri="{FF2B5EF4-FFF2-40B4-BE49-F238E27FC236}">
                <a16:creationId xmlns:a16="http://schemas.microsoft.com/office/drawing/2014/main" id="{BA998041-35E6-4D1D-B6D7-F51DAB275367}"/>
              </a:ext>
            </a:extLst>
          </p:cNvPr>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6315586" y="2171909"/>
            <a:ext cx="2209124" cy="1325474"/>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Abertay University | Scotland.org">
            <a:extLst>
              <a:ext uri="{FF2B5EF4-FFF2-40B4-BE49-F238E27FC236}">
                <a16:creationId xmlns:a16="http://schemas.microsoft.com/office/drawing/2014/main" id="{6C4F949B-A121-447C-A347-D25B9B7096FE}"/>
              </a:ext>
            </a:extLst>
          </p:cNvPr>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2764516" y="2125266"/>
            <a:ext cx="3551070" cy="1519276"/>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Middlesex University - Wikipedia">
            <a:extLst>
              <a:ext uri="{FF2B5EF4-FFF2-40B4-BE49-F238E27FC236}">
                <a16:creationId xmlns:a16="http://schemas.microsoft.com/office/drawing/2014/main" id="{E2AA9775-4D32-4F2C-BBF5-E697D8077EB5}"/>
              </a:ext>
            </a:extLst>
          </p:cNvPr>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582428" y="5409081"/>
            <a:ext cx="2078129" cy="819775"/>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a:hlinkClick r:id="rId10"/>
            <a:extLst>
              <a:ext uri="{FF2B5EF4-FFF2-40B4-BE49-F238E27FC236}">
                <a16:creationId xmlns:a16="http://schemas.microsoft.com/office/drawing/2014/main" id="{EAA29D8A-FF08-42DA-AC3E-9FAA0C39A282}"/>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228799" y="64806"/>
            <a:ext cx="6913863" cy="2060459"/>
          </a:xfrm>
          <a:prstGeom prst="rect">
            <a:avLst/>
          </a:prstGeom>
        </p:spPr>
      </p:pic>
      <p:pic>
        <p:nvPicPr>
          <p:cNvPr id="4" name="Picture 2" descr="Robert Gordon University - YouTube">
            <a:extLst>
              <a:ext uri="{FF2B5EF4-FFF2-40B4-BE49-F238E27FC236}">
                <a16:creationId xmlns:a16="http://schemas.microsoft.com/office/drawing/2014/main" id="{43C64997-3F14-45E4-B926-3BDBDBEB46BF}"/>
              </a:ext>
            </a:extLst>
          </p:cNvPr>
          <p:cNvPicPr>
            <a:picLocks noChangeAspect="1" noChangeArrowheads="1"/>
          </p:cNvPicPr>
          <p:nvPr/>
        </p:nvPicPr>
        <p:blipFill>
          <a:blip r:embed="rId12" cstate="screen">
            <a:extLst>
              <a:ext uri="{28A0092B-C50C-407E-A947-70E740481C1C}">
                <a14:useLocalDpi xmlns:a14="http://schemas.microsoft.com/office/drawing/2010/main"/>
              </a:ext>
            </a:extLst>
          </a:blip>
          <a:srcRect/>
          <a:stretch>
            <a:fillRect/>
          </a:stretch>
        </p:blipFill>
        <p:spPr bwMode="auto">
          <a:xfrm>
            <a:off x="4094922" y="5180220"/>
            <a:ext cx="1298206" cy="1298206"/>
          </a:xfrm>
          <a:prstGeom prst="rect">
            <a:avLst/>
          </a:prstGeom>
          <a:noFill/>
          <a:extLst>
            <a:ext uri="{909E8E84-426E-40DD-AFC4-6F175D3DCCD1}">
              <a14:hiddenFill xmlns:a14="http://schemas.microsoft.com/office/drawing/2010/main">
                <a:solidFill>
                  <a:srgbClr val="FFFFFF"/>
                </a:solidFill>
              </a14:hiddenFill>
            </a:ext>
          </a:extLst>
        </p:spPr>
      </p:pic>
      <p:sp>
        <p:nvSpPr>
          <p:cNvPr id="8" name="Title 7">
            <a:extLst>
              <a:ext uri="{FF2B5EF4-FFF2-40B4-BE49-F238E27FC236}">
                <a16:creationId xmlns:a16="http://schemas.microsoft.com/office/drawing/2014/main" id="{57EA1096-6C38-466C-92E8-77062E9CB7A9}"/>
              </a:ext>
            </a:extLst>
          </p:cNvPr>
          <p:cNvSpPr>
            <a:spLocks noGrp="1"/>
          </p:cNvSpPr>
          <p:nvPr>
            <p:ph type="title"/>
          </p:nvPr>
        </p:nvSpPr>
        <p:spPr/>
        <p:txBody>
          <a:bodyPr/>
          <a:lstStyle/>
          <a:p>
            <a:endParaRPr lang="en-GB"/>
          </a:p>
        </p:txBody>
      </p:sp>
    </p:spTree>
    <p:extLst>
      <p:ext uri="{BB962C8B-B14F-4D97-AF65-F5344CB8AC3E}">
        <p14:creationId xmlns:p14="http://schemas.microsoft.com/office/powerpoint/2010/main" val="25972144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7A0B7F1-7D4D-4747-9129-0E530201565B}"/>
              </a:ext>
            </a:extLst>
          </p:cNvPr>
          <p:cNvSpPr>
            <a:spLocks noGrp="1"/>
          </p:cNvSpPr>
          <p:nvPr>
            <p:ph idx="1"/>
          </p:nvPr>
        </p:nvSpPr>
        <p:spPr/>
        <p:txBody>
          <a:bodyPr>
            <a:normAutofit/>
          </a:bodyPr>
          <a:lstStyle/>
          <a:p>
            <a:pPr marL="0" indent="0">
              <a:buNone/>
            </a:pPr>
            <a:r>
              <a:rPr lang="en-GB" sz="3600" dirty="0"/>
              <a:t>For your institution and context……</a:t>
            </a:r>
          </a:p>
          <a:p>
            <a:pPr marL="0" indent="0">
              <a:buNone/>
            </a:pPr>
            <a:endParaRPr lang="en-GB" sz="3600" dirty="0"/>
          </a:p>
          <a:p>
            <a:pPr marL="0" indent="0">
              <a:buNone/>
            </a:pPr>
            <a:r>
              <a:rPr lang="en-GB" sz="3600" dirty="0"/>
              <a:t>What would be the value or purpose of a diagnostic approach and what would you hope to achieve?</a:t>
            </a:r>
          </a:p>
        </p:txBody>
      </p:sp>
      <p:sp>
        <p:nvSpPr>
          <p:cNvPr id="3" name="Title 2">
            <a:extLst>
              <a:ext uri="{FF2B5EF4-FFF2-40B4-BE49-F238E27FC236}">
                <a16:creationId xmlns:a16="http://schemas.microsoft.com/office/drawing/2014/main" id="{BF2DC183-45EE-481C-9ADB-EFAB7CE85A92}"/>
              </a:ext>
            </a:extLst>
          </p:cNvPr>
          <p:cNvSpPr>
            <a:spLocks noGrp="1"/>
          </p:cNvSpPr>
          <p:nvPr>
            <p:ph type="title"/>
          </p:nvPr>
        </p:nvSpPr>
        <p:spPr>
          <a:xfrm>
            <a:off x="628650" y="585832"/>
            <a:ext cx="8268846" cy="576000"/>
          </a:xfrm>
        </p:spPr>
        <p:txBody>
          <a:bodyPr/>
          <a:lstStyle/>
          <a:p>
            <a:r>
              <a:rPr lang="en-GB" dirty="0"/>
              <a:t>Conversation 1</a:t>
            </a:r>
          </a:p>
        </p:txBody>
      </p:sp>
    </p:spTree>
    <p:extLst>
      <p:ext uri="{BB962C8B-B14F-4D97-AF65-F5344CB8AC3E}">
        <p14:creationId xmlns:p14="http://schemas.microsoft.com/office/powerpoint/2010/main" val="5676819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Title 2">
            <a:extLst>
              <a:ext uri="{FF2B5EF4-FFF2-40B4-BE49-F238E27FC236}">
                <a16:creationId xmlns:a16="http://schemas.microsoft.com/office/drawing/2014/main" id="{957A9DE8-874B-D3AB-76B0-7AC3A091D7E4}"/>
              </a:ext>
            </a:extLst>
          </p:cNvPr>
          <p:cNvSpPr>
            <a:spLocks noGrp="1"/>
          </p:cNvSpPr>
          <p:nvPr>
            <p:ph type="title"/>
          </p:nvPr>
        </p:nvSpPr>
        <p:spPr>
          <a:xfrm>
            <a:off x="629842" y="490331"/>
            <a:ext cx="8275619" cy="795228"/>
          </a:xfrm>
        </p:spPr>
        <p:txBody>
          <a:bodyPr/>
          <a:lstStyle/>
          <a:p>
            <a:r>
              <a:rPr lang="en-US" sz="2800" dirty="0"/>
              <a:t>Conversation 2</a:t>
            </a:r>
          </a:p>
        </p:txBody>
      </p:sp>
      <p:sp>
        <p:nvSpPr>
          <p:cNvPr id="10" name="Text Placeholder 3">
            <a:extLst>
              <a:ext uri="{FF2B5EF4-FFF2-40B4-BE49-F238E27FC236}">
                <a16:creationId xmlns:a16="http://schemas.microsoft.com/office/drawing/2014/main" id="{697BBFB8-800A-D541-F0A2-8FECC38E16A2}"/>
              </a:ext>
            </a:extLst>
          </p:cNvPr>
          <p:cNvSpPr>
            <a:spLocks noGrp="1"/>
          </p:cNvSpPr>
          <p:nvPr>
            <p:ph type="body" idx="11"/>
          </p:nvPr>
        </p:nvSpPr>
        <p:spPr>
          <a:xfrm>
            <a:off x="629842" y="1485755"/>
            <a:ext cx="7586506" cy="3527647"/>
          </a:xfrm>
        </p:spPr>
        <p:txBody>
          <a:bodyPr/>
          <a:lstStyle/>
          <a:p>
            <a:r>
              <a:rPr lang="en-GB" sz="3200" dirty="0">
                <a:effectLst/>
                <a:latin typeface="Calibri" panose="020F0502020204030204" pitchFamily="34" charset="0"/>
                <a:ea typeface="Calibri" panose="020F0502020204030204" pitchFamily="34" charset="0"/>
                <a:cs typeface="Times New Roman" panose="02020603050405020304" pitchFamily="18" charset="0"/>
              </a:rPr>
              <a:t>What do YOU need to </a:t>
            </a:r>
            <a:r>
              <a:rPr lang="en-US" sz="3200" dirty="0"/>
              <a:t>engage the sceptics?</a:t>
            </a:r>
          </a:p>
          <a:p>
            <a:endParaRPr lang="en-GB" sz="3200" dirty="0">
              <a:latin typeface="Calibri" panose="020F0502020204030204" pitchFamily="34" charset="0"/>
              <a:ea typeface="Calibri" panose="020F0502020204030204" pitchFamily="34" charset="0"/>
              <a:cs typeface="Times New Roman" panose="02020603050405020304" pitchFamily="18" charset="0"/>
            </a:endParaRPr>
          </a:p>
          <a:p>
            <a:r>
              <a:rPr lang="en-GB" sz="3200" dirty="0">
                <a:effectLst/>
                <a:latin typeface="Calibri" panose="020F0502020204030204" pitchFamily="34" charset="0"/>
                <a:ea typeface="Calibri" panose="020F0502020204030204" pitchFamily="34" charset="0"/>
                <a:cs typeface="Times New Roman" panose="02020603050405020304" pitchFamily="18" charset="0"/>
              </a:rPr>
              <a:t>Functioning Toolkit - Templates for questions – groupings – guidance &amp; instructions – case studies? Create a question bank?</a:t>
            </a:r>
          </a:p>
          <a:p>
            <a:endParaRPr lang="en-GB" sz="3200" dirty="0">
              <a:latin typeface="Calibri" panose="020F0502020204030204" pitchFamily="34" charset="0"/>
              <a:cs typeface="Times New Roman" panose="02020603050405020304" pitchFamily="18" charset="0"/>
            </a:endParaRPr>
          </a:p>
          <a:p>
            <a:r>
              <a:rPr lang="en-GB" sz="3200" dirty="0">
                <a:latin typeface="Calibri" panose="020F0502020204030204" pitchFamily="34" charset="0"/>
                <a:cs typeface="Times New Roman" panose="02020603050405020304" pitchFamily="18" charset="0"/>
              </a:rPr>
              <a:t>Macro – Meso- Micro</a:t>
            </a:r>
            <a:endParaRPr lang="en-US" sz="3200" dirty="0"/>
          </a:p>
        </p:txBody>
      </p:sp>
    </p:spTree>
    <p:extLst>
      <p:ext uri="{BB962C8B-B14F-4D97-AF65-F5344CB8AC3E}">
        <p14:creationId xmlns:p14="http://schemas.microsoft.com/office/powerpoint/2010/main" val="25799434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87358B8-2EE1-42A7-8F0E-0E4E4C6CBFBD}"/>
              </a:ext>
            </a:extLst>
          </p:cNvPr>
          <p:cNvSpPr>
            <a:spLocks noGrp="1"/>
          </p:cNvSpPr>
          <p:nvPr>
            <p:ph idx="1"/>
          </p:nvPr>
        </p:nvSpPr>
        <p:spPr/>
        <p:txBody>
          <a:bodyPr>
            <a:noAutofit/>
          </a:bodyPr>
          <a:lstStyle/>
          <a:p>
            <a:pPr marL="0" indent="0">
              <a:buNone/>
            </a:pPr>
            <a:r>
              <a:rPr lang="en-GB" sz="2000" dirty="0">
                <a:latin typeface="Arial" panose="020B0604020202020204" pitchFamily="34" charset="0"/>
                <a:cs typeface="Arial" panose="020B0604020202020204" pitchFamily="34" charset="0"/>
              </a:rPr>
              <a:t>Brief introduction to the PARC approach and the why!</a:t>
            </a:r>
          </a:p>
          <a:p>
            <a:pPr marL="0" indent="0">
              <a:buNone/>
            </a:pPr>
            <a:endParaRPr lang="en-GB" sz="2000" dirty="0">
              <a:latin typeface="Arial" panose="020B0604020202020204" pitchFamily="34" charset="0"/>
              <a:cs typeface="Arial" panose="020B0604020202020204" pitchFamily="34" charset="0"/>
            </a:endParaRPr>
          </a:p>
          <a:p>
            <a:pPr marL="0" indent="0">
              <a:buNone/>
            </a:pPr>
            <a:r>
              <a:rPr lang="en-GB" sz="2000" dirty="0">
                <a:latin typeface="Arial" panose="020B0604020202020204" pitchFamily="34" charset="0"/>
                <a:cs typeface="Arial" panose="020B0604020202020204" pitchFamily="34" charset="0"/>
              </a:rPr>
              <a:t>Drawing on QAA PARC Collaborative project</a:t>
            </a:r>
          </a:p>
          <a:p>
            <a:pPr lvl="1"/>
            <a:r>
              <a:rPr lang="en-GB" dirty="0">
                <a:latin typeface="Arial" panose="020B0604020202020204" pitchFamily="34" charset="0"/>
                <a:cs typeface="Arial" panose="020B0604020202020204" pitchFamily="34" charset="0"/>
              </a:rPr>
              <a:t>The purpose of a diagnostic approach</a:t>
            </a:r>
          </a:p>
          <a:p>
            <a:pPr lvl="1"/>
            <a:r>
              <a:rPr lang="en-GB" dirty="0">
                <a:latin typeface="Arial" panose="020B0604020202020204" pitchFamily="34" charset="0"/>
                <a:cs typeface="Arial" panose="020B0604020202020204" pitchFamily="34" charset="0"/>
              </a:rPr>
              <a:t>Strengths and weaknesses</a:t>
            </a:r>
          </a:p>
          <a:p>
            <a:pPr lvl="1"/>
            <a:r>
              <a:rPr lang="en-GB" dirty="0">
                <a:latin typeface="Arial" panose="020B0604020202020204" pitchFamily="34" charset="0"/>
                <a:cs typeface="Arial" panose="020B0604020202020204" pitchFamily="34" charset="0"/>
              </a:rPr>
              <a:t>Evidence and products required to engage sceptics </a:t>
            </a:r>
          </a:p>
          <a:p>
            <a:pPr marL="457200" lvl="1" indent="0">
              <a:buNone/>
            </a:pPr>
            <a:endParaRPr lang="en-GB" dirty="0">
              <a:latin typeface="Arial" panose="020B0604020202020204" pitchFamily="34" charset="0"/>
              <a:cs typeface="Arial" panose="020B0604020202020204" pitchFamily="34" charset="0"/>
            </a:endParaRPr>
          </a:p>
          <a:p>
            <a:pPr marL="0" indent="0">
              <a:buNone/>
            </a:pPr>
            <a:r>
              <a:rPr lang="en-GB" sz="2000" dirty="0">
                <a:latin typeface="Arial" panose="020B0604020202020204" pitchFamily="34" charset="0"/>
                <a:cs typeface="Arial" panose="020B0604020202020204" pitchFamily="34" charset="0"/>
              </a:rPr>
              <a:t>Institutional approaches, successes and challenges:</a:t>
            </a:r>
          </a:p>
          <a:p>
            <a:r>
              <a:rPr lang="en-GB" sz="2000" dirty="0">
                <a:latin typeface="Arial" panose="020B0604020202020204" pitchFamily="34" charset="0"/>
                <a:cs typeface="Arial" panose="020B0604020202020204" pitchFamily="34" charset="0"/>
              </a:rPr>
              <a:t>Abertay, BCU, Warwick, UHI</a:t>
            </a:r>
          </a:p>
          <a:p>
            <a:endParaRPr lang="en-GB" sz="2000" dirty="0">
              <a:latin typeface="Arial" panose="020B0604020202020204" pitchFamily="34" charset="0"/>
              <a:cs typeface="Arial" panose="020B0604020202020204" pitchFamily="34" charset="0"/>
            </a:endParaRPr>
          </a:p>
          <a:p>
            <a:pPr marL="0" indent="0">
              <a:buNone/>
            </a:pPr>
            <a:r>
              <a:rPr lang="en-GB" sz="2000" dirty="0">
                <a:latin typeface="Arial" panose="020B0604020202020204" pitchFamily="34" charset="0"/>
                <a:cs typeface="Arial" panose="020B0604020202020204" pitchFamily="34" charset="0"/>
              </a:rPr>
              <a:t>A developmental conversation on:</a:t>
            </a:r>
          </a:p>
          <a:p>
            <a:r>
              <a:rPr lang="en-GB" sz="2000" dirty="0">
                <a:latin typeface="Arial" panose="020B0604020202020204" pitchFamily="34" charset="0"/>
                <a:cs typeface="Arial" panose="020B0604020202020204" pitchFamily="34" charset="0"/>
              </a:rPr>
              <a:t>The potential for Diagnostic approaches </a:t>
            </a:r>
          </a:p>
          <a:p>
            <a:r>
              <a:rPr lang="en-GB" sz="2000" dirty="0">
                <a:latin typeface="Arial" panose="020B0604020202020204" pitchFamily="34" charset="0"/>
                <a:cs typeface="Arial" panose="020B0604020202020204" pitchFamily="34" charset="0"/>
              </a:rPr>
              <a:t>How this can be best supported</a:t>
            </a:r>
          </a:p>
        </p:txBody>
      </p:sp>
      <p:sp>
        <p:nvSpPr>
          <p:cNvPr id="3" name="Title 2">
            <a:extLst>
              <a:ext uri="{FF2B5EF4-FFF2-40B4-BE49-F238E27FC236}">
                <a16:creationId xmlns:a16="http://schemas.microsoft.com/office/drawing/2014/main" id="{E1A4C377-F268-4D37-B3AA-358B128B07F1}"/>
              </a:ext>
            </a:extLst>
          </p:cNvPr>
          <p:cNvSpPr>
            <a:spLocks noGrp="1"/>
          </p:cNvSpPr>
          <p:nvPr>
            <p:ph type="title"/>
          </p:nvPr>
        </p:nvSpPr>
        <p:spPr>
          <a:xfrm>
            <a:off x="628650" y="271800"/>
            <a:ext cx="8268846" cy="576000"/>
          </a:xfrm>
        </p:spPr>
        <p:txBody>
          <a:bodyPr/>
          <a:lstStyle/>
          <a:p>
            <a:br>
              <a:rPr lang="en-GB" dirty="0"/>
            </a:br>
            <a:r>
              <a:rPr lang="en-GB" dirty="0"/>
              <a:t>The conversation structure</a:t>
            </a:r>
          </a:p>
        </p:txBody>
      </p:sp>
      <p:pic>
        <p:nvPicPr>
          <p:cNvPr id="5" name="Picture 4">
            <a:extLst>
              <a:ext uri="{FF2B5EF4-FFF2-40B4-BE49-F238E27FC236}">
                <a16:creationId xmlns:a16="http://schemas.microsoft.com/office/drawing/2014/main" id="{A24273D9-13D9-4FBB-ABAB-EC1E3168B8CF}"/>
              </a:ext>
            </a:extLst>
          </p:cNvPr>
          <p:cNvPicPr>
            <a:picLocks noChangeAspect="1"/>
          </p:cNvPicPr>
          <p:nvPr/>
        </p:nvPicPr>
        <p:blipFill>
          <a:blip r:embed="rId3"/>
          <a:stretch>
            <a:fillRect/>
          </a:stretch>
        </p:blipFill>
        <p:spPr>
          <a:xfrm>
            <a:off x="5459599" y="4948868"/>
            <a:ext cx="3843428" cy="1729967"/>
          </a:xfrm>
          <a:prstGeom prst="rect">
            <a:avLst/>
          </a:prstGeom>
        </p:spPr>
      </p:pic>
    </p:spTree>
    <p:extLst>
      <p:ext uri="{BB962C8B-B14F-4D97-AF65-F5344CB8AC3E}">
        <p14:creationId xmlns:p14="http://schemas.microsoft.com/office/powerpoint/2010/main" val="4797325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AE087E92-E158-4286-AE2A-A2B528AF2D69}"/>
              </a:ext>
            </a:extLst>
          </p:cNvPr>
          <p:cNvSpPr>
            <a:spLocks noGrp="1"/>
          </p:cNvSpPr>
          <p:nvPr>
            <p:ph type="title"/>
          </p:nvPr>
        </p:nvSpPr>
        <p:spPr>
          <a:xfrm>
            <a:off x="628650" y="271800"/>
            <a:ext cx="8268846" cy="576000"/>
          </a:xfrm>
        </p:spPr>
        <p:txBody>
          <a:bodyPr/>
          <a:lstStyle/>
          <a:p>
            <a:br>
              <a:rPr lang="en-GB" b="1" dirty="0"/>
            </a:br>
            <a:br>
              <a:rPr lang="en-GB" b="1" dirty="0"/>
            </a:br>
            <a:r>
              <a:rPr lang="en-GB" b="1" dirty="0"/>
              <a:t>Drivers for a diagnostic approach</a:t>
            </a:r>
          </a:p>
        </p:txBody>
      </p:sp>
      <p:sp>
        <p:nvSpPr>
          <p:cNvPr id="7" name="Content Placeholder 6">
            <a:extLst>
              <a:ext uri="{FF2B5EF4-FFF2-40B4-BE49-F238E27FC236}">
                <a16:creationId xmlns:a16="http://schemas.microsoft.com/office/drawing/2014/main" id="{9A83D1C6-98CF-4C9C-93B5-BDB402435DF8}"/>
              </a:ext>
            </a:extLst>
          </p:cNvPr>
          <p:cNvSpPr>
            <a:spLocks noGrp="1"/>
          </p:cNvSpPr>
          <p:nvPr>
            <p:ph idx="1"/>
          </p:nvPr>
        </p:nvSpPr>
        <p:spPr>
          <a:xfrm>
            <a:off x="628650" y="2041764"/>
            <a:ext cx="7886700" cy="2774471"/>
          </a:xfrm>
        </p:spPr>
        <p:txBody>
          <a:bodyPr>
            <a:normAutofit fontScale="92500"/>
          </a:bodyPr>
          <a:lstStyle/>
          <a:p>
            <a:r>
              <a:rPr lang="en-GB" dirty="0"/>
              <a:t>Pandemic and 16 months of disruption for new students</a:t>
            </a:r>
          </a:p>
          <a:p>
            <a:r>
              <a:rPr lang="en-GB" dirty="0"/>
              <a:t>Institutional imperative – retention and graduate level outcomes</a:t>
            </a:r>
          </a:p>
          <a:p>
            <a:r>
              <a:rPr lang="en-GB" dirty="0"/>
              <a:t>Moral imperative to enable our students to succeed</a:t>
            </a:r>
          </a:p>
          <a:p>
            <a:r>
              <a:rPr lang="en-GB" dirty="0"/>
              <a:t>Personalisation of the student learning journey</a:t>
            </a:r>
          </a:p>
          <a:p>
            <a:r>
              <a:rPr lang="en-GB" dirty="0"/>
              <a:t>Learning gain legacy – BCU, Warwick etc</a:t>
            </a:r>
          </a:p>
          <a:p>
            <a:r>
              <a:rPr lang="en-GB" dirty="0"/>
              <a:t>Technological advances – AI and assessment</a:t>
            </a:r>
          </a:p>
          <a:p>
            <a:endParaRPr lang="en-GB" dirty="0"/>
          </a:p>
          <a:p>
            <a:pPr marL="0" indent="0">
              <a:buNone/>
            </a:pPr>
            <a:endParaRPr lang="en-GB" dirty="0"/>
          </a:p>
        </p:txBody>
      </p:sp>
      <p:pic>
        <p:nvPicPr>
          <p:cNvPr id="5" name="Picture 4">
            <a:extLst>
              <a:ext uri="{FF2B5EF4-FFF2-40B4-BE49-F238E27FC236}">
                <a16:creationId xmlns:a16="http://schemas.microsoft.com/office/drawing/2014/main" id="{C051CBE3-3D36-41A4-A331-2DB670EEA5E0}"/>
              </a:ext>
            </a:extLst>
          </p:cNvPr>
          <p:cNvPicPr>
            <a:picLocks noChangeAspect="1"/>
          </p:cNvPicPr>
          <p:nvPr/>
        </p:nvPicPr>
        <p:blipFill>
          <a:blip r:embed="rId2"/>
          <a:stretch>
            <a:fillRect/>
          </a:stretch>
        </p:blipFill>
        <p:spPr>
          <a:xfrm>
            <a:off x="4890676" y="4608389"/>
            <a:ext cx="4006820" cy="1646638"/>
          </a:xfrm>
          <a:prstGeom prst="rect">
            <a:avLst/>
          </a:prstGeom>
        </p:spPr>
      </p:pic>
    </p:spTree>
    <p:extLst>
      <p:ext uri="{BB962C8B-B14F-4D97-AF65-F5344CB8AC3E}">
        <p14:creationId xmlns:p14="http://schemas.microsoft.com/office/powerpoint/2010/main" val="85748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1645421-50D1-47FF-805E-029586AF6564}"/>
              </a:ext>
            </a:extLst>
          </p:cNvPr>
          <p:cNvSpPr>
            <a:spLocks noGrp="1"/>
          </p:cNvSpPr>
          <p:nvPr>
            <p:ph idx="1"/>
          </p:nvPr>
        </p:nvSpPr>
        <p:spPr/>
        <p:txBody>
          <a:bodyPr/>
          <a:lstStyle/>
          <a:p>
            <a:r>
              <a:rPr lang="en-GB" dirty="0"/>
              <a:t>McMillan and Chavis (1986)</a:t>
            </a:r>
          </a:p>
          <a:p>
            <a:r>
              <a:rPr lang="en-GB" dirty="0" err="1"/>
              <a:t>Lizzio</a:t>
            </a:r>
            <a:r>
              <a:rPr lang="en-GB" dirty="0"/>
              <a:t> (2010)</a:t>
            </a:r>
          </a:p>
          <a:p>
            <a:r>
              <a:rPr lang="en-GB" dirty="0"/>
              <a:t>Thomas (2012)</a:t>
            </a:r>
          </a:p>
          <a:p>
            <a:r>
              <a:rPr lang="en-GB" dirty="0"/>
              <a:t>McNair et al (2016)</a:t>
            </a:r>
          </a:p>
          <a:p>
            <a:r>
              <a:rPr lang="en-GB" dirty="0"/>
              <a:t>Felten and Lambert (2020)</a:t>
            </a:r>
          </a:p>
        </p:txBody>
      </p:sp>
      <p:sp>
        <p:nvSpPr>
          <p:cNvPr id="3" name="Title 2">
            <a:extLst>
              <a:ext uri="{FF2B5EF4-FFF2-40B4-BE49-F238E27FC236}">
                <a16:creationId xmlns:a16="http://schemas.microsoft.com/office/drawing/2014/main" id="{CC40ACDA-57C3-4720-AC34-2B7D93F16B65}"/>
              </a:ext>
            </a:extLst>
          </p:cNvPr>
          <p:cNvSpPr>
            <a:spLocks noGrp="1"/>
          </p:cNvSpPr>
          <p:nvPr>
            <p:ph type="title"/>
          </p:nvPr>
        </p:nvSpPr>
        <p:spPr>
          <a:xfrm>
            <a:off x="628650" y="271800"/>
            <a:ext cx="8268846" cy="576000"/>
          </a:xfrm>
        </p:spPr>
        <p:txBody>
          <a:bodyPr/>
          <a:lstStyle/>
          <a:p>
            <a:r>
              <a:rPr lang="en-GB" sz="3600" dirty="0"/>
              <a:t>Building upon …….</a:t>
            </a:r>
          </a:p>
        </p:txBody>
      </p:sp>
      <p:pic>
        <p:nvPicPr>
          <p:cNvPr id="8" name="Picture 7">
            <a:extLst>
              <a:ext uri="{FF2B5EF4-FFF2-40B4-BE49-F238E27FC236}">
                <a16:creationId xmlns:a16="http://schemas.microsoft.com/office/drawing/2014/main" id="{2413CA80-B677-4ED9-8362-267CEEA4130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699513" y="874382"/>
            <a:ext cx="1237804" cy="1794816"/>
          </a:xfrm>
          <a:prstGeom prst="rect">
            <a:avLst/>
          </a:prstGeom>
        </p:spPr>
      </p:pic>
      <p:pic>
        <p:nvPicPr>
          <p:cNvPr id="9" name="Content Placeholder 3">
            <a:extLst>
              <a:ext uri="{FF2B5EF4-FFF2-40B4-BE49-F238E27FC236}">
                <a16:creationId xmlns:a16="http://schemas.microsoft.com/office/drawing/2014/main" id="{F23A8983-CAB6-4A30-A310-6C82A918016D}"/>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93326" y="3833366"/>
            <a:ext cx="3667348" cy="2686702"/>
          </a:xfrm>
          <a:prstGeom prst="rect">
            <a:avLst/>
          </a:prstGeom>
        </p:spPr>
      </p:pic>
      <p:pic>
        <p:nvPicPr>
          <p:cNvPr id="10" name="Content Placeholder 3">
            <a:extLst>
              <a:ext uri="{FF2B5EF4-FFF2-40B4-BE49-F238E27FC236}">
                <a16:creationId xmlns:a16="http://schemas.microsoft.com/office/drawing/2014/main" id="{6F0FBB18-D2A1-4F59-80F5-0919397ADC7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764893" y="889732"/>
            <a:ext cx="1227597" cy="1920232"/>
          </a:xfrm>
          <a:prstGeom prst="rect">
            <a:avLst/>
          </a:prstGeom>
        </p:spPr>
      </p:pic>
      <p:pic>
        <p:nvPicPr>
          <p:cNvPr id="11" name="Picture 10">
            <a:extLst>
              <a:ext uri="{FF2B5EF4-FFF2-40B4-BE49-F238E27FC236}">
                <a16:creationId xmlns:a16="http://schemas.microsoft.com/office/drawing/2014/main" id="{17270E19-E821-40EF-8D27-D30B9A3B7F68}"/>
              </a:ext>
            </a:extLst>
          </p:cNvPr>
          <p:cNvPicPr/>
          <p:nvPr/>
        </p:nvPicPr>
        <p:blipFill>
          <a:blip r:embed="rId5">
            <a:extLst>
              <a:ext uri="{28A0092B-C50C-407E-A947-70E740481C1C}">
                <a14:useLocalDpi xmlns:a14="http://schemas.microsoft.com/office/drawing/2010/main"/>
              </a:ext>
            </a:extLst>
          </a:blip>
          <a:srcRect/>
          <a:stretch>
            <a:fillRect/>
          </a:stretch>
        </p:blipFill>
        <p:spPr bwMode="auto">
          <a:xfrm>
            <a:off x="5165537" y="3249461"/>
            <a:ext cx="3771780" cy="3454135"/>
          </a:xfrm>
          <a:prstGeom prst="rect">
            <a:avLst/>
          </a:prstGeom>
          <a:noFill/>
          <a:ln>
            <a:noFill/>
          </a:ln>
          <a:effectLst/>
        </p:spPr>
      </p:pic>
    </p:spTree>
    <p:extLst>
      <p:ext uri="{BB962C8B-B14F-4D97-AF65-F5344CB8AC3E}">
        <p14:creationId xmlns:p14="http://schemas.microsoft.com/office/powerpoint/2010/main" val="25280833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FB7F315-01E0-4683-B113-10538430B6D9}"/>
              </a:ext>
            </a:extLst>
          </p:cNvPr>
          <p:cNvSpPr>
            <a:spLocks noGrp="1"/>
          </p:cNvSpPr>
          <p:nvPr>
            <p:ph idx="1"/>
          </p:nvPr>
        </p:nvSpPr>
        <p:spPr/>
        <p:txBody>
          <a:bodyPr/>
          <a:lstStyle/>
          <a:p>
            <a:pPr marL="0" indent="0">
              <a:lnSpc>
                <a:spcPct val="107000"/>
              </a:lnSpc>
              <a:spcAft>
                <a:spcPts val="800"/>
              </a:spcAft>
              <a:buNone/>
            </a:pPr>
            <a:r>
              <a:rPr lang="en-GB" i="1" dirty="0">
                <a:effectLst/>
                <a:latin typeface="Calibri" panose="020F0502020204030204" pitchFamily="34" charset="0"/>
                <a:ea typeface="Calibri" panose="020F0502020204030204" pitchFamily="34" charset="0"/>
                <a:cs typeface="Times New Roman" panose="02020603050405020304" pitchFamily="18" charset="0"/>
              </a:rPr>
              <a:t>To enable and enhance student success through personal reflection and engagement with diagnostic tools and the associated institutional development opportunities.</a:t>
            </a:r>
            <a:endParaRPr lang="en-GB"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Calibri" panose="020F0502020204030204" pitchFamily="34" charset="0"/>
              <a:buChar char="-"/>
            </a:pPr>
            <a:r>
              <a:rPr lang="en-GB" dirty="0">
                <a:effectLst/>
                <a:latin typeface="Calibri" panose="020F0502020204030204" pitchFamily="34" charset="0"/>
                <a:ea typeface="Calibri" panose="020F0502020204030204" pitchFamily="34" charset="0"/>
                <a:cs typeface="Times New Roman" panose="02020603050405020304" pitchFamily="18" charset="0"/>
              </a:rPr>
              <a:t>Recognise context of each institution</a:t>
            </a:r>
          </a:p>
          <a:p>
            <a:pPr marL="342900" lvl="0" indent="-342900">
              <a:lnSpc>
                <a:spcPct val="107000"/>
              </a:lnSpc>
              <a:spcAft>
                <a:spcPts val="800"/>
              </a:spcAft>
              <a:buFont typeface="Calibri" panose="020F0502020204030204" pitchFamily="34" charset="0"/>
              <a:buChar char="-"/>
            </a:pPr>
            <a:r>
              <a:rPr lang="en-GB" dirty="0">
                <a:effectLst/>
                <a:latin typeface="Calibri" panose="020F0502020204030204" pitchFamily="34" charset="0"/>
                <a:ea typeface="Calibri" panose="020F0502020204030204" pitchFamily="34" charset="0"/>
                <a:cs typeface="Times New Roman" panose="02020603050405020304" pitchFamily="18" charset="0"/>
              </a:rPr>
              <a:t>Recognise the institutional drive – student retention, EDI and attainment gaps, employability </a:t>
            </a:r>
          </a:p>
          <a:p>
            <a:endParaRPr lang="en-GB" dirty="0"/>
          </a:p>
          <a:p>
            <a:endParaRPr lang="en-GB" dirty="0"/>
          </a:p>
        </p:txBody>
      </p:sp>
      <p:sp>
        <p:nvSpPr>
          <p:cNvPr id="3" name="Title 2">
            <a:extLst>
              <a:ext uri="{FF2B5EF4-FFF2-40B4-BE49-F238E27FC236}">
                <a16:creationId xmlns:a16="http://schemas.microsoft.com/office/drawing/2014/main" id="{15D645FB-F5C7-4A6B-AC16-C7BE718CD99A}"/>
              </a:ext>
            </a:extLst>
          </p:cNvPr>
          <p:cNvSpPr>
            <a:spLocks noGrp="1"/>
          </p:cNvSpPr>
          <p:nvPr>
            <p:ph type="title"/>
          </p:nvPr>
        </p:nvSpPr>
        <p:spPr>
          <a:xfrm>
            <a:off x="628650" y="271800"/>
            <a:ext cx="8268846" cy="576000"/>
          </a:xfrm>
        </p:spPr>
        <p:txBody>
          <a:bodyPr/>
          <a:lstStyle/>
          <a:p>
            <a:r>
              <a:rPr lang="en-GB" dirty="0"/>
              <a:t>Purpose </a:t>
            </a:r>
          </a:p>
        </p:txBody>
      </p:sp>
      <p:pic>
        <p:nvPicPr>
          <p:cNvPr id="4" name="Picture 3" descr="Graphical user interface, text, website&#10;&#10;Description automatically generated">
            <a:hlinkClick r:id="rId2"/>
            <a:extLst>
              <a:ext uri="{FF2B5EF4-FFF2-40B4-BE49-F238E27FC236}">
                <a16:creationId xmlns:a16="http://schemas.microsoft.com/office/drawing/2014/main" id="{3B81532B-C78B-4449-B268-BF4D60C704F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268346" y="4318509"/>
            <a:ext cx="4629150" cy="2117835"/>
          </a:xfrm>
          <a:prstGeom prst="rect">
            <a:avLst/>
          </a:prstGeom>
          <a:noFill/>
        </p:spPr>
      </p:pic>
    </p:spTree>
    <p:extLst>
      <p:ext uri="{BB962C8B-B14F-4D97-AF65-F5344CB8AC3E}">
        <p14:creationId xmlns:p14="http://schemas.microsoft.com/office/powerpoint/2010/main" val="38079971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2B2EC0-1648-4F27-8C5B-DEC7A7808759}"/>
              </a:ext>
            </a:extLst>
          </p:cNvPr>
          <p:cNvSpPr>
            <a:spLocks noGrp="1"/>
          </p:cNvSpPr>
          <p:nvPr>
            <p:ph type="title"/>
          </p:nvPr>
        </p:nvSpPr>
        <p:spPr>
          <a:xfrm>
            <a:off x="566401" y="271800"/>
            <a:ext cx="8331095" cy="576000"/>
          </a:xfrm>
        </p:spPr>
        <p:txBody>
          <a:bodyPr/>
          <a:lstStyle/>
          <a:p>
            <a:r>
              <a:rPr lang="en-GB" dirty="0"/>
              <a:t>Institutional commitment - levels</a:t>
            </a:r>
          </a:p>
        </p:txBody>
      </p:sp>
      <p:pic>
        <p:nvPicPr>
          <p:cNvPr id="5" name="Content Placeholder 4">
            <a:extLst>
              <a:ext uri="{FF2B5EF4-FFF2-40B4-BE49-F238E27FC236}">
                <a16:creationId xmlns:a16="http://schemas.microsoft.com/office/drawing/2014/main" id="{6EA0A1B6-0D0E-4E9F-A6A0-1E36912AE6D6}"/>
              </a:ext>
            </a:extLst>
          </p:cNvPr>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566401" y="1229363"/>
            <a:ext cx="7875615" cy="4029604"/>
          </a:xfrm>
        </p:spPr>
      </p:pic>
      <p:pic>
        <p:nvPicPr>
          <p:cNvPr id="4" name="Picture 3">
            <a:extLst>
              <a:ext uri="{FF2B5EF4-FFF2-40B4-BE49-F238E27FC236}">
                <a16:creationId xmlns:a16="http://schemas.microsoft.com/office/drawing/2014/main" id="{3E7B97FA-0611-4DE8-909D-CB6DED3A66AA}"/>
              </a:ext>
            </a:extLst>
          </p:cNvPr>
          <p:cNvPicPr>
            <a:picLocks noChangeAspect="1"/>
          </p:cNvPicPr>
          <p:nvPr/>
        </p:nvPicPr>
        <p:blipFill>
          <a:blip r:embed="rId3"/>
          <a:stretch>
            <a:fillRect/>
          </a:stretch>
        </p:blipFill>
        <p:spPr>
          <a:xfrm>
            <a:off x="5208103" y="5240507"/>
            <a:ext cx="3935897" cy="1617492"/>
          </a:xfrm>
          <a:prstGeom prst="rect">
            <a:avLst/>
          </a:prstGeom>
        </p:spPr>
      </p:pic>
    </p:spTree>
    <p:extLst>
      <p:ext uri="{BB962C8B-B14F-4D97-AF65-F5344CB8AC3E}">
        <p14:creationId xmlns:p14="http://schemas.microsoft.com/office/powerpoint/2010/main" val="25604945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051CBE3-3D36-41A4-A331-2DB670EEA5E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717916" y="5606739"/>
            <a:ext cx="2039739" cy="838249"/>
          </a:xfrm>
          <a:prstGeom prst="rect">
            <a:avLst/>
          </a:prstGeom>
        </p:spPr>
      </p:pic>
      <p:grpSp>
        <p:nvGrpSpPr>
          <p:cNvPr id="7" name="Group 6">
            <a:extLst>
              <a:ext uri="{FF2B5EF4-FFF2-40B4-BE49-F238E27FC236}">
                <a16:creationId xmlns:a16="http://schemas.microsoft.com/office/drawing/2014/main" id="{A3B839FB-0A71-4D3F-8F9A-7829ABF3AA10}"/>
              </a:ext>
            </a:extLst>
          </p:cNvPr>
          <p:cNvGrpSpPr/>
          <p:nvPr/>
        </p:nvGrpSpPr>
        <p:grpSpPr>
          <a:xfrm>
            <a:off x="331870" y="1276177"/>
            <a:ext cx="4399598" cy="4540448"/>
            <a:chOff x="0" y="0"/>
            <a:chExt cx="5807870" cy="7013766"/>
          </a:xfrm>
        </p:grpSpPr>
        <p:sp>
          <p:nvSpPr>
            <p:cNvPr id="8" name="Text Box 1">
              <a:extLst>
                <a:ext uri="{FF2B5EF4-FFF2-40B4-BE49-F238E27FC236}">
                  <a16:creationId xmlns:a16="http://schemas.microsoft.com/office/drawing/2014/main" id="{D93DD404-F44A-43D1-A18A-2BBB4A1EBF18}"/>
                </a:ext>
              </a:extLst>
            </p:cNvPr>
            <p:cNvSpPr txBox="1"/>
            <p:nvPr/>
          </p:nvSpPr>
          <p:spPr>
            <a:xfrm>
              <a:off x="895350" y="0"/>
              <a:ext cx="4166235" cy="972273"/>
            </a:xfrm>
            <a:prstGeom prst="rect">
              <a:avLst/>
            </a:prstGeom>
            <a:solidFill>
              <a:schemeClr val="bg1">
                <a:lumMod val="85000"/>
              </a:schemeClr>
            </a:solidFill>
            <a:ln w="6350">
              <a:solidFill>
                <a:schemeClr val="accent2"/>
              </a:solidFill>
            </a:ln>
          </p:spPr>
          <p:txBody>
            <a:bodyPr rot="0" spcFirstLastPara="0" vert="horz" wrap="square" lIns="68580" tIns="34290" rIns="68580" bIns="34290" numCol="1" spcCol="0" rtlCol="0" fromWordArt="0" anchor="ctr" anchorCtr="0" forceAA="0" compatLnSpc="1">
              <a:prstTxWarp prst="textNoShape">
                <a:avLst/>
              </a:prstTxWarp>
              <a:noAutofit/>
            </a:bodyPr>
            <a:lstStyle/>
            <a:p>
              <a:pPr algn="ctr"/>
              <a:r>
                <a:rPr lang="en-GB" sz="1950" b="1" dirty="0">
                  <a:latin typeface="Calibri Light" panose="020F0302020204030204" pitchFamily="34" charset="0"/>
                  <a:ea typeface="Calibri" panose="020F0502020204030204" pitchFamily="34" charset="0"/>
                </a:rPr>
                <a:t>Steps to success discovery tool</a:t>
              </a:r>
              <a:endParaRPr lang="en-GB" sz="900" dirty="0">
                <a:latin typeface="Calibri" panose="020F0502020204030204" pitchFamily="34" charset="0"/>
                <a:ea typeface="Calibri" panose="020F0502020204030204" pitchFamily="34" charset="0"/>
              </a:endParaRPr>
            </a:p>
          </p:txBody>
        </p:sp>
        <p:sp>
          <p:nvSpPr>
            <p:cNvPr id="9" name="Text Box 2">
              <a:extLst>
                <a:ext uri="{FF2B5EF4-FFF2-40B4-BE49-F238E27FC236}">
                  <a16:creationId xmlns:a16="http://schemas.microsoft.com/office/drawing/2014/main" id="{2754FED3-ED0D-43CF-A924-46375F1A6B78}"/>
                </a:ext>
              </a:extLst>
            </p:cNvPr>
            <p:cNvSpPr txBox="1"/>
            <p:nvPr/>
          </p:nvSpPr>
          <p:spPr>
            <a:xfrm>
              <a:off x="3190699" y="6365333"/>
              <a:ext cx="2535926" cy="648433"/>
            </a:xfrm>
            <a:prstGeom prst="rect">
              <a:avLst/>
            </a:prstGeom>
            <a:solidFill>
              <a:schemeClr val="bg1">
                <a:lumMod val="85000"/>
              </a:schemeClr>
            </a:solidFill>
            <a:ln w="6350">
              <a:solidFill>
                <a:schemeClr val="accent6"/>
              </a:solidFill>
            </a:ln>
          </p:spPr>
          <p:txBody>
            <a:bodyPr rot="0" spcFirstLastPara="0" vert="horz" wrap="square" lIns="68580" tIns="34290" rIns="68580" bIns="34290" numCol="1" spcCol="0" rtlCol="0" fromWordArt="0" anchor="ctr" anchorCtr="0" forceAA="0" compatLnSpc="1">
              <a:prstTxWarp prst="textNoShape">
                <a:avLst/>
              </a:prstTxWarp>
              <a:noAutofit/>
            </a:bodyPr>
            <a:lstStyle/>
            <a:p>
              <a:pPr algn="ctr"/>
              <a:r>
                <a:rPr lang="en-GB" sz="1650">
                  <a:latin typeface="Calibri Light" panose="020F0302020204030204" pitchFamily="34" charset="0"/>
                  <a:ea typeface="Calibri" panose="020F0502020204030204" pitchFamily="34" charset="0"/>
                </a:rPr>
                <a:t>Course team</a:t>
              </a:r>
              <a:endParaRPr lang="en-GB" sz="900">
                <a:latin typeface="Calibri" panose="020F0502020204030204" pitchFamily="34" charset="0"/>
                <a:ea typeface="Calibri" panose="020F0502020204030204" pitchFamily="34" charset="0"/>
              </a:endParaRPr>
            </a:p>
          </p:txBody>
        </p:sp>
        <p:sp>
          <p:nvSpPr>
            <p:cNvPr id="10" name="Text Box 5">
              <a:extLst>
                <a:ext uri="{FF2B5EF4-FFF2-40B4-BE49-F238E27FC236}">
                  <a16:creationId xmlns:a16="http://schemas.microsoft.com/office/drawing/2014/main" id="{4513C5E8-D9B9-4269-A7EA-84C8CF97BD1B}"/>
                </a:ext>
              </a:extLst>
            </p:cNvPr>
            <p:cNvSpPr txBox="1"/>
            <p:nvPr/>
          </p:nvSpPr>
          <p:spPr>
            <a:xfrm>
              <a:off x="82710" y="3224273"/>
              <a:ext cx="2543810" cy="655320"/>
            </a:xfrm>
            <a:prstGeom prst="rect">
              <a:avLst/>
            </a:prstGeom>
            <a:solidFill>
              <a:schemeClr val="bg1">
                <a:lumMod val="85000"/>
              </a:schemeClr>
            </a:solidFill>
            <a:ln w="6350">
              <a:solidFill>
                <a:schemeClr val="accent1"/>
              </a:solidFill>
            </a:ln>
          </p:spPr>
          <p:txBody>
            <a:bodyPr rot="0" spcFirstLastPara="0" vert="horz" wrap="square" lIns="68580" tIns="34290" rIns="68580" bIns="34290" numCol="1" spcCol="0" rtlCol="0" fromWordArt="0" anchor="t" anchorCtr="0" forceAA="0" compatLnSpc="1">
              <a:prstTxWarp prst="textNoShape">
                <a:avLst/>
              </a:prstTxWarp>
              <a:noAutofit/>
            </a:bodyPr>
            <a:lstStyle/>
            <a:p>
              <a:pPr algn="ctr"/>
              <a:r>
                <a:rPr lang="en-GB" sz="1200" dirty="0">
                  <a:latin typeface="Calibri" panose="020F0502020204030204" pitchFamily="34" charset="0"/>
                  <a:ea typeface="Calibri" panose="020F0502020204030204" pitchFamily="34" charset="0"/>
                </a:rPr>
                <a:t>Feedback on strengths &amp; areas for development</a:t>
              </a:r>
              <a:endParaRPr lang="en-GB" sz="900" dirty="0">
                <a:latin typeface="Calibri" panose="020F0502020204030204" pitchFamily="34" charset="0"/>
                <a:ea typeface="Calibri" panose="020F0502020204030204" pitchFamily="34" charset="0"/>
              </a:endParaRPr>
            </a:p>
          </p:txBody>
        </p:sp>
        <p:sp>
          <p:nvSpPr>
            <p:cNvPr id="11" name="Text Box 6">
              <a:extLst>
                <a:ext uri="{FF2B5EF4-FFF2-40B4-BE49-F238E27FC236}">
                  <a16:creationId xmlns:a16="http://schemas.microsoft.com/office/drawing/2014/main" id="{78555B9F-0F42-46A4-A1C9-D2014C8BBC4B}"/>
                </a:ext>
              </a:extLst>
            </p:cNvPr>
            <p:cNvSpPr txBox="1"/>
            <p:nvPr/>
          </p:nvSpPr>
          <p:spPr>
            <a:xfrm>
              <a:off x="71913" y="4602625"/>
              <a:ext cx="1535430" cy="922655"/>
            </a:xfrm>
            <a:prstGeom prst="rect">
              <a:avLst/>
            </a:prstGeom>
            <a:solidFill>
              <a:schemeClr val="bg1">
                <a:lumMod val="85000"/>
              </a:schemeClr>
            </a:solidFill>
            <a:ln w="6350">
              <a:solidFill>
                <a:schemeClr val="accent1"/>
              </a:solidFill>
            </a:ln>
          </p:spPr>
          <p:txBody>
            <a:bodyPr rot="0" spcFirstLastPara="0" vert="horz" wrap="square" lIns="68580" tIns="34290" rIns="68580" bIns="34290" numCol="1" spcCol="0" rtlCol="0" fromWordArt="0" anchor="t" anchorCtr="0" forceAA="0" compatLnSpc="1">
              <a:prstTxWarp prst="textNoShape">
                <a:avLst/>
              </a:prstTxWarp>
              <a:noAutofit/>
            </a:bodyPr>
            <a:lstStyle/>
            <a:p>
              <a:pPr algn="ctr"/>
              <a:r>
                <a:rPr lang="en-GB" sz="1200">
                  <a:latin typeface="Calibri" panose="020F0502020204030204" pitchFamily="34" charset="0"/>
                  <a:ea typeface="Calibri" panose="020F0502020204030204" pitchFamily="34" charset="0"/>
                </a:rPr>
                <a:t>Signposting to relevant resources</a:t>
              </a:r>
              <a:endParaRPr lang="en-GB" sz="900">
                <a:latin typeface="Calibri" panose="020F0502020204030204" pitchFamily="34" charset="0"/>
                <a:ea typeface="Calibri" panose="020F0502020204030204" pitchFamily="34" charset="0"/>
              </a:endParaRPr>
            </a:p>
          </p:txBody>
        </p:sp>
        <p:sp>
          <p:nvSpPr>
            <p:cNvPr id="12" name="Text Box 7">
              <a:extLst>
                <a:ext uri="{FF2B5EF4-FFF2-40B4-BE49-F238E27FC236}">
                  <a16:creationId xmlns:a16="http://schemas.microsoft.com/office/drawing/2014/main" id="{E514F830-7E7F-4639-BBF6-800E8125DE4E}"/>
                </a:ext>
              </a:extLst>
            </p:cNvPr>
            <p:cNvSpPr txBox="1"/>
            <p:nvPr/>
          </p:nvSpPr>
          <p:spPr>
            <a:xfrm>
              <a:off x="866413" y="1676882"/>
              <a:ext cx="4165600" cy="758825"/>
            </a:xfrm>
            <a:prstGeom prst="rect">
              <a:avLst/>
            </a:prstGeom>
            <a:solidFill>
              <a:schemeClr val="bg1">
                <a:lumMod val="85000"/>
              </a:schemeClr>
            </a:solidFill>
            <a:ln w="6350">
              <a:solidFill>
                <a:schemeClr val="accent2"/>
              </a:solidFill>
            </a:ln>
          </p:spPr>
          <p:txBody>
            <a:bodyPr rot="0" spcFirstLastPara="0" vert="horz" wrap="square" lIns="68580" tIns="34290" rIns="68580" bIns="34290" numCol="1" spcCol="0" rtlCol="0" fromWordArt="0" anchor="ctr" anchorCtr="0" forceAA="0" compatLnSpc="1">
              <a:prstTxWarp prst="textNoShape">
                <a:avLst/>
              </a:prstTxWarp>
              <a:noAutofit/>
            </a:bodyPr>
            <a:lstStyle/>
            <a:p>
              <a:pPr algn="ctr"/>
              <a:r>
                <a:rPr lang="en-GB">
                  <a:latin typeface="Calibri" panose="020F0502020204030204" pitchFamily="34" charset="0"/>
                  <a:ea typeface="Calibri" panose="020F0502020204030204" pitchFamily="34" charset="0"/>
                </a:rPr>
                <a:t>Results</a:t>
              </a:r>
              <a:endParaRPr lang="en-GB" sz="900">
                <a:latin typeface="Calibri" panose="020F0502020204030204" pitchFamily="34" charset="0"/>
                <a:ea typeface="Calibri" panose="020F0502020204030204" pitchFamily="34" charset="0"/>
              </a:endParaRPr>
            </a:p>
          </p:txBody>
        </p:sp>
        <p:sp>
          <p:nvSpPr>
            <p:cNvPr id="13" name="Text Box 8">
              <a:extLst>
                <a:ext uri="{FF2B5EF4-FFF2-40B4-BE49-F238E27FC236}">
                  <a16:creationId xmlns:a16="http://schemas.microsoft.com/office/drawing/2014/main" id="{834BD955-9BA1-4FE9-92FD-AB0EF82C65ED}"/>
                </a:ext>
              </a:extLst>
            </p:cNvPr>
            <p:cNvSpPr txBox="1"/>
            <p:nvPr/>
          </p:nvSpPr>
          <p:spPr>
            <a:xfrm>
              <a:off x="0" y="6365333"/>
              <a:ext cx="2632087" cy="648433"/>
            </a:xfrm>
            <a:prstGeom prst="rect">
              <a:avLst/>
            </a:prstGeom>
            <a:solidFill>
              <a:schemeClr val="bg1">
                <a:lumMod val="85000"/>
              </a:schemeClr>
            </a:solidFill>
            <a:ln w="6350">
              <a:solidFill>
                <a:schemeClr val="accent6"/>
              </a:solidFill>
            </a:ln>
          </p:spPr>
          <p:txBody>
            <a:bodyPr rot="0" spcFirstLastPara="0" vert="horz" wrap="square" lIns="68580" tIns="34290" rIns="68580" bIns="34290" numCol="1" spcCol="0" rtlCol="0" fromWordArt="0" anchor="ctr" anchorCtr="0" forceAA="0" compatLnSpc="1">
              <a:prstTxWarp prst="textNoShape">
                <a:avLst/>
              </a:prstTxWarp>
              <a:noAutofit/>
            </a:bodyPr>
            <a:lstStyle/>
            <a:p>
              <a:pPr algn="ctr"/>
              <a:r>
                <a:rPr lang="en-GB" sz="1650">
                  <a:latin typeface="Calibri Light" panose="020F0302020204030204" pitchFamily="34" charset="0"/>
                  <a:ea typeface="Calibri" panose="020F0502020204030204" pitchFamily="34" charset="0"/>
                </a:rPr>
                <a:t>Student</a:t>
              </a:r>
              <a:endParaRPr lang="en-GB" sz="900">
                <a:latin typeface="Calibri" panose="020F0502020204030204" pitchFamily="34" charset="0"/>
                <a:ea typeface="Calibri" panose="020F0502020204030204" pitchFamily="34" charset="0"/>
              </a:endParaRPr>
            </a:p>
          </p:txBody>
        </p:sp>
        <p:sp>
          <p:nvSpPr>
            <p:cNvPr id="14" name="Text Box 6">
              <a:extLst>
                <a:ext uri="{FF2B5EF4-FFF2-40B4-BE49-F238E27FC236}">
                  <a16:creationId xmlns:a16="http://schemas.microsoft.com/office/drawing/2014/main" id="{7322D0C6-A4E5-4196-8256-F391AC941709}"/>
                </a:ext>
              </a:extLst>
            </p:cNvPr>
            <p:cNvSpPr txBox="1"/>
            <p:nvPr/>
          </p:nvSpPr>
          <p:spPr>
            <a:xfrm>
              <a:off x="4272438" y="4602625"/>
              <a:ext cx="1535430" cy="922655"/>
            </a:xfrm>
            <a:prstGeom prst="rect">
              <a:avLst/>
            </a:prstGeom>
            <a:solidFill>
              <a:schemeClr val="bg1">
                <a:lumMod val="85000"/>
              </a:schemeClr>
            </a:solidFill>
            <a:ln w="6350">
              <a:solidFill>
                <a:srgbClr val="5B9BD5"/>
              </a:solidFill>
            </a:ln>
          </p:spPr>
          <p:txBody>
            <a:bodyPr rot="0" spcFirstLastPara="0" vert="horz" wrap="square" lIns="68580" tIns="34290" rIns="68580" bIns="34290" numCol="1" spcCol="0" rtlCol="0" fromWordArt="0" anchor="ctr" anchorCtr="0" forceAA="0" compatLnSpc="1">
              <a:prstTxWarp prst="textNoShape">
                <a:avLst/>
              </a:prstTxWarp>
              <a:noAutofit/>
            </a:bodyPr>
            <a:lstStyle/>
            <a:p>
              <a:pPr algn="ctr"/>
              <a:r>
                <a:rPr lang="en-GB" sz="1200">
                  <a:latin typeface="Calibri" panose="020F0502020204030204" pitchFamily="34" charset="0"/>
                  <a:ea typeface="Calibri" panose="020F0502020204030204" pitchFamily="34" charset="0"/>
                </a:rPr>
                <a:t>Action plan</a:t>
              </a:r>
              <a:endParaRPr lang="en-GB" sz="900">
                <a:latin typeface="Calibri" panose="020F0502020204030204" pitchFamily="34" charset="0"/>
                <a:ea typeface="Calibri" panose="020F0502020204030204" pitchFamily="34" charset="0"/>
              </a:endParaRPr>
            </a:p>
          </p:txBody>
        </p:sp>
        <p:sp>
          <p:nvSpPr>
            <p:cNvPr id="15" name="Text Box 5">
              <a:extLst>
                <a:ext uri="{FF2B5EF4-FFF2-40B4-BE49-F238E27FC236}">
                  <a16:creationId xmlns:a16="http://schemas.microsoft.com/office/drawing/2014/main" id="{4DDD19C5-86DF-4612-A7B9-A57DB71A6C82}"/>
                </a:ext>
              </a:extLst>
            </p:cNvPr>
            <p:cNvSpPr txBox="1"/>
            <p:nvPr/>
          </p:nvSpPr>
          <p:spPr>
            <a:xfrm>
              <a:off x="3264060" y="3224273"/>
              <a:ext cx="2543810" cy="655320"/>
            </a:xfrm>
            <a:prstGeom prst="rect">
              <a:avLst/>
            </a:prstGeom>
            <a:solidFill>
              <a:schemeClr val="bg1">
                <a:lumMod val="85000"/>
              </a:schemeClr>
            </a:solidFill>
            <a:ln w="6350">
              <a:solidFill>
                <a:srgbClr val="5B9BD5"/>
              </a:solidFill>
            </a:ln>
          </p:spPr>
          <p:txBody>
            <a:bodyPr rot="0" spcFirstLastPara="0" vert="horz" wrap="square" lIns="68580" tIns="34290" rIns="68580" bIns="34290" numCol="1" spcCol="0" rtlCol="0" fromWordArt="0" anchor="ctr" anchorCtr="0" forceAA="0" compatLnSpc="1">
              <a:prstTxWarp prst="textNoShape">
                <a:avLst/>
              </a:prstTxWarp>
              <a:noAutofit/>
            </a:bodyPr>
            <a:lstStyle/>
            <a:p>
              <a:pPr algn="ctr"/>
              <a:r>
                <a:rPr lang="en-GB" sz="1200" dirty="0">
                  <a:latin typeface="Calibri" panose="020F0502020204030204" pitchFamily="34" charset="0"/>
                  <a:ea typeface="Calibri" panose="020F0502020204030204" pitchFamily="34" charset="0"/>
                </a:rPr>
                <a:t>Summarised cohort feedback</a:t>
              </a:r>
              <a:endParaRPr lang="en-GB" sz="900" dirty="0">
                <a:latin typeface="Calibri" panose="020F0502020204030204" pitchFamily="34" charset="0"/>
                <a:ea typeface="Calibri" panose="020F0502020204030204" pitchFamily="34" charset="0"/>
              </a:endParaRPr>
            </a:p>
          </p:txBody>
        </p:sp>
        <p:sp>
          <p:nvSpPr>
            <p:cNvPr id="16" name="Down Arrow 23">
              <a:extLst>
                <a:ext uri="{FF2B5EF4-FFF2-40B4-BE49-F238E27FC236}">
                  <a16:creationId xmlns:a16="http://schemas.microsoft.com/office/drawing/2014/main" id="{547FB0FC-16F6-439D-A15C-8B8CAE6F0464}"/>
                </a:ext>
              </a:extLst>
            </p:cNvPr>
            <p:cNvSpPr/>
            <p:nvPr/>
          </p:nvSpPr>
          <p:spPr>
            <a:xfrm>
              <a:off x="2632087" y="1077893"/>
              <a:ext cx="689610" cy="459740"/>
            </a:xfrm>
            <a:prstGeom prst="downArrow">
              <a:avLst/>
            </a:prstGeom>
            <a:solidFill>
              <a:schemeClr val="accent2">
                <a:lumMod val="20000"/>
                <a:lumOff val="8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endParaRPr lang="en-GB" sz="1350"/>
            </a:p>
          </p:txBody>
        </p:sp>
        <p:sp>
          <p:nvSpPr>
            <p:cNvPr id="17" name="Down Arrow 24">
              <a:extLst>
                <a:ext uri="{FF2B5EF4-FFF2-40B4-BE49-F238E27FC236}">
                  <a16:creationId xmlns:a16="http://schemas.microsoft.com/office/drawing/2014/main" id="{809CD3D3-783D-4CFF-A083-B6513BCC37C2}"/>
                </a:ext>
              </a:extLst>
            </p:cNvPr>
            <p:cNvSpPr/>
            <p:nvPr/>
          </p:nvSpPr>
          <p:spPr>
            <a:xfrm>
              <a:off x="1828800" y="2531359"/>
              <a:ext cx="459740" cy="574675"/>
            </a:xfrm>
            <a:prstGeom prst="downArrow">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endParaRPr lang="en-GB" sz="1350"/>
            </a:p>
          </p:txBody>
        </p:sp>
        <p:sp>
          <p:nvSpPr>
            <p:cNvPr id="18" name="Down Arrow 25">
              <a:extLst>
                <a:ext uri="{FF2B5EF4-FFF2-40B4-BE49-F238E27FC236}">
                  <a16:creationId xmlns:a16="http://schemas.microsoft.com/office/drawing/2014/main" id="{E2A071DA-D9C7-4B79-9CD9-3C57B8DC60CA}"/>
                </a:ext>
              </a:extLst>
            </p:cNvPr>
            <p:cNvSpPr/>
            <p:nvPr/>
          </p:nvSpPr>
          <p:spPr>
            <a:xfrm>
              <a:off x="3552825" y="2531359"/>
              <a:ext cx="459740" cy="574675"/>
            </a:xfrm>
            <a:prstGeom prst="downArrow">
              <a:avLst/>
            </a:prstGeom>
            <a:solidFill>
              <a:schemeClr val="accent1">
                <a:lumMod val="20000"/>
                <a:lumOff val="80000"/>
              </a:schemeClr>
            </a:solidFill>
            <a:ln w="12700" cap="flat" cmpd="sng" algn="ctr">
              <a:solidFill>
                <a:srgbClr val="5B9BD5">
                  <a:shade val="50000"/>
                </a:srgbClr>
              </a:solidFill>
              <a:prstDash val="solid"/>
              <a:miter lim="800000"/>
            </a:ln>
            <a:effectLst/>
          </p:spPr>
          <p:txBody>
            <a:bodyPr rot="0" spcFirstLastPara="0" vert="horz" wrap="square" lIns="68580" tIns="34290" rIns="68580" bIns="34290" numCol="1" spcCol="0" rtlCol="0" fromWordArt="0" anchor="ctr" anchorCtr="0" forceAA="0" compatLnSpc="1">
              <a:prstTxWarp prst="textNoShape">
                <a:avLst/>
              </a:prstTxWarp>
              <a:noAutofit/>
            </a:bodyPr>
            <a:lstStyle/>
            <a:p>
              <a:endParaRPr lang="en-GB" sz="1350"/>
            </a:p>
          </p:txBody>
        </p:sp>
        <p:sp>
          <p:nvSpPr>
            <p:cNvPr id="19" name="Down Arrow 26">
              <a:extLst>
                <a:ext uri="{FF2B5EF4-FFF2-40B4-BE49-F238E27FC236}">
                  <a16:creationId xmlns:a16="http://schemas.microsoft.com/office/drawing/2014/main" id="{C3AD7CD5-BBE4-4C31-BECE-4E1EB7127016}"/>
                </a:ext>
              </a:extLst>
            </p:cNvPr>
            <p:cNvSpPr/>
            <p:nvPr/>
          </p:nvSpPr>
          <p:spPr>
            <a:xfrm>
              <a:off x="4705350" y="3963123"/>
              <a:ext cx="459740" cy="574675"/>
            </a:xfrm>
            <a:prstGeom prst="downArrow">
              <a:avLst/>
            </a:prstGeom>
            <a:solidFill>
              <a:schemeClr val="accent1">
                <a:lumMod val="20000"/>
                <a:lumOff val="80000"/>
              </a:schemeClr>
            </a:solidFill>
            <a:ln w="12700" cap="flat" cmpd="sng" algn="ctr">
              <a:solidFill>
                <a:srgbClr val="5B9BD5">
                  <a:shade val="50000"/>
                </a:srgbClr>
              </a:solidFill>
              <a:prstDash val="solid"/>
              <a:miter lim="800000"/>
            </a:ln>
            <a:effectLst/>
          </p:spPr>
          <p:txBody>
            <a:bodyPr rot="0" spcFirstLastPara="0" vert="horz" wrap="square" lIns="68580" tIns="34290" rIns="68580" bIns="34290" numCol="1" spcCol="0" rtlCol="0" fromWordArt="0" anchor="ctr" anchorCtr="0" forceAA="0" compatLnSpc="1">
              <a:prstTxWarp prst="textNoShape">
                <a:avLst/>
              </a:prstTxWarp>
              <a:noAutofit/>
            </a:bodyPr>
            <a:lstStyle/>
            <a:p>
              <a:endParaRPr lang="en-GB" sz="1350"/>
            </a:p>
          </p:txBody>
        </p:sp>
        <p:sp>
          <p:nvSpPr>
            <p:cNvPr id="20" name="Down Arrow 27">
              <a:extLst>
                <a:ext uri="{FF2B5EF4-FFF2-40B4-BE49-F238E27FC236}">
                  <a16:creationId xmlns:a16="http://schemas.microsoft.com/office/drawing/2014/main" id="{76877301-11CF-455E-A0E1-E413E0241D09}"/>
                </a:ext>
              </a:extLst>
            </p:cNvPr>
            <p:cNvSpPr/>
            <p:nvPr/>
          </p:nvSpPr>
          <p:spPr>
            <a:xfrm>
              <a:off x="600075" y="3963123"/>
              <a:ext cx="459740" cy="574675"/>
            </a:xfrm>
            <a:prstGeom prst="downArrow">
              <a:avLst/>
            </a:prstGeom>
            <a:solidFill>
              <a:schemeClr val="accent1">
                <a:lumMod val="20000"/>
                <a:lumOff val="80000"/>
              </a:schemeClr>
            </a:solidFill>
            <a:ln w="12700" cap="flat" cmpd="sng" algn="ctr">
              <a:solidFill>
                <a:srgbClr val="5B9BD5">
                  <a:shade val="50000"/>
                </a:srgbClr>
              </a:solidFill>
              <a:prstDash val="solid"/>
              <a:miter lim="800000"/>
            </a:ln>
            <a:effectLst/>
          </p:spPr>
          <p:txBody>
            <a:bodyPr rot="0" spcFirstLastPara="0" vert="horz" wrap="square" lIns="68580" tIns="34290" rIns="68580" bIns="34290" numCol="1" spcCol="0" rtlCol="0" fromWordArt="0" anchor="ctr" anchorCtr="0" forceAA="0" compatLnSpc="1">
              <a:prstTxWarp prst="textNoShape">
                <a:avLst/>
              </a:prstTxWarp>
              <a:noAutofit/>
            </a:bodyPr>
            <a:lstStyle/>
            <a:p>
              <a:endParaRPr lang="en-GB" sz="1350"/>
            </a:p>
          </p:txBody>
        </p:sp>
        <p:sp>
          <p:nvSpPr>
            <p:cNvPr id="21" name="Down Arrow 30">
              <a:extLst>
                <a:ext uri="{FF2B5EF4-FFF2-40B4-BE49-F238E27FC236}">
                  <a16:creationId xmlns:a16="http://schemas.microsoft.com/office/drawing/2014/main" id="{A1B3CEB4-17FF-4DBC-822E-2F77ABAECEDA}"/>
                </a:ext>
              </a:extLst>
            </p:cNvPr>
            <p:cNvSpPr/>
            <p:nvPr/>
          </p:nvSpPr>
          <p:spPr>
            <a:xfrm>
              <a:off x="4743448" y="5670255"/>
              <a:ext cx="459740" cy="574675"/>
            </a:xfrm>
            <a:prstGeom prst="downArrow">
              <a:avLst/>
            </a:prstGeom>
            <a:solidFill>
              <a:schemeClr val="accent6">
                <a:lumMod val="20000"/>
                <a:lumOff val="80000"/>
              </a:schemeClr>
            </a:solidFill>
            <a:ln w="12700" cap="flat" cmpd="sng" algn="ctr">
              <a:solidFill>
                <a:schemeClr val="accent6"/>
              </a:solidFill>
              <a:prstDash val="solid"/>
              <a:miter lim="800000"/>
            </a:ln>
            <a:effectLst/>
          </p:spPr>
          <p:txBody>
            <a:bodyPr rot="0" spcFirstLastPara="0" vert="horz" wrap="square" lIns="68580" tIns="34290" rIns="68580" bIns="34290" numCol="1" spcCol="0" rtlCol="0" fromWordArt="0" anchor="ctr" anchorCtr="0" forceAA="0" compatLnSpc="1">
              <a:prstTxWarp prst="textNoShape">
                <a:avLst/>
              </a:prstTxWarp>
              <a:noAutofit/>
            </a:bodyPr>
            <a:lstStyle/>
            <a:p>
              <a:endParaRPr lang="en-GB" sz="1350"/>
            </a:p>
          </p:txBody>
        </p:sp>
        <p:sp>
          <p:nvSpPr>
            <p:cNvPr id="22" name="Down Arrow 31">
              <a:extLst>
                <a:ext uri="{FF2B5EF4-FFF2-40B4-BE49-F238E27FC236}">
                  <a16:creationId xmlns:a16="http://schemas.microsoft.com/office/drawing/2014/main" id="{62D0009C-C3A5-4009-B3BB-924773F184A2}"/>
                </a:ext>
              </a:extLst>
            </p:cNvPr>
            <p:cNvSpPr/>
            <p:nvPr/>
          </p:nvSpPr>
          <p:spPr>
            <a:xfrm>
              <a:off x="600073" y="5679780"/>
              <a:ext cx="459740" cy="574675"/>
            </a:xfrm>
            <a:prstGeom prst="downArrow">
              <a:avLst/>
            </a:prstGeom>
            <a:solidFill>
              <a:schemeClr val="accent6">
                <a:lumMod val="20000"/>
                <a:lumOff val="80000"/>
              </a:schemeClr>
            </a:solidFill>
            <a:ln w="12700" cap="flat" cmpd="sng" algn="ctr">
              <a:solidFill>
                <a:schemeClr val="accent6"/>
              </a:solidFill>
              <a:prstDash val="solid"/>
              <a:miter lim="800000"/>
            </a:ln>
            <a:effectLst/>
          </p:spPr>
          <p:txBody>
            <a:bodyPr rot="0" spcFirstLastPara="0" vert="horz" wrap="square" lIns="68580" tIns="34290" rIns="68580" bIns="34290" numCol="1" spcCol="0" rtlCol="0" fromWordArt="0" anchor="ctr" anchorCtr="0" forceAA="0" compatLnSpc="1">
              <a:prstTxWarp prst="textNoShape">
                <a:avLst/>
              </a:prstTxWarp>
              <a:noAutofit/>
            </a:bodyPr>
            <a:lstStyle/>
            <a:p>
              <a:endParaRPr lang="en-GB" sz="1350"/>
            </a:p>
          </p:txBody>
        </p:sp>
        <p:sp>
          <p:nvSpPr>
            <p:cNvPr id="23" name="Down Arrow 33">
              <a:extLst>
                <a:ext uri="{FF2B5EF4-FFF2-40B4-BE49-F238E27FC236}">
                  <a16:creationId xmlns:a16="http://schemas.microsoft.com/office/drawing/2014/main" id="{A752AF16-AEA6-455E-92CB-5101FEA80624}"/>
                </a:ext>
              </a:extLst>
            </p:cNvPr>
            <p:cNvSpPr/>
            <p:nvPr/>
          </p:nvSpPr>
          <p:spPr>
            <a:xfrm>
              <a:off x="1828800" y="3963123"/>
              <a:ext cx="459740" cy="2291332"/>
            </a:xfrm>
            <a:prstGeom prst="downArrow">
              <a:avLst/>
            </a:prstGeom>
            <a:solidFill>
              <a:schemeClr val="accent6">
                <a:lumMod val="20000"/>
                <a:lumOff val="80000"/>
              </a:schemeClr>
            </a:solidFill>
            <a:ln w="12700" cap="flat" cmpd="sng" algn="ctr">
              <a:solidFill>
                <a:schemeClr val="accent6"/>
              </a:solidFill>
              <a:prstDash val="solid"/>
              <a:miter lim="800000"/>
            </a:ln>
            <a:effectLst/>
          </p:spPr>
          <p:txBody>
            <a:bodyPr rot="0" spcFirstLastPara="0" vert="horz" wrap="square" lIns="68580" tIns="34290" rIns="68580" bIns="34290" numCol="1" spcCol="0" rtlCol="0" fromWordArt="0" anchor="ctr" anchorCtr="0" forceAA="0" compatLnSpc="1">
              <a:prstTxWarp prst="textNoShape">
                <a:avLst/>
              </a:prstTxWarp>
              <a:noAutofit/>
            </a:bodyPr>
            <a:lstStyle/>
            <a:p>
              <a:endParaRPr lang="en-GB" sz="1350"/>
            </a:p>
          </p:txBody>
        </p:sp>
        <p:sp>
          <p:nvSpPr>
            <p:cNvPr id="24" name="Down Arrow 34">
              <a:extLst>
                <a:ext uri="{FF2B5EF4-FFF2-40B4-BE49-F238E27FC236}">
                  <a16:creationId xmlns:a16="http://schemas.microsoft.com/office/drawing/2014/main" id="{279526BE-939C-462D-9AEB-0578F0E62A5A}"/>
                </a:ext>
              </a:extLst>
            </p:cNvPr>
            <p:cNvSpPr/>
            <p:nvPr/>
          </p:nvSpPr>
          <p:spPr>
            <a:xfrm>
              <a:off x="3438525" y="3972648"/>
              <a:ext cx="459740" cy="2291332"/>
            </a:xfrm>
            <a:prstGeom prst="downArrow">
              <a:avLst/>
            </a:prstGeom>
            <a:solidFill>
              <a:schemeClr val="accent6">
                <a:lumMod val="20000"/>
                <a:lumOff val="80000"/>
              </a:schemeClr>
            </a:solidFill>
            <a:ln w="12700" cap="flat" cmpd="sng" algn="ctr">
              <a:solidFill>
                <a:schemeClr val="accent6"/>
              </a:solidFill>
              <a:prstDash val="solid"/>
              <a:miter lim="800000"/>
            </a:ln>
            <a:effectLst/>
          </p:spPr>
          <p:txBody>
            <a:bodyPr rot="0" spcFirstLastPara="0" vert="horz" wrap="square" lIns="68580" tIns="34290" rIns="68580" bIns="34290" numCol="1" spcCol="0" rtlCol="0" fromWordArt="0" anchor="ctr" anchorCtr="0" forceAA="0" compatLnSpc="1">
              <a:prstTxWarp prst="textNoShape">
                <a:avLst/>
              </a:prstTxWarp>
              <a:noAutofit/>
            </a:bodyPr>
            <a:lstStyle/>
            <a:p>
              <a:endParaRPr lang="en-GB" sz="1350"/>
            </a:p>
          </p:txBody>
        </p:sp>
      </p:grpSp>
      <p:sp>
        <p:nvSpPr>
          <p:cNvPr id="26" name="Text Placeholder 24">
            <a:extLst>
              <a:ext uri="{FF2B5EF4-FFF2-40B4-BE49-F238E27FC236}">
                <a16:creationId xmlns:a16="http://schemas.microsoft.com/office/drawing/2014/main" id="{1CFD24A4-70DE-4268-A9A5-ED166587BBD1}"/>
              </a:ext>
            </a:extLst>
          </p:cNvPr>
          <p:cNvSpPr txBox="1">
            <a:spLocks/>
          </p:cNvSpPr>
          <p:nvPr/>
        </p:nvSpPr>
        <p:spPr>
          <a:xfrm>
            <a:off x="5808477" y="1975167"/>
            <a:ext cx="2949178" cy="3631571"/>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7000"/>
              </a:lnSpc>
              <a:spcAft>
                <a:spcPts val="600"/>
              </a:spcAft>
            </a:pPr>
            <a:r>
              <a:rPr lang="en-GB" sz="1800" dirty="0">
                <a:latin typeface="Calibri" panose="020F0502020204030204" pitchFamily="34" charset="0"/>
                <a:ea typeface="Calibri" panose="020F0502020204030204" pitchFamily="34" charset="0"/>
              </a:rPr>
              <a:t>Cohort level:</a:t>
            </a:r>
          </a:p>
          <a:p>
            <a:pPr>
              <a:lnSpc>
                <a:spcPct val="110000"/>
              </a:lnSpc>
              <a:spcAft>
                <a:spcPts val="600"/>
              </a:spcAft>
            </a:pPr>
            <a:r>
              <a:rPr lang="en-GB" sz="1350" dirty="0">
                <a:latin typeface="Calibri" panose="020F0502020204030204" pitchFamily="34" charset="0"/>
                <a:ea typeface="Calibri" panose="020F0502020204030204" pitchFamily="34" charset="0"/>
              </a:rPr>
              <a:t>Informing course design, content and delivery, additional support requirements at cohort level and development of resources. </a:t>
            </a:r>
          </a:p>
          <a:p>
            <a:pPr>
              <a:lnSpc>
                <a:spcPct val="107000"/>
              </a:lnSpc>
              <a:spcAft>
                <a:spcPts val="600"/>
              </a:spcAft>
            </a:pPr>
            <a:r>
              <a:rPr lang="en-GB" sz="1800" dirty="0">
                <a:latin typeface="Calibri" panose="020F0502020204030204" pitchFamily="34" charset="0"/>
                <a:ea typeface="Calibri" panose="020F0502020204030204" pitchFamily="34" charset="0"/>
              </a:rPr>
              <a:t>Student-level:</a:t>
            </a:r>
          </a:p>
          <a:p>
            <a:pPr>
              <a:lnSpc>
                <a:spcPct val="100000"/>
              </a:lnSpc>
            </a:pPr>
            <a:r>
              <a:rPr lang="en-GB" sz="1350" dirty="0"/>
              <a:t>Building resilience. Providing students with recommendations and avenues for support, developing confidence in abilities and an awareness of areas for development. </a:t>
            </a:r>
          </a:p>
        </p:txBody>
      </p:sp>
      <p:pic>
        <p:nvPicPr>
          <p:cNvPr id="27" name="Picture 6" descr="BCU Accommodation - Birmingham City University | Host">
            <a:extLst>
              <a:ext uri="{FF2B5EF4-FFF2-40B4-BE49-F238E27FC236}">
                <a16:creationId xmlns:a16="http://schemas.microsoft.com/office/drawing/2014/main" id="{738A5CAD-0849-4078-8C6F-6BA0EBD28CC0}"/>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506818" y="150922"/>
            <a:ext cx="2440094" cy="122004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18C0220F-F0B4-45BE-8576-80BF32EC41C6}"/>
              </a:ext>
            </a:extLst>
          </p:cNvPr>
          <p:cNvSpPr txBox="1"/>
          <p:nvPr/>
        </p:nvSpPr>
        <p:spPr>
          <a:xfrm>
            <a:off x="331869" y="413012"/>
            <a:ext cx="5476607" cy="523220"/>
          </a:xfrm>
          <a:prstGeom prst="rect">
            <a:avLst/>
          </a:prstGeom>
          <a:noFill/>
        </p:spPr>
        <p:txBody>
          <a:bodyPr wrap="square" rtlCol="0">
            <a:spAutoFit/>
          </a:bodyPr>
          <a:lstStyle/>
          <a:p>
            <a:r>
              <a:rPr lang="en-GB" sz="2800" b="1" dirty="0">
                <a:solidFill>
                  <a:srgbClr val="3CABA4"/>
                </a:solidFill>
                <a:latin typeface="Avenir Heavy"/>
              </a:rPr>
              <a:t>Birmingham City University model</a:t>
            </a:r>
          </a:p>
        </p:txBody>
      </p:sp>
    </p:spTree>
    <p:extLst>
      <p:ext uri="{BB962C8B-B14F-4D97-AF65-F5344CB8AC3E}">
        <p14:creationId xmlns:p14="http://schemas.microsoft.com/office/powerpoint/2010/main" val="11611678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051CBE3-3D36-41A4-A331-2DB670EEA5E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272723" y="5521266"/>
            <a:ext cx="2301434" cy="945795"/>
          </a:xfrm>
          <a:prstGeom prst="rect">
            <a:avLst/>
          </a:prstGeom>
        </p:spPr>
      </p:pic>
      <p:sp>
        <p:nvSpPr>
          <p:cNvPr id="27" name="Title 4">
            <a:extLst>
              <a:ext uri="{FF2B5EF4-FFF2-40B4-BE49-F238E27FC236}">
                <a16:creationId xmlns:a16="http://schemas.microsoft.com/office/drawing/2014/main" id="{A0EDC60C-4CBB-42AA-8ACE-F6B27814A30E}"/>
              </a:ext>
            </a:extLst>
          </p:cNvPr>
          <p:cNvSpPr>
            <a:spLocks noGrp="1"/>
          </p:cNvSpPr>
          <p:nvPr>
            <p:ph type="title"/>
          </p:nvPr>
        </p:nvSpPr>
        <p:spPr>
          <a:xfrm>
            <a:off x="321470" y="403258"/>
            <a:ext cx="4143375" cy="812006"/>
          </a:xfrm>
        </p:spPr>
        <p:txBody>
          <a:bodyPr/>
          <a:lstStyle/>
          <a:p>
            <a:r>
              <a:rPr lang="en-GB" dirty="0"/>
              <a:t>Design &amp; Delivery </a:t>
            </a:r>
          </a:p>
        </p:txBody>
      </p:sp>
      <p:sp>
        <p:nvSpPr>
          <p:cNvPr id="28" name="Content Placeholder 5">
            <a:extLst>
              <a:ext uri="{FF2B5EF4-FFF2-40B4-BE49-F238E27FC236}">
                <a16:creationId xmlns:a16="http://schemas.microsoft.com/office/drawing/2014/main" id="{4CA5DF1F-3F5B-4554-AAC7-409E94AA0F94}"/>
              </a:ext>
            </a:extLst>
          </p:cNvPr>
          <p:cNvSpPr>
            <a:spLocks noGrp="1"/>
          </p:cNvSpPr>
          <p:nvPr>
            <p:ph idx="1"/>
          </p:nvPr>
        </p:nvSpPr>
        <p:spPr>
          <a:xfrm>
            <a:off x="321469" y="1830328"/>
            <a:ext cx="4357687" cy="3690938"/>
          </a:xfrm>
        </p:spPr>
        <p:txBody>
          <a:bodyPr>
            <a:normAutofit fontScale="92500" lnSpcReduction="20000"/>
          </a:bodyPr>
          <a:lstStyle/>
          <a:p>
            <a:pPr marL="0" indent="0">
              <a:buNone/>
            </a:pPr>
            <a:r>
              <a:rPr lang="en-GB" sz="1900" dirty="0">
                <a:latin typeface="Arial" panose="020B0604020202020204" pitchFamily="34" charset="0"/>
                <a:cs typeface="Arial" panose="020B0604020202020204" pitchFamily="34" charset="0"/>
              </a:rPr>
              <a:t>Fully digital multiple-choice style</a:t>
            </a:r>
          </a:p>
          <a:p>
            <a:pPr marL="0" indent="0">
              <a:buNone/>
            </a:pPr>
            <a:endParaRPr lang="en-GB" sz="1900" dirty="0">
              <a:latin typeface="Arial" panose="020B0604020202020204" pitchFamily="34" charset="0"/>
              <a:cs typeface="Arial" panose="020B0604020202020204" pitchFamily="34" charset="0"/>
            </a:endParaRPr>
          </a:p>
          <a:p>
            <a:pPr marL="0" indent="0">
              <a:buNone/>
            </a:pPr>
            <a:r>
              <a:rPr lang="en-GB" sz="1900" dirty="0">
                <a:latin typeface="Arial" panose="020B0604020202020204" pitchFamily="34" charset="0"/>
                <a:cs typeface="Arial" panose="020B0604020202020204" pitchFamily="34" charset="0"/>
              </a:rPr>
              <a:t>30 – 40 minutes to complete</a:t>
            </a:r>
          </a:p>
          <a:p>
            <a:endParaRPr lang="en-GB" sz="1900" dirty="0">
              <a:latin typeface="Arial" panose="020B0604020202020204" pitchFamily="34" charset="0"/>
              <a:cs typeface="Arial" panose="020B0604020202020204" pitchFamily="34" charset="0"/>
            </a:endParaRPr>
          </a:p>
          <a:p>
            <a:pPr marL="0" indent="0">
              <a:buNone/>
            </a:pPr>
            <a:r>
              <a:rPr lang="en-GB" sz="1900" dirty="0">
                <a:latin typeface="Arial" panose="020B0604020202020204" pitchFamily="34" charset="0"/>
                <a:cs typeface="Arial" panose="020B0604020202020204" pitchFamily="34" charset="0"/>
              </a:rPr>
              <a:t>Questions</a:t>
            </a:r>
          </a:p>
          <a:p>
            <a:r>
              <a:rPr lang="en-GB" sz="1900" dirty="0">
                <a:latin typeface="Arial" panose="020B0604020202020204" pitchFamily="34" charset="0"/>
                <a:cs typeface="Arial" panose="020B0604020202020204" pitchFamily="34" charset="0"/>
              </a:rPr>
              <a:t>Competency based</a:t>
            </a:r>
          </a:p>
          <a:p>
            <a:r>
              <a:rPr lang="en-GB" sz="1900" dirty="0">
                <a:latin typeface="Arial" panose="020B0604020202020204" pitchFamily="34" charset="0"/>
                <a:cs typeface="Arial" panose="020B0604020202020204" pitchFamily="34" charset="0"/>
              </a:rPr>
              <a:t>Self-reflective</a:t>
            </a:r>
          </a:p>
          <a:p>
            <a:pPr marL="0" indent="0">
              <a:buNone/>
            </a:pPr>
            <a:endParaRPr lang="en-GB" sz="1900" dirty="0">
              <a:latin typeface="Arial" panose="020B0604020202020204" pitchFamily="34" charset="0"/>
              <a:cs typeface="Arial" panose="020B0604020202020204" pitchFamily="34" charset="0"/>
            </a:endParaRPr>
          </a:p>
          <a:p>
            <a:pPr marL="0" indent="0">
              <a:buNone/>
            </a:pPr>
            <a:r>
              <a:rPr lang="en-GB" sz="1900" dirty="0">
                <a:latin typeface="Arial" panose="020B0604020202020204" pitchFamily="34" charset="0"/>
                <a:cs typeface="Arial" panose="020B0604020202020204" pitchFamily="34" charset="0"/>
              </a:rPr>
              <a:t>Reporting</a:t>
            </a:r>
          </a:p>
          <a:p>
            <a:r>
              <a:rPr lang="en-GB" sz="1900" dirty="0">
                <a:latin typeface="Arial" panose="020B0604020202020204" pitchFamily="34" charset="0"/>
                <a:cs typeface="Arial" panose="020B0604020202020204" pitchFamily="34" charset="0"/>
              </a:rPr>
              <a:t>Students – automated, personalised</a:t>
            </a:r>
          </a:p>
          <a:p>
            <a:r>
              <a:rPr lang="en-GB" sz="1900" dirty="0">
                <a:latin typeface="Arial" panose="020B0604020202020204" pitchFamily="34" charset="0"/>
                <a:cs typeface="Arial" panose="020B0604020202020204" pitchFamily="34" charset="0"/>
              </a:rPr>
              <a:t>Staff – cohort based</a:t>
            </a:r>
          </a:p>
          <a:p>
            <a:pPr marL="0" indent="0">
              <a:buNone/>
            </a:pPr>
            <a:endParaRPr lang="en-GB" sz="1650" dirty="0"/>
          </a:p>
        </p:txBody>
      </p:sp>
      <p:sp>
        <p:nvSpPr>
          <p:cNvPr id="29" name="TextBox 28">
            <a:extLst>
              <a:ext uri="{FF2B5EF4-FFF2-40B4-BE49-F238E27FC236}">
                <a16:creationId xmlns:a16="http://schemas.microsoft.com/office/drawing/2014/main" id="{F5E3F6BC-5BEF-471A-8F37-D0BD4EE10CB1}"/>
              </a:ext>
            </a:extLst>
          </p:cNvPr>
          <p:cNvSpPr txBox="1"/>
          <p:nvPr/>
        </p:nvSpPr>
        <p:spPr>
          <a:xfrm>
            <a:off x="4679156" y="1836121"/>
            <a:ext cx="4143375" cy="3521477"/>
          </a:xfrm>
          <a:prstGeom prst="rect">
            <a:avLst/>
          </a:prstGeom>
          <a:solidFill>
            <a:schemeClr val="accent5">
              <a:lumMod val="20000"/>
              <a:lumOff val="80000"/>
            </a:schemeClr>
          </a:solidFill>
        </p:spPr>
        <p:txBody>
          <a:bodyPr wrap="square" rtlCol="0">
            <a:spAutoFit/>
          </a:bodyPr>
          <a:lstStyle/>
          <a:p>
            <a:pPr marL="63341">
              <a:lnSpc>
                <a:spcPct val="120000"/>
              </a:lnSpc>
              <a:spcAft>
                <a:spcPts val="600"/>
              </a:spcAft>
            </a:pPr>
            <a:r>
              <a:rPr lang="en-GB" b="1" dirty="0">
                <a:latin typeface="Calibri" panose="020F0502020204030204" pitchFamily="34" charset="0"/>
                <a:ea typeface="Times New Roman" panose="02020603050405020304" pitchFamily="18" charset="0"/>
                <a:cs typeface="Times New Roman" panose="02020603050405020304" pitchFamily="18" charset="0"/>
              </a:rPr>
              <a:t>How do you feel about academic writing?</a:t>
            </a:r>
          </a:p>
          <a:p>
            <a:pPr marL="63341">
              <a:lnSpc>
                <a:spcPct val="120000"/>
              </a:lnSpc>
              <a:spcAft>
                <a:spcPts val="600"/>
              </a:spcAft>
            </a:pPr>
            <a:r>
              <a:rPr lang="en-GB" sz="1350" dirty="0">
                <a:latin typeface="Calibri" panose="020F0502020204030204" pitchFamily="34" charset="0"/>
                <a:ea typeface="Times New Roman" panose="02020603050405020304" pitchFamily="18" charset="0"/>
                <a:cs typeface="Times New Roman" panose="02020603050405020304" pitchFamily="18" charset="0"/>
              </a:rPr>
              <a:t>(select the one that best describes your feelings)</a:t>
            </a:r>
          </a:p>
          <a:p>
            <a:pPr marL="378000" indent="-405000">
              <a:lnSpc>
                <a:spcPct val="120000"/>
              </a:lnSpc>
              <a:spcAft>
                <a:spcPts val="600"/>
              </a:spcAft>
              <a:buAutoNum type="alphaUcPeriod"/>
            </a:pPr>
            <a:r>
              <a:rPr lang="en-GB" sz="1350" dirty="0">
                <a:latin typeface="Calibri" panose="020F0502020204030204" pitchFamily="34" charset="0"/>
                <a:ea typeface="Times New Roman" panose="02020603050405020304" pitchFamily="18" charset="0"/>
                <a:cs typeface="Times New Roman" panose="02020603050405020304" pitchFamily="18" charset="0"/>
              </a:rPr>
              <a:t>I have done lots of academic writing so I feel quite confident about it</a:t>
            </a:r>
          </a:p>
          <a:p>
            <a:pPr marL="378000" indent="-405000">
              <a:lnSpc>
                <a:spcPct val="120000"/>
              </a:lnSpc>
              <a:spcAft>
                <a:spcPts val="600"/>
              </a:spcAft>
              <a:buAutoNum type="alphaUcPeriod"/>
            </a:pPr>
            <a:r>
              <a:rPr lang="en-GB" sz="1350" dirty="0">
                <a:latin typeface="Calibri" panose="020F0502020204030204" pitchFamily="34" charset="0"/>
                <a:ea typeface="Times New Roman" panose="02020603050405020304" pitchFamily="18" charset="0"/>
                <a:cs typeface="Times New Roman" panose="02020603050405020304" pitchFamily="18" charset="0"/>
              </a:rPr>
              <a:t>I am quite good but I would still like to improve</a:t>
            </a:r>
          </a:p>
          <a:p>
            <a:pPr marL="378000" indent="-405000">
              <a:lnSpc>
                <a:spcPct val="120000"/>
              </a:lnSpc>
              <a:spcAft>
                <a:spcPts val="600"/>
              </a:spcAft>
              <a:buAutoNum type="alphaUcPeriod"/>
            </a:pPr>
            <a:r>
              <a:rPr lang="en-GB" sz="1350" dirty="0">
                <a:latin typeface="Calibri" panose="020F0502020204030204" pitchFamily="34" charset="0"/>
                <a:ea typeface="Times New Roman" panose="02020603050405020304" pitchFamily="18" charset="0"/>
                <a:cs typeface="Times New Roman" panose="02020603050405020304" pitchFamily="18" charset="0"/>
              </a:rPr>
              <a:t>I have done some but I am not sure it is the right level for university</a:t>
            </a:r>
          </a:p>
          <a:p>
            <a:pPr marL="378000" indent="-405000">
              <a:lnSpc>
                <a:spcPct val="120000"/>
              </a:lnSpc>
              <a:spcAft>
                <a:spcPts val="600"/>
              </a:spcAft>
              <a:buAutoNum type="alphaUcPeriod"/>
            </a:pPr>
            <a:r>
              <a:rPr lang="en-GB" sz="1350" dirty="0">
                <a:latin typeface="Calibri" panose="020F0502020204030204" pitchFamily="34" charset="0"/>
                <a:ea typeface="Times New Roman" panose="02020603050405020304" pitchFamily="18" charset="0"/>
                <a:cs typeface="Times New Roman" panose="02020603050405020304" pitchFamily="18" charset="0"/>
              </a:rPr>
              <a:t>I do not feel confident about academic writing</a:t>
            </a:r>
          </a:p>
          <a:p>
            <a:pPr marL="378000" indent="-405000">
              <a:lnSpc>
                <a:spcPct val="120000"/>
              </a:lnSpc>
              <a:spcAft>
                <a:spcPts val="600"/>
              </a:spcAft>
              <a:buAutoNum type="alphaUcPeriod"/>
            </a:pPr>
            <a:r>
              <a:rPr lang="en-GB" sz="1350" dirty="0">
                <a:latin typeface="Calibri" panose="020F0502020204030204" pitchFamily="34" charset="0"/>
                <a:ea typeface="Times New Roman" panose="02020603050405020304" pitchFamily="18" charset="0"/>
                <a:cs typeface="Times New Roman" panose="02020603050405020304" pitchFamily="18" charset="0"/>
              </a:rPr>
              <a:t>I do not think I need to do writing in my subject</a:t>
            </a:r>
          </a:p>
          <a:p>
            <a:pPr marL="378000" indent="-405000">
              <a:lnSpc>
                <a:spcPct val="120000"/>
              </a:lnSpc>
              <a:spcAft>
                <a:spcPts val="600"/>
              </a:spcAft>
              <a:buAutoNum type="alphaUcPeriod"/>
            </a:pPr>
            <a:r>
              <a:rPr lang="en-GB" sz="1350" dirty="0">
                <a:latin typeface="Calibri" panose="020F0502020204030204" pitchFamily="34" charset="0"/>
                <a:ea typeface="Times New Roman" panose="02020603050405020304" pitchFamily="18" charset="0"/>
                <a:cs typeface="Times New Roman" panose="02020603050405020304" pitchFamily="18" charset="0"/>
              </a:rPr>
              <a:t>No answer</a:t>
            </a:r>
            <a:endParaRPr lang="en-GB" sz="1350" dirty="0">
              <a:latin typeface="Cambria" panose="02040503050406030204" pitchFamily="18" charset="0"/>
              <a:ea typeface="Times New Roman" panose="02020603050405020304" pitchFamily="18" charset="0"/>
              <a:cs typeface="Times New Roman" panose="02020603050405020304" pitchFamily="18" charset="0"/>
            </a:endParaRPr>
          </a:p>
        </p:txBody>
      </p:sp>
      <p:sp>
        <p:nvSpPr>
          <p:cNvPr id="30" name="TextBox 29">
            <a:extLst>
              <a:ext uri="{FF2B5EF4-FFF2-40B4-BE49-F238E27FC236}">
                <a16:creationId xmlns:a16="http://schemas.microsoft.com/office/drawing/2014/main" id="{0BBF5B31-15B6-4126-8B2A-9CA8A7C2BACD}"/>
              </a:ext>
            </a:extLst>
          </p:cNvPr>
          <p:cNvSpPr txBox="1"/>
          <p:nvPr/>
        </p:nvSpPr>
        <p:spPr>
          <a:xfrm>
            <a:off x="5293519" y="1534638"/>
            <a:ext cx="3529012" cy="323165"/>
          </a:xfrm>
          <a:prstGeom prst="rect">
            <a:avLst/>
          </a:prstGeom>
          <a:noFill/>
        </p:spPr>
        <p:txBody>
          <a:bodyPr wrap="square" rtlCol="0">
            <a:spAutoFit/>
          </a:bodyPr>
          <a:lstStyle/>
          <a:p>
            <a:r>
              <a:rPr lang="en-GB" sz="1500" dirty="0"/>
              <a:t>Example of a self-reflective question</a:t>
            </a:r>
          </a:p>
        </p:txBody>
      </p:sp>
      <p:pic>
        <p:nvPicPr>
          <p:cNvPr id="7" name="Picture 6" descr="BCU Accommodation - Birmingham City University | Host">
            <a:extLst>
              <a:ext uri="{FF2B5EF4-FFF2-40B4-BE49-F238E27FC236}">
                <a16:creationId xmlns:a16="http://schemas.microsoft.com/office/drawing/2014/main" id="{0850A4C7-7F8C-497D-B984-4E4B2CBC880B}"/>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506818" y="150922"/>
            <a:ext cx="2440094" cy="12200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1690858"/>
      </p:ext>
    </p:extLst>
  </p:cSld>
  <p:clrMapOvr>
    <a:masterClrMapping/>
  </p:clrMapOvr>
</p:sld>
</file>

<file path=ppt/theme/theme1.xml><?xml version="1.0" encoding="utf-8"?>
<a:theme xmlns:a="http://schemas.openxmlformats.org/drawingml/2006/main" name="Abertay University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bertay University Theme Template 1.potx" id="{D962A6B3-4ABB-41B5-89F3-63F6F93A6137}" vid="{DAC8FDEE-03C9-4FC1-B2C3-DE020E96FDA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PowerPoint Slides Abertay Branding (1)</Template>
  <TotalTime>0</TotalTime>
  <Words>1208</Words>
  <Application>Microsoft Office PowerPoint</Application>
  <PresentationFormat>On-screen Show (4:3)</PresentationFormat>
  <Paragraphs>203</Paragraphs>
  <Slides>21</Slides>
  <Notes>10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21</vt:i4>
      </vt:variant>
    </vt:vector>
  </HeadingPairs>
  <TitlesOfParts>
    <vt:vector size="30" baseType="lpstr">
      <vt:lpstr>Arial</vt:lpstr>
      <vt:lpstr>Avenir Heavy</vt:lpstr>
      <vt:lpstr>Avenir Medium</vt:lpstr>
      <vt:lpstr>Calibri</vt:lpstr>
      <vt:lpstr>Calibri Light</vt:lpstr>
      <vt:lpstr>Cambria</vt:lpstr>
      <vt:lpstr>Proxima Nova</vt:lpstr>
      <vt:lpstr>Raleway</vt:lpstr>
      <vt:lpstr>Abertay University Theme</vt:lpstr>
      <vt:lpstr> A Conversation Around Diagnostics and Personalised Approaches to Building Student Success</vt:lpstr>
      <vt:lpstr>PowerPoint Presentation</vt:lpstr>
      <vt:lpstr> The conversation structure</vt:lpstr>
      <vt:lpstr>  Drivers for a diagnostic approach</vt:lpstr>
      <vt:lpstr>Building upon …….</vt:lpstr>
      <vt:lpstr>Purpose </vt:lpstr>
      <vt:lpstr>Institutional commitment - levels</vt:lpstr>
      <vt:lpstr>PowerPoint Presentation</vt:lpstr>
      <vt:lpstr>Design &amp; Delivery </vt:lpstr>
      <vt:lpstr> The Abertay Context</vt:lpstr>
      <vt:lpstr>Year 1 Microcredentials</vt:lpstr>
      <vt:lpstr>Abertay Discovery Tool </vt:lpstr>
      <vt:lpstr>Abertay Discovery Tool </vt:lpstr>
      <vt:lpstr>Impact so far…</vt:lpstr>
      <vt:lpstr>The Warwick’s Model</vt:lpstr>
      <vt:lpstr>Design &amp; Delivery</vt:lpstr>
      <vt:lpstr>UHI (micro) pilot</vt:lpstr>
      <vt:lpstr>PowerPoint Presentation</vt:lpstr>
      <vt:lpstr>Moving to a conversation</vt:lpstr>
      <vt:lpstr>Conversation 1</vt:lpstr>
      <vt:lpstr>Conversation 2</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Diagnostics and a Personalised Approach to Building Foundations for Student Success</dc:title>
  <dc:creator>Dr Luke Millard _x000d_
Dean of Teaching and Learning_x000d_
Abertay University _x000d_
 and Maggie Gibson_x000d_
Head of Learner Development_x000d_
Birmingham City Universi</dc:creator>
  <cp:lastModifiedBy/>
  <cp:revision>1</cp:revision>
  <dcterms:created xsi:type="dcterms:W3CDTF">2022-08-10T08:38:27Z</dcterms:created>
  <dcterms:modified xsi:type="dcterms:W3CDTF">2022-08-10T08:38:41Z</dcterms:modified>
</cp:coreProperties>
</file>