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6" r:id="rId2"/>
    <p:sldMasterId id="2147483680" r:id="rId3"/>
    <p:sldMasterId id="2147483686" r:id="rId4"/>
  </p:sldMasterIdLst>
  <p:notesMasterIdLst>
    <p:notesMasterId r:id="rId20"/>
  </p:notesMasterIdLst>
  <p:sldIdLst>
    <p:sldId id="256" r:id="rId5"/>
    <p:sldId id="259" r:id="rId6"/>
    <p:sldId id="262" r:id="rId7"/>
    <p:sldId id="270" r:id="rId8"/>
    <p:sldId id="272" r:id="rId9"/>
    <p:sldId id="269" r:id="rId10"/>
    <p:sldId id="257" r:id="rId11"/>
    <p:sldId id="261" r:id="rId12"/>
    <p:sldId id="274" r:id="rId13"/>
    <p:sldId id="279" r:id="rId14"/>
    <p:sldId id="273" r:id="rId15"/>
    <p:sldId id="280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B711-303F-45C9-B993-8462221B4BAF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83C1E-51A3-4119-B171-12CBFFCAA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0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3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0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0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7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3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6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F4291-BBAC-4846-BE46-6E9ED45B95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5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89" y="2745839"/>
            <a:ext cx="10556422" cy="57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188"/>
            <a:ext cx="9144000" cy="5699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3194-CADE-0447-9D20-F33C386C8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7DC2-A81C-5346-A43F-19DEB77D25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284171"/>
            <a:ext cx="1926593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7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EA0DEE-5724-40A8-A89A-E29EEC549A28}"/>
              </a:ext>
            </a:extLst>
          </p:cNvPr>
          <p:cNvSpPr/>
          <p:nvPr userDrawn="1"/>
        </p:nvSpPr>
        <p:spPr>
          <a:xfrm>
            <a:off x="-12699" y="8938"/>
            <a:ext cx="12204699" cy="6849061"/>
          </a:xfrm>
          <a:prstGeom prst="rect">
            <a:avLst/>
          </a:prstGeom>
          <a:solidFill>
            <a:srgbClr val="003D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0F03D-0BCB-425C-A672-1B72277F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AE7E1-67CC-4A61-B9D3-076BF76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F9F3D-C8DF-4E7B-A4C5-48E5BC4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E3F1-D502-498D-AF3A-494D0AA4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E0F41-10C8-48EA-B25A-37CA697E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16C2B-E67E-4BF0-AC5F-085AABB36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8" y="1395412"/>
            <a:ext cx="4934641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759872-B19C-4CA1-BC1C-079D7722A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322540"/>
            <a:ext cx="3535053" cy="883015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D982933-F3DB-4E8D-8B71-50B23228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5E4E-9FC8-4A91-AC03-F53E688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BE72-CAD3-4152-8514-24D7F747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15F1F-78F8-45E0-8E60-094C7756C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A1887-B15C-4BEF-949D-3219EF0E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3DCD4-AB76-481A-85D4-8C6E645B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F9E8D-F532-4544-9AFA-F0808AB9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64B611D-FC34-4791-B1A9-B26D73109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4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30B6-164E-4D56-B955-FA26C650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2994-0CAF-414E-B644-696BD700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A2B55-DE06-4B77-BB14-028153F3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56896-264B-4C10-A4CF-F3EA86269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575AA-8EC4-4E7D-B633-538556D43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E7F0-F345-42EC-8161-415180C6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02898-3D7E-467E-B470-615D129E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8F4EF-C754-4E09-A70D-5C4651E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F333460-8EB2-4E75-A2A5-D96A70195C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C3B5-A3CB-44C7-84FD-B168EF2D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C7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462D1-F3C3-40EC-9D67-57210B31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63F98-BC93-4210-8EBC-5B4A8964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3068C-A54F-4839-B4B4-8D1A1560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81E64D3-C1C1-4099-B0BC-D60102AFA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A06EE-5653-4CB9-B96F-571060A8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00CD9-2E68-495D-84F6-B89EE339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3449-97A9-42DF-B69E-FA01FA65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D31919-5D6D-4D0D-9C00-923F1E32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7F9B-0AAE-4E22-BB3F-E52050F7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997E-2044-4B51-B229-F8EC3930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1CDE9-0128-4E16-A3D0-105BD2FA0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11891-F09B-470A-8DA5-00B28A30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CA77-9AB4-44ED-AE0C-1107A38C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89EDD-5FB8-4C1F-B30E-6DC762B3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B04EE99-EB3B-4F30-B597-5021F2733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807D-A4B8-4B0A-B71A-5080107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3E263-E83B-440A-BC64-C5325EA25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4FBF-7789-4A4B-976C-CE4DC541D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E0C4F-25A3-4E09-93DD-6FB078F2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6AEA2-1EF8-4707-9669-5AB007AF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04D92-C49A-4F9E-91DB-E5D5DC80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CA0B5A6-8748-4933-9A71-CEB9BC69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0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97B3-F08C-4E61-8427-083A9BED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A2A29-3D30-4968-BE5B-5268071B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5FD7-00EE-4947-8267-122368CB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8C51C-14D3-442E-9377-D786EC82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5CB37-DD3D-489B-A2FA-EAA1B23B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308BCB0-A6FF-4899-A618-C801155B9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0647" y="5614647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8683A-C841-4F21-A0AB-22F719059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3698-4501-456A-8BF3-43E2B4CBC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1294-0E5B-4076-BE14-5F5D79D0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3610-8EB6-4264-9B62-4A46B8EB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B158-068F-4BB3-B720-0AAB96E5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C7EA820-CBD4-4412-BEF0-F5B98C742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0647" y="5614647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89" y="2745839"/>
            <a:ext cx="10556422" cy="57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188"/>
            <a:ext cx="9144000" cy="5699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3194-CADE-0447-9D20-F33C386C8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7DC2-A81C-5346-A43F-19DEB77D25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284171"/>
            <a:ext cx="1926593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9"/>
            <a:ext cx="10515600" cy="63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10515600" cy="347283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4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3" y="3162925"/>
            <a:ext cx="10515600" cy="5921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375503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775" y="28347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28675" y="5915771"/>
            <a:ext cx="1213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institution logo]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175" y="605492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16264" y="5963477"/>
            <a:ext cx="83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has been produced and published by [institution name] based on content provided by the Quality Assurance Agency for Higher Education (QAA). As such, this document may contain content that is not wholly endorsed by QAA.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5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89" y="2745839"/>
            <a:ext cx="10556422" cy="57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188"/>
            <a:ext cx="9144000" cy="5699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3194-CADE-0447-9D20-F33C386C8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7DC2-A81C-5346-A43F-19DEB77D25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284171"/>
            <a:ext cx="1926593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9"/>
            <a:ext cx="10515600" cy="63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10515600" cy="347283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3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3" y="3162925"/>
            <a:ext cx="10515600" cy="5921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375503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4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775" y="28347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28675" y="5915771"/>
            <a:ext cx="1213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institution logo]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175" y="605492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16264" y="5963477"/>
            <a:ext cx="83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has been produced and published by [institution name] based on content provided by the Quality Assurance Agency for Higher Education (QAA). As such, this document may contain content that is not wholly endorsed by QAA.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4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9"/>
            <a:ext cx="10515600" cy="63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10515600" cy="347283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3" y="3162925"/>
            <a:ext cx="10515600" cy="5921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375503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775" y="28347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28675" y="5915771"/>
            <a:ext cx="1213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institution logo]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175" y="605492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16264" y="5963477"/>
            <a:ext cx="83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has been produced and published by [institution name] based on content provided by the Quality Assurance Agency for Higher Education (QAA). As such, this document may contain content that is not wholly endorsed by QAA.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900FAF-F6DF-4356-A732-99769EF73604}"/>
              </a:ext>
            </a:extLst>
          </p:cNvPr>
          <p:cNvSpPr/>
          <p:nvPr userDrawn="1"/>
        </p:nvSpPr>
        <p:spPr>
          <a:xfrm>
            <a:off x="0" y="-114890"/>
            <a:ext cx="12192000" cy="6972889"/>
          </a:xfrm>
          <a:prstGeom prst="rect">
            <a:avLst/>
          </a:prstGeom>
          <a:solidFill>
            <a:srgbClr val="003D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4E63A-11CD-4A4D-AD3F-EF4526942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93601-7AB1-4446-A38D-7C2B208C5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11839-7545-41D2-823A-8E2F1BD9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B13E-3A10-4E0D-B50E-A11CDEAB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B294-FE9B-4F3E-BAD4-D0A93D73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EF679-C995-4634-B205-EE4F0A9DE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322540"/>
            <a:ext cx="3535053" cy="883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9D986-D7FF-4424-A27F-E0DE05346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5" y="1302026"/>
            <a:ext cx="4934641" cy="514350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2F05043-6768-45E1-8C88-85E50F6E19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E8DCD1-1800-4650-8C7A-000A129E1D5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3D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69629-1410-4287-9E9B-48483366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879C-EC7A-4459-8578-3E96710D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488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19000"/>
                </a:solidFill>
              </a:defRPr>
            </a:lvl2pPr>
            <a:lvl3pPr>
              <a:defRPr>
                <a:solidFill>
                  <a:srgbClr val="D19000"/>
                </a:solidFill>
              </a:defRPr>
            </a:lvl3pPr>
            <a:lvl4pPr>
              <a:defRPr>
                <a:solidFill>
                  <a:srgbClr val="D19000"/>
                </a:solidFill>
              </a:defRPr>
            </a:lvl4pPr>
            <a:lvl5pPr>
              <a:defRPr>
                <a:solidFill>
                  <a:srgbClr val="D19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600E-45D7-4158-898C-126D7E80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71B5-A145-4B2F-8330-23B9B3FD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51CB-4908-42B5-969C-0CA0FEA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B64E3-BE01-4F83-99ED-3AB4FB4BC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322540"/>
            <a:ext cx="3535053" cy="883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38C6C-AF54-4F03-A689-29AE6749E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9" y="1027906"/>
            <a:ext cx="4934641" cy="51435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D3E35F2-F1D6-4A65-B475-78E57C397A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9629-1410-4287-9E9B-48483366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C7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879C-EC7A-4459-8578-3E96710D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488"/>
            <a:ext cx="10515600" cy="4351338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 sz="2400"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600E-45D7-4158-898C-126D7E80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71B5-A145-4B2F-8330-23B9B3FD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51CB-4908-42B5-969C-0CA0FEA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7B6FB30-A683-4724-8CCE-124CB3AC3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9629-1410-4287-9E9B-48483366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C7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879C-EC7A-4459-8578-3E96710D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488"/>
            <a:ext cx="10515600" cy="4351338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 sz="2400"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600E-45D7-4158-898C-126D7E80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71B5-A145-4B2F-8330-23B9B3FD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51CB-4908-42B5-969C-0CA0FEA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05AC931-FDF4-4956-BB5E-B1EE41D09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95293"/>
            <a:ext cx="1524000" cy="9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80C28-C331-4BAD-A057-C2302292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9D47-7479-4AFB-87AC-6E0A5ED7F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76A5E-A074-4A3C-862A-73FFF15C1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9056-C123-4926-B631-E3E06B4C21C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629A6-AD9A-464C-AD06-117DAD7B8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A243-0C5C-4826-869C-67FC23A61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9642-867B-4429-9B97-8AD852F66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.Caddell@hw.ac.uk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hancementthemes.ac.uk/docs/ethemes/evidence-for-enhancement/programme-leadership---a-review-of-evidence.pdf?sfvrsn=97f4c381_6" TargetMode="External"/><Relationship Id="rId7" Type="http://schemas.openxmlformats.org/officeDocument/2006/relationships/hyperlink" Target="https://www.enhancementthemes.ac.uk/docs/ethemes/evidence-for-enhancement/top-tips-for-programme-leaders.pdf?sfvrsn=fb92c781_8" TargetMode="External"/><Relationship Id="rId2" Type="http://schemas.openxmlformats.org/officeDocument/2006/relationships/hyperlink" Target="https://www.enhancementthemes.ac.uk/docs/ethemes/evidence-for-enhancement/programme-leaders-as-invisible-superheroes-of-learning-and-teaching.pdf?sfvrsn=e862c381_8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enhancementthemes.ac.uk/docs/ethemes/evidence-for-enhancement/student-surveys---process-to-enhancement.pdf?sfvrsn=f062c381_8" TargetMode="External"/><Relationship Id="rId5" Type="http://schemas.openxmlformats.org/officeDocument/2006/relationships/hyperlink" Target="https://www.enhancementthemes.ac.uk/docs/ethemes/evidence-for-enhancement/exploring-the-data-landscape-from-the-programme-leaders-perspective.pdf?sfvrsn=f162c381_6" TargetMode="External"/><Relationship Id="rId4" Type="http://schemas.openxmlformats.org/officeDocument/2006/relationships/hyperlink" Target="https://www.enhancementthemes.ac.uk/docs/ethemes/evidence-for-enhancement/engaging-staff-and-students-with-data.pdf?sfvrsn=e392c781_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hancementthemes.ac.uk/resilient-learning-communities/completed-projects/programme-leadership-strengthening-resilience-supporting-learning-communities" TargetMode="External"/><Relationship Id="rId2" Type="http://schemas.openxmlformats.org/officeDocument/2006/relationships/hyperlink" Target="https://www.enhancementthemes.ac.uk/evidence-for-enhancement/optimising-existing-evidence/enhancing-programme-leadership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9062" y="3148402"/>
            <a:ext cx="11374211" cy="573400"/>
          </a:xfrm>
        </p:spPr>
        <p:txBody>
          <a:bodyPr>
            <a:normAutofit fontScale="90000"/>
          </a:bodyPr>
          <a:lstStyle/>
          <a:p>
            <a:r>
              <a:rPr lang="en-GB" dirty="0"/>
              <a:t>Creativity, collaboration &amp; confident change </a:t>
            </a:r>
            <a:r>
              <a:rPr lang="en-GB" b="0" dirty="0">
                <a:latin typeface="+mn-lt"/>
              </a:rPr>
              <a:t>Towards a practical manifesto for programme leadership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4168" y="4406330"/>
            <a:ext cx="9144000" cy="569911"/>
          </a:xfrm>
        </p:spPr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QAA Enhancement Themes Conference 2022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Julie Blackwell-Young, Martha Caddell, Kimberly Davis, Christine Haddow</a:t>
            </a:r>
          </a:p>
        </p:txBody>
      </p:sp>
    </p:spTree>
    <p:extLst>
      <p:ext uri="{BB962C8B-B14F-4D97-AF65-F5344CB8AC3E}">
        <p14:creationId xmlns:p14="http://schemas.microsoft.com/office/powerpoint/2010/main" val="420271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26" y="0"/>
            <a:ext cx="7267974" cy="685800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3" y="1124325"/>
            <a:ext cx="5711953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Snapshots of Practice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452" y="2213624"/>
            <a:ext cx="6096001" cy="4404281"/>
          </a:xfrm>
        </p:spPr>
        <p:txBody>
          <a:bodyPr anchor="t">
            <a:normAutofit/>
          </a:bodyPr>
          <a:lstStyle/>
          <a:p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   Institutional action to support programme leadership. 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898" y="-4419"/>
            <a:ext cx="10293628" cy="6862419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951752"/>
            <a:ext cx="5328666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 Practical Manifesto for Programme Leadership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8" y="2295407"/>
            <a:ext cx="5945160" cy="4444233"/>
          </a:xfrm>
        </p:spPr>
        <p:txBody>
          <a:bodyPr anchor="t">
            <a:normAutofit/>
          </a:bodyPr>
          <a:lstStyle/>
          <a:p>
            <a:endParaRPr lang="en-GB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Join us in a call to practical action! </a:t>
            </a:r>
          </a:p>
          <a:p>
            <a:r>
              <a:rPr lang="en-GB" dirty="0">
                <a:solidFill>
                  <a:srgbClr val="002060"/>
                </a:solidFill>
              </a:rPr>
              <a:t>A rallying call</a:t>
            </a:r>
          </a:p>
          <a:p>
            <a:r>
              <a:rPr lang="en-GB" dirty="0">
                <a:solidFill>
                  <a:srgbClr val="002060"/>
                </a:solidFill>
              </a:rPr>
              <a:t>Practical calls to action and priority pledges. </a:t>
            </a:r>
          </a:p>
          <a:p>
            <a:r>
              <a:rPr lang="en-GB" dirty="0">
                <a:solidFill>
                  <a:srgbClr val="002060"/>
                </a:solidFill>
              </a:rPr>
              <a:t>Examples of impact … and ambition.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851" y="5111903"/>
            <a:ext cx="1524427" cy="16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898" y="-4419"/>
            <a:ext cx="10293628" cy="6862419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951752"/>
            <a:ext cx="5328666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 Practical Manifesto for Programme Leadership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8" y="2295407"/>
            <a:ext cx="5945160" cy="4444233"/>
          </a:xfrm>
        </p:spPr>
        <p:txBody>
          <a:bodyPr anchor="t">
            <a:normAutofit/>
          </a:bodyPr>
          <a:lstStyle/>
          <a:p>
            <a:endParaRPr lang="en-GB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Reflections and Discussion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1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6" y="854046"/>
            <a:ext cx="10515600" cy="6350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Conclusion and Next Steps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946" y="1703613"/>
            <a:ext cx="6553344" cy="4376045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Creating a culture of enhancement that truly empowers programme leadership within institutions and across the sector. </a:t>
            </a:r>
          </a:p>
          <a:p>
            <a:pPr marL="0" indent="0" algn="ctr">
              <a:buNone/>
            </a:pP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Consolidate and share the Programme Leadership Manifesto. 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Continue sector conversation and practical action. 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Develop and share scholarship and practical research across the sector.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Continue the Conversation: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M.Caddell@hw.ac.uk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169" y="1171593"/>
            <a:ext cx="4235522" cy="50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6139" y="4400700"/>
            <a:ext cx="84998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Thank-you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60" b="14054"/>
          <a:stretch/>
        </p:blipFill>
        <p:spPr>
          <a:xfrm>
            <a:off x="2825953" y="1241777"/>
            <a:ext cx="6300261" cy="36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6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786CF-7BC2-43FA-9E3C-DA9B8BA8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83" y="143410"/>
            <a:ext cx="10515600" cy="635093"/>
          </a:xfrm>
        </p:spPr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E12B8-77BD-42D4-8583-386F03D1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03" y="898820"/>
            <a:ext cx="11586409" cy="5959180"/>
          </a:xfrm>
        </p:spPr>
        <p:txBody>
          <a:bodyPr>
            <a:normAutofit fontScale="32500" lnSpcReduction="20000"/>
          </a:bodyPr>
          <a:lstStyle/>
          <a:p>
            <a:r>
              <a:rPr lang="en-GB" dirty="0"/>
              <a:t>Blackmore, P. and </a:t>
            </a:r>
            <a:r>
              <a:rPr lang="en-GB" dirty="0" err="1"/>
              <a:t>Kandiko</a:t>
            </a:r>
            <a:r>
              <a:rPr lang="en-GB" dirty="0"/>
              <a:t>, C. B. (2011). Motivation in academic life: a prestige economy. </a:t>
            </a:r>
            <a:r>
              <a:rPr lang="en-GB" i="1" dirty="0"/>
              <a:t>Research in Post-Compulsory Education</a:t>
            </a:r>
            <a:r>
              <a:rPr lang="en-GB" dirty="0"/>
              <a:t> 16(4), 399-411.</a:t>
            </a:r>
          </a:p>
          <a:p>
            <a:r>
              <a:rPr lang="en-GB" dirty="0"/>
              <a:t>Brink, C. (2018). The soul of a university: Why excellence is not enough. Bristol: Bristol University Press.</a:t>
            </a:r>
          </a:p>
          <a:p>
            <a:r>
              <a:rPr lang="en-GB" dirty="0"/>
              <a:t>Caddell, M. &amp; Haddow, C. (2019) </a:t>
            </a:r>
            <a:r>
              <a:rPr lang="en-GB" i="1" dirty="0"/>
              <a:t>Creating Cultures of Enhancement, Supporting Programme Leadership. </a:t>
            </a:r>
            <a:r>
              <a:rPr lang="en-GB" dirty="0"/>
              <a:t>Webinar and Quick Start Resource presented to QAA Scotland as part of Enhancement Themes Series. November 2019. https://www.enhancementthemes.ac.uk/docs/ethemes/evidence-for-enhancement/programme-leadership-in-focus-quick-start-card.docx?sfvrsn=f705c881_4  </a:t>
            </a:r>
          </a:p>
          <a:p>
            <a:r>
              <a:rPr lang="en-GB" dirty="0"/>
              <a:t>Caddell, M. &amp; Wilder, K. (2018) ‘Seeking Compassion in the Measured University: Generosity, Collegiality and Competition in Academic Practice’, Journal of Perspectives in Applied Academic Practice.  6(3). </a:t>
            </a: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Cahill, J. Bowyer, J. Rendell, C., Hammond, A. and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Korek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S. (2015). An exploration of how programme leaders in higher education can be prepared and supported to discharge their roles and responsibilities effectively. 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Educational Research, 57 (3)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272-286.</a:t>
            </a:r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Cunningham, C. and Wilder, K. (2019). </a:t>
            </a:r>
            <a:r>
              <a:rPr lang="en-GB" dirty="0"/>
              <a:t>Programme Leaders as Invisible Superheroes of Learning and Teaching.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2"/>
              </a:rPr>
              <a:t>https://www.enhancementthemes.ac.uk/docs/ethemes/evidence-for-enhancement/programme-leaders-as-invisible-superheroes-of-learning-and-teaching.pdf?sfvrsn=e862c381_8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/>
              <a:t>Ellis, S. (2019). Programme Leadership: A Review of Evidence and an Agenda for Action.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3"/>
              </a:rPr>
              <a:t>https://www.enhancementthemes.ac.uk/docs/ethemes/evidence-for-enhancement/programme-leadership---a-review-of-evidence.pdf?sfvrsn=97f4c381_6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Ellis, S. and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Nimmo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A. (2018). Opening eyes and changing mind-sets: professional development for programme leaders. In Lawrence, J. and Ellis, S. (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Supporting Programme Leaders and Programme Leadership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(London: Staff and Educational Development Association), SEDA Special 39, 35-39.</a:t>
            </a:r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Fotheringham, H. (2019). Engaging Staff and Students with Data.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4"/>
              </a:rPr>
              <a:t>https://www.enhancementthemes.ac.uk/docs/ethemes/evidence-for-enhancement/engaging-staff-and-students-with-data.pdf?sfvrsn=e392c781_8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/>
              <a:t>Gourlay</a:t>
            </a:r>
            <a:r>
              <a:rPr lang="en-GB" dirty="0"/>
              <a:t>, L. &amp; Stephenson, J. (2017) Teaching excellence in higher education, critical perspectives. </a:t>
            </a:r>
            <a:r>
              <a:rPr lang="en-GB" i="1" dirty="0"/>
              <a:t>Teaching in Higher Education</a:t>
            </a:r>
            <a:r>
              <a:rPr lang="en-GB" dirty="0"/>
              <a:t>, 22:4, 391-395.</a:t>
            </a:r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Haddow, C. (2019). Exploring the Data Landscape from the Programme Leaders’ Perspective.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5"/>
              </a:rPr>
              <a:t>https://www.enhancementthemes.ac.uk/docs/ethemes/evidence-for-enhancement/exploring-the-data-landscape-from-the-programme-leaders-perspective.pdf?sfvrsn=f162c381_6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King, M. (2019). Student Surveys – Process to Enhancement.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6"/>
              </a:rPr>
              <a:t>https://www.enhancementthemes.ac.uk/docs/ethemes/evidence-for-enhancement/student-surveys---process-to-enhancement.pdf?sfvrsn=f062c381_8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MacFarlane, B. (2016) Collegiality and performativity in a competitive academic culture. </a:t>
            </a:r>
            <a:r>
              <a:rPr lang="en-GB" i="1" dirty="0"/>
              <a:t>Higher Education Review</a:t>
            </a:r>
            <a:r>
              <a:rPr lang="en-GB" dirty="0"/>
              <a:t>, 48: 2, 31-50. </a:t>
            </a:r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Malone, E. (2019). Top Tips for Programme Leaders. </a:t>
            </a:r>
            <a:r>
              <a:rPr lang="en-GB" i="1" dirty="0"/>
              <a:t>Enhancing Programme Leadership: Project Outcomes. </a:t>
            </a:r>
            <a:r>
              <a:rPr lang="en-GB" dirty="0"/>
              <a:t>Available online at: </a:t>
            </a:r>
            <a:r>
              <a:rPr lang="en-GB" dirty="0">
                <a:hlinkClick r:id="rId7"/>
              </a:rPr>
              <a:t>https://www.enhancementthemes.ac.uk/docs/ethemes/evidence-for-enhancement/top-tips-for-programme-leaders.pdf?sfvrsn=fb92c781_8</a:t>
            </a:r>
            <a:endParaRPr lang="en-GB" dirty="0"/>
          </a:p>
          <a:p>
            <a:r>
              <a:rPr lang="en-GB" dirty="0" err="1"/>
              <a:t>Manathunga</a:t>
            </a:r>
            <a:r>
              <a:rPr lang="en-GB" dirty="0"/>
              <a:t>, C., </a:t>
            </a:r>
            <a:r>
              <a:rPr lang="en-GB" dirty="0" err="1"/>
              <a:t>Selkrig,M</a:t>
            </a:r>
            <a:r>
              <a:rPr lang="en-GB" dirty="0"/>
              <a:t>., Sadler, K. &amp; </a:t>
            </a:r>
            <a:r>
              <a:rPr lang="en-GB" dirty="0" err="1"/>
              <a:t>Keamy</a:t>
            </a:r>
            <a:r>
              <a:rPr lang="en-GB" dirty="0"/>
              <a:t>, K. (2017) Rendering the paradoxes and pleasures of academic life: using images, poetry and drama to speak back to the measured university, </a:t>
            </a:r>
            <a:r>
              <a:rPr lang="en-GB" i="1" dirty="0"/>
              <a:t>Higher Education Research and Development</a:t>
            </a:r>
            <a:r>
              <a:rPr lang="en-GB" dirty="0"/>
              <a:t>, 36:3, 526-540. </a:t>
            </a:r>
          </a:p>
          <a:p>
            <a:r>
              <a:rPr lang="en-GB" dirty="0" err="1"/>
              <a:t>Roxå</a:t>
            </a:r>
            <a:r>
              <a:rPr lang="en-GB" dirty="0"/>
              <a:t>, T.  &amp; </a:t>
            </a:r>
            <a:r>
              <a:rPr lang="en-GB" dirty="0" err="1"/>
              <a:t>Mårtensson</a:t>
            </a:r>
            <a:r>
              <a:rPr lang="en-GB" dirty="0"/>
              <a:t>, K. (2009) ‘Significant conversations and significant networks – exploring the backstage of the teaching arena’, </a:t>
            </a:r>
            <a:r>
              <a:rPr lang="en-GB" i="1" dirty="0"/>
              <a:t>Studies in Higher Education</a:t>
            </a:r>
            <a:r>
              <a:rPr lang="en-GB" dirty="0"/>
              <a:t>, 34:5, 547-559</a:t>
            </a:r>
          </a:p>
          <a:p>
            <a:pPr>
              <a:lnSpc>
                <a:spcPct val="120000"/>
              </a:lnSpc>
            </a:pPr>
            <a:r>
              <a:rPr lang="en-GB" dirty="0"/>
              <a:t>Smyth, J. (2017) </a:t>
            </a:r>
            <a:r>
              <a:rPr lang="en-GB" i="1" dirty="0"/>
              <a:t>The Toxic University: Zombie Leadership, Academic Rock Stars and Neoliberal Ideology. </a:t>
            </a:r>
            <a:r>
              <a:rPr lang="en-GB" dirty="0"/>
              <a:t>Palgrave Macmillan UK.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Voorhees, R.A. and Cooper, J.D. (2014). Opportunities and Barriers to Effective Planning in Higher Education. In Menon, M.E. et al. (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Using Data to Improve Higher Education.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Rotterdam: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SensePublishers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06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38" y="0"/>
            <a:ext cx="8849954" cy="6858001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951752"/>
            <a:ext cx="5721097" cy="1243584"/>
          </a:xfrm>
        </p:spPr>
        <p:txBody>
          <a:bodyPr anchor="ctr">
            <a:normAutofit fontScale="90000"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Programme Leadership, Collegiality &amp; Sustainable Resilience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81" y="2401177"/>
            <a:ext cx="5430855" cy="4232693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2200" b="1" dirty="0">
                <a:solidFill>
                  <a:srgbClr val="002060"/>
                </a:solidFill>
              </a:rPr>
              <a:t>Programme teams as significant feature in university landscape.</a:t>
            </a:r>
          </a:p>
          <a:p>
            <a:pPr lvl="1"/>
            <a:r>
              <a:rPr lang="en-GB" sz="1900" dirty="0">
                <a:solidFill>
                  <a:srgbClr val="002060"/>
                </a:solidFill>
              </a:rPr>
              <a:t>Programme Leaders as ‘invisible superheroes of learning and teaching” </a:t>
            </a:r>
          </a:p>
          <a:p>
            <a:pPr marL="457200" lvl="1" indent="0">
              <a:buNone/>
            </a:pPr>
            <a:r>
              <a:rPr lang="en-GB" sz="1900" dirty="0">
                <a:solidFill>
                  <a:srgbClr val="002060"/>
                </a:solidFill>
              </a:rPr>
              <a:t>                      </a:t>
            </a:r>
            <a:r>
              <a:rPr lang="en-GB" sz="1500" dirty="0">
                <a:solidFill>
                  <a:srgbClr val="002060"/>
                </a:solidFill>
              </a:rPr>
              <a:t> (Cunningham &amp; Wilder 2019) </a:t>
            </a:r>
          </a:p>
          <a:p>
            <a:endParaRPr lang="en-GB" sz="2200" b="1" dirty="0">
              <a:solidFill>
                <a:srgbClr val="002060"/>
              </a:solidFill>
            </a:endParaRPr>
          </a:p>
          <a:p>
            <a:r>
              <a:rPr lang="en-GB" sz="2200" b="1" dirty="0">
                <a:solidFill>
                  <a:srgbClr val="002060"/>
                </a:solidFill>
              </a:rPr>
              <a:t>(Post) pandemic lens:  </a:t>
            </a:r>
            <a:r>
              <a:rPr lang="en-GB" sz="2200" dirty="0">
                <a:solidFill>
                  <a:srgbClr val="002060"/>
                </a:solidFill>
              </a:rPr>
              <a:t>Focus on resilience, wellbeing and support.  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What does this current moment of insight mean for our teaching teams and the support we offer those who lead them? </a:t>
            </a:r>
          </a:p>
          <a:p>
            <a:pPr marL="457200" lvl="1" indent="0">
              <a:buNone/>
            </a:pPr>
            <a:endParaRPr lang="en-GB" sz="1500" dirty="0">
              <a:solidFill>
                <a:srgbClr val="002060"/>
              </a:solidFill>
            </a:endParaRPr>
          </a:p>
          <a:p>
            <a:r>
              <a:rPr lang="en-GB" sz="2200" b="1" dirty="0">
                <a:solidFill>
                  <a:srgbClr val="002060"/>
                </a:solidFill>
              </a:rPr>
              <a:t>Beyond individual ‘bounce-</a:t>
            </a:r>
            <a:r>
              <a:rPr lang="en-GB" sz="2200" b="1" dirty="0" err="1">
                <a:solidFill>
                  <a:srgbClr val="002060"/>
                </a:solidFill>
              </a:rPr>
              <a:t>backability</a:t>
            </a:r>
            <a:r>
              <a:rPr lang="en-GB" sz="2200" b="1" dirty="0">
                <a:solidFill>
                  <a:srgbClr val="002060"/>
                </a:solidFill>
              </a:rPr>
              <a:t>’ </a:t>
            </a:r>
            <a:r>
              <a:rPr lang="en-GB" sz="2200" dirty="0">
                <a:solidFill>
                  <a:srgbClr val="002060"/>
                </a:solidFill>
              </a:rPr>
              <a:t>to exploring the “collective responsibility of a collaborative team” (Hack 2020).  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Wider institutional and sector responsibilities in supporting key educational leadership roles. </a:t>
            </a:r>
            <a:endParaRPr lang="en-GB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19" b="-472"/>
          <a:stretch/>
        </p:blipFill>
        <p:spPr>
          <a:xfrm>
            <a:off x="3695562" y="-168442"/>
            <a:ext cx="9057911" cy="7230979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3" y="1124325"/>
            <a:ext cx="5711953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QAAS Collaborative Cluster: Key Activities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144" y="2115973"/>
            <a:ext cx="6096001" cy="4404281"/>
          </a:xfrm>
        </p:spPr>
        <p:txBody>
          <a:bodyPr anchor="t">
            <a:normAutofit/>
          </a:bodyPr>
          <a:lstStyle/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Advancing Understanding of Programme Leadership 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Webinars combining Keynote discussion and sharing practice.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Connecting Programme Leaders, Changing Practice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Multi-institution Action Learning Sets.</a:t>
            </a:r>
          </a:p>
          <a:p>
            <a:pPr lvl="1"/>
            <a:endParaRPr lang="en-GB" sz="1600" dirty="0">
              <a:solidFill>
                <a:srgbClr val="002060"/>
              </a:solidFill>
            </a:endParaRPr>
          </a:p>
          <a:p>
            <a:r>
              <a:rPr lang="en-GB" sz="2000" b="1" dirty="0" err="1">
                <a:solidFill>
                  <a:srgbClr val="002060"/>
                </a:solidFill>
              </a:rPr>
              <a:t>Thinkpieces</a:t>
            </a:r>
            <a:r>
              <a:rPr lang="en-GB" sz="2000" b="1" dirty="0">
                <a:solidFill>
                  <a:srgbClr val="002060"/>
                </a:solidFill>
              </a:rPr>
              <a:t> and case studies.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Reconceptualising programme leadership, offering  practical advocacy and guide for action. </a:t>
            </a:r>
          </a:p>
          <a:p>
            <a:pPr lvl="1"/>
            <a:endParaRPr lang="en-GB" sz="16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47" y="1243884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QAAS Collaborative Cluster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Leadership Resources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3420" y="2349912"/>
            <a:ext cx="6553344" cy="4376045"/>
          </a:xfrm>
        </p:spPr>
        <p:txBody>
          <a:bodyPr/>
          <a:lstStyle/>
          <a:p>
            <a:pPr marL="0" indent="0" algn="ctr">
              <a:buNone/>
            </a:pPr>
            <a:endParaRPr lang="en-GB" sz="11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https://www.enhancementthemes.ac.uk/evidence-for-enhancement/optimising-existing-evidence/enhancing-programme-leadership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https://www.enhancementthemes.ac.uk/resilient-learning-communities/completed-projects/programme-leadership-strengthening-resilience-supporting-learning-communities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20"/>
          <a:stretch/>
        </p:blipFill>
        <p:spPr>
          <a:xfrm>
            <a:off x="7759004" y="1691103"/>
            <a:ext cx="3506404" cy="42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6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898" y="-4419"/>
            <a:ext cx="10293628" cy="6862419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951752"/>
            <a:ext cx="5328666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 Practical Manifesto for Programme Leadership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8" y="2295407"/>
            <a:ext cx="5945160" cy="4444233"/>
          </a:xfrm>
        </p:spPr>
        <p:txBody>
          <a:bodyPr anchor="t">
            <a:normAutofit/>
          </a:bodyPr>
          <a:lstStyle/>
          <a:p>
            <a:endParaRPr lang="en-GB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Join us in a call to practical action! </a:t>
            </a:r>
          </a:p>
          <a:p>
            <a:r>
              <a:rPr lang="en-GB" dirty="0">
                <a:solidFill>
                  <a:srgbClr val="002060"/>
                </a:solidFill>
              </a:rPr>
              <a:t>Champion programme leadership. </a:t>
            </a:r>
          </a:p>
          <a:p>
            <a:r>
              <a:rPr lang="en-GB" dirty="0">
                <a:solidFill>
                  <a:srgbClr val="002060"/>
                </a:solidFill>
              </a:rPr>
              <a:t>Enhance visibility and amplify voices. </a:t>
            </a:r>
          </a:p>
          <a:p>
            <a:r>
              <a:rPr lang="en-GB" dirty="0">
                <a:solidFill>
                  <a:srgbClr val="002060"/>
                </a:solidFill>
              </a:rPr>
              <a:t>Identify practical steps that will really make a difference. </a:t>
            </a:r>
          </a:p>
          <a:p>
            <a:r>
              <a:rPr lang="en-GB" dirty="0">
                <a:solidFill>
                  <a:srgbClr val="002060"/>
                </a:solidFill>
              </a:rPr>
              <a:t>Share examples of practice – and aspirations and ambitions. </a:t>
            </a:r>
          </a:p>
        </p:txBody>
      </p:sp>
    </p:spTree>
    <p:extLst>
      <p:ext uri="{BB962C8B-B14F-4D97-AF65-F5344CB8AC3E}">
        <p14:creationId xmlns:p14="http://schemas.microsoft.com/office/powerpoint/2010/main" val="319153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2173" y="3233519"/>
            <a:ext cx="10556422" cy="573400"/>
          </a:xfrm>
        </p:spPr>
        <p:txBody>
          <a:bodyPr>
            <a:noAutofit/>
          </a:bodyPr>
          <a:lstStyle/>
          <a:p>
            <a:r>
              <a:rPr lang="en-GB" sz="4400" dirty="0"/>
              <a:t>Preparing the Manifesto: Inspiration and Provocation</a:t>
            </a:r>
          </a:p>
        </p:txBody>
      </p:sp>
    </p:spTree>
    <p:extLst>
      <p:ext uri="{BB962C8B-B14F-4D97-AF65-F5344CB8AC3E}">
        <p14:creationId xmlns:p14="http://schemas.microsoft.com/office/powerpoint/2010/main" val="406012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7934" y="228031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b="0" i="1" dirty="0">
                <a:latin typeface="+mj-lt"/>
              </a:rPr>
              <a:t>Programme Leadership in Context </a:t>
            </a:r>
            <a:br>
              <a:rPr lang="en-GB" dirty="0"/>
            </a:br>
            <a:r>
              <a:rPr lang="en-GB" dirty="0">
                <a:latin typeface="+mj-lt"/>
              </a:rPr>
              <a:t>Spheres of influence and action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4" y="1454658"/>
            <a:ext cx="5400675" cy="453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63" y="756856"/>
            <a:ext cx="53816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D5255-4C9B-46B3-B175-05A12853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39" y="1"/>
            <a:ext cx="9233434" cy="685800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A8FA-1B3F-4ACA-8903-B0FEE6C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3" y="1124325"/>
            <a:ext cx="5711953" cy="1243584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Collective Action &amp; Ambition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BC22-4C55-4D95-A24A-ACE4934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452" y="2213624"/>
            <a:ext cx="6261371" cy="440428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</a:rPr>
              <a:t>Accelerate support across all ‘Spheres’: 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Heightened need for visibility &amp; action.  </a:t>
            </a:r>
            <a:r>
              <a:rPr lang="en-GB" sz="2000" dirty="0">
                <a:solidFill>
                  <a:srgbClr val="002060"/>
                </a:solidFill>
              </a:rPr>
              <a:t>Support for PL role and appreciation of wider team-working. </a:t>
            </a:r>
            <a:endParaRPr lang="en-GB" sz="1800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Space for development &amp; peer-support, </a:t>
            </a:r>
            <a:r>
              <a:rPr lang="en-GB" sz="2000" dirty="0">
                <a:solidFill>
                  <a:srgbClr val="002060"/>
                </a:solidFill>
              </a:rPr>
              <a:t>recognising time &amp; work pressures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Recognition and reward for PLs within institutions. 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Scholarship, sector visibility &amp; drive for change. 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560966"/>
            <a:ext cx="10668000" cy="58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8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4.xml><?xml version="1.0" encoding="utf-8"?>
<a:theme xmlns:a="http://schemas.openxmlformats.org/drawingml/2006/main" name="3_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Widescreen</PresentationFormat>
  <Paragraphs>105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1_Office Theme</vt:lpstr>
      <vt:lpstr>2_Office Theme</vt:lpstr>
      <vt:lpstr>Office Theme</vt:lpstr>
      <vt:lpstr>3_Office Theme</vt:lpstr>
      <vt:lpstr>Creativity, collaboration &amp; confident change Towards a practical manifesto for programme leadership</vt:lpstr>
      <vt:lpstr>Programme Leadership, Collegiality &amp; Sustainable Resilience</vt:lpstr>
      <vt:lpstr>QAAS Collaborative Cluster: Key Activities</vt:lpstr>
      <vt:lpstr>QAAS Collaborative Cluster  Programme Leadership Resources </vt:lpstr>
      <vt:lpstr>A Practical Manifesto for Programme Leadership</vt:lpstr>
      <vt:lpstr>Preparing the Manifesto: Inspiration and Provocation</vt:lpstr>
      <vt:lpstr>Programme Leadership in Context  Spheres of influence and action </vt:lpstr>
      <vt:lpstr>Collective Action &amp; Ambition</vt:lpstr>
      <vt:lpstr>PowerPoint Presentation</vt:lpstr>
      <vt:lpstr>Snapshots of Practice</vt:lpstr>
      <vt:lpstr>A Practical Manifesto for Programme Leadership</vt:lpstr>
      <vt:lpstr>A Practical Manifesto for Programme Leadership</vt:lpstr>
      <vt:lpstr>Conclusion and Next Steps</vt:lpstr>
      <vt:lpstr>PowerPoint Presentation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Creativity, Collaboration and Confident Change: A Manifesto for Programme Leadership</dc:title>
  <dc:creator>Professor Martha Caddell, Director, Learning and Teaching Academy, Heriot-Watt University, Dr Kim Wilder-Davis, Academic and Digital Development Adviser, University of Glasgow, Dr Christine Haddow, Lecturer, Edinburgh Napier University_x000d_
Dr Julie Blackwell-Young, Quality Enhancement Manager, Abertay University</dc:creator>
  <cp:lastModifiedBy/>
  <cp:revision>1</cp:revision>
  <dcterms:created xsi:type="dcterms:W3CDTF">2022-08-10T08:41:47Z</dcterms:created>
  <dcterms:modified xsi:type="dcterms:W3CDTF">2022-08-10T08:42:01Z</dcterms:modified>
</cp:coreProperties>
</file>