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1"/>
  </p:sldMasterIdLst>
  <p:notesMasterIdLst>
    <p:notesMasterId r:id="rId14"/>
  </p:notesMasterIdLst>
  <p:sldIdLst>
    <p:sldId id="263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66" r:id="rId13"/>
  </p:sldIdLst>
  <p:sldSz cx="12192000" cy="6858000"/>
  <p:notesSz cx="6858000" cy="9144000"/>
  <p:defaultTextStyle>
    <a:lvl1pPr>
      <a:defRPr>
        <a:latin typeface="DengXian"/>
        <a:ea typeface="DengXian"/>
        <a:cs typeface="DengXian"/>
        <a:sym typeface="DengXian"/>
      </a:defRPr>
    </a:lvl1pPr>
    <a:lvl2pPr indent="457200">
      <a:defRPr>
        <a:latin typeface="DengXian"/>
        <a:ea typeface="DengXian"/>
        <a:cs typeface="DengXian"/>
        <a:sym typeface="DengXian"/>
      </a:defRPr>
    </a:lvl2pPr>
    <a:lvl3pPr indent="914400">
      <a:defRPr>
        <a:latin typeface="DengXian"/>
        <a:ea typeface="DengXian"/>
        <a:cs typeface="DengXian"/>
        <a:sym typeface="DengXian"/>
      </a:defRPr>
    </a:lvl3pPr>
    <a:lvl4pPr indent="1371600">
      <a:defRPr>
        <a:latin typeface="DengXian"/>
        <a:ea typeface="DengXian"/>
        <a:cs typeface="DengXian"/>
        <a:sym typeface="DengXian"/>
      </a:defRPr>
    </a:lvl4pPr>
    <a:lvl5pPr indent="1828800">
      <a:defRPr>
        <a:latin typeface="DengXian"/>
        <a:ea typeface="DengXian"/>
        <a:cs typeface="DengXian"/>
        <a:sym typeface="DengXian"/>
      </a:defRPr>
    </a:lvl5pPr>
    <a:lvl6pPr indent="2286000">
      <a:defRPr>
        <a:latin typeface="DengXian"/>
        <a:ea typeface="DengXian"/>
        <a:cs typeface="DengXian"/>
        <a:sym typeface="DengXian"/>
      </a:defRPr>
    </a:lvl6pPr>
    <a:lvl7pPr indent="2743200">
      <a:defRPr>
        <a:latin typeface="DengXian"/>
        <a:ea typeface="DengXian"/>
        <a:cs typeface="DengXian"/>
        <a:sym typeface="DengXian"/>
      </a:defRPr>
    </a:lvl7pPr>
    <a:lvl8pPr indent="3200400">
      <a:defRPr>
        <a:latin typeface="DengXian"/>
        <a:ea typeface="DengXian"/>
        <a:cs typeface="DengXian"/>
        <a:sym typeface="DengXian"/>
      </a:defRPr>
    </a:lvl8pPr>
    <a:lvl9pPr indent="3657600">
      <a:defRPr>
        <a:latin typeface="DengXian"/>
        <a:ea typeface="DengXian"/>
        <a:cs typeface="DengXian"/>
        <a:sym typeface="DengXia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76AC"/>
    <a:srgbClr val="007196"/>
    <a:srgbClr val="9C1560"/>
    <a:srgbClr val="59585E"/>
    <a:srgbClr val="000D44"/>
    <a:srgbClr val="535353"/>
    <a:srgbClr val="557C79"/>
    <a:srgbClr val="4C6087"/>
    <a:srgbClr val="3D3C3C"/>
    <a:srgbClr val="C054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AA96C3-6570-429E-96ED-D56E3735F363}" v="192" dt="2022-06-07T13:06:57.18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DengXian"/>
          <a:ea typeface="DengXian"/>
          <a:cs typeface="DengXi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n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lastRow>
    <a:firstRow>
      <a:tcTxStyle b="on" i="on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DengXian"/>
          <a:ea typeface="DengXian"/>
          <a:cs typeface="DengXi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DengXian"/>
          <a:ea typeface="DengXian"/>
          <a:cs typeface="DengXi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DengXian"/>
          <a:ea typeface="DengXian"/>
          <a:cs typeface="DengXi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DengXian"/>
          <a:ea typeface="DengXian"/>
          <a:cs typeface="DengXi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DengXian"/>
          <a:ea typeface="DengXian"/>
          <a:cs typeface="DengXi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DengXian"/>
          <a:ea typeface="DengXian"/>
          <a:cs typeface="DengXi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DengXian"/>
          <a:ea typeface="DengXian"/>
          <a:cs typeface="DengXi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DengXian"/>
          <a:ea typeface="DengXian"/>
          <a:cs typeface="DengXi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DengXian"/>
          <a:ea typeface="DengXian"/>
          <a:cs typeface="DengXi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DengXian"/>
          <a:ea typeface="DengXian"/>
          <a:cs typeface="DengXi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5"/>
  </p:normalViewPr>
  <p:slideViewPr>
    <p:cSldViewPr snapToGrid="0" snapToObjects="1">
      <p:cViewPr varScale="1">
        <p:scale>
          <a:sx n="120" d="100"/>
          <a:sy n="120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2912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835095"/>
            <a:ext cx="10515600" cy="2308155"/>
          </a:xfrm>
        </p:spPr>
        <p:txBody>
          <a:bodyPr anchor="b"/>
          <a:lstStyle>
            <a:lvl1pPr algn="ctr">
              <a:defRPr sz="6000" b="0" i="0">
                <a:solidFill>
                  <a:srgbClr val="9C1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714751"/>
            <a:ext cx="10515600" cy="1500187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979E-0392-A045-9AD8-6A00A424CCC1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3F22-7CF2-8841-9164-EB2A60AC8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22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476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D24DD3BE-F401-4843-9508-A7A2F0FF57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7250" y="1490663"/>
            <a:ext cx="10353675" cy="4160837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rgbClr val="0476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57250" y="1490663"/>
            <a:ext cx="10353675" cy="4160837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7C20A46B-A0A0-9E4E-BDB6-40FA0A2EA85F}"/>
              </a:ext>
            </a:extLst>
          </p:cNvPr>
          <p:cNvSpPr/>
          <p:nvPr userDrawn="1"/>
        </p:nvSpPr>
        <p:spPr>
          <a:xfrm>
            <a:off x="-1" y="5084956"/>
            <a:ext cx="5642517" cy="177304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1C40C2-3CEE-E047-A73B-DE2F76E2A1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48" y="5970394"/>
            <a:ext cx="1664009" cy="56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64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476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57250" y="1490663"/>
            <a:ext cx="10353675" cy="4160837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7C20A46B-A0A0-9E4E-BDB6-40FA0A2EA85F}"/>
              </a:ext>
            </a:extLst>
          </p:cNvPr>
          <p:cNvSpPr/>
          <p:nvPr userDrawn="1"/>
        </p:nvSpPr>
        <p:spPr>
          <a:xfrm>
            <a:off x="-1" y="5084956"/>
            <a:ext cx="5642517" cy="177304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A721E4-BC1E-A446-81DE-DF36861E3B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38" y="5854348"/>
            <a:ext cx="2035718" cy="81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08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9C1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979E-0392-A045-9AD8-6A00A424CCC1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3F22-7CF2-8841-9164-EB2A60AC8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14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9C1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979E-0392-A045-9AD8-6A00A424CCC1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3F22-7CF2-8841-9164-EB2A60AC8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93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solidFill>
                  <a:srgbClr val="9C1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979E-0392-A045-9AD8-6A00A424CCC1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3F22-7CF2-8841-9164-EB2A60AC8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6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solidFill>
                  <a:srgbClr val="9C1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979E-0392-A045-9AD8-6A00A424CCC1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3F22-7CF2-8841-9164-EB2A60AC8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53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73"/>
          <p:cNvSpPr/>
          <p:nvPr userDrawn="1"/>
        </p:nvSpPr>
        <p:spPr>
          <a:xfrm>
            <a:off x="547575" y="4380707"/>
            <a:ext cx="10515601" cy="1241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algn="l">
              <a:lnSpc>
                <a:spcPct val="90000"/>
              </a:lnSpc>
            </a:pPr>
            <a:r>
              <a:rPr sz="160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© The Quality Assurance Agency for Higher Education </a:t>
            </a:r>
            <a:r>
              <a:rPr lang="en-GB" sz="160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sz="1600" dirty="0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l">
              <a:lnSpc>
                <a:spcPct val="90000"/>
              </a:lnSpc>
            </a:pPr>
            <a:r>
              <a:rPr sz="160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Registered charity numbers 1062746 and SC037786</a:t>
            </a:r>
          </a:p>
          <a:p>
            <a:pPr lvl="0" algn="l">
              <a:lnSpc>
                <a:spcPct val="90000"/>
              </a:lnSpc>
            </a:pPr>
            <a:r>
              <a:rPr sz="1600" dirty="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www.</a:t>
            </a:r>
            <a:r>
              <a:rPr lang="en-GB" sz="1600" dirty="0" err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rPr>
              <a:t>enhancementthemes.ac.uk</a:t>
            </a:r>
            <a:endParaRPr sz="1600" dirty="0">
              <a:solidFill>
                <a:srgbClr val="5353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2ACA1F5-B945-436C-8BCC-A6C81499FC91}"/>
              </a:ext>
            </a:extLst>
          </p:cNvPr>
          <p:cNvSpPr txBox="1">
            <a:spLocks/>
          </p:cNvSpPr>
          <p:nvPr userDrawn="1"/>
        </p:nvSpPr>
        <p:spPr>
          <a:xfrm>
            <a:off x="1159834" y="2489731"/>
            <a:ext cx="7920037" cy="1800225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baseline="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aseline="30000" dirty="0">
                <a:solidFill>
                  <a:srgbClr val="535353"/>
                </a:solidFill>
                <a:latin typeface="Arial" charset="0"/>
                <a:ea typeface="Arial" charset="0"/>
                <a:cs typeface="Arial" charset="0"/>
              </a:rPr>
              <a:t>www.enhancementthemes.ac.uk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600" baseline="30000" dirty="0">
              <a:solidFill>
                <a:srgbClr val="535353"/>
              </a:solidFill>
              <a:latin typeface="Arial" charset="0"/>
              <a:ea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aseline="30000" dirty="0" err="1">
                <a:solidFill>
                  <a:srgbClr val="535353"/>
                </a:solidFill>
                <a:latin typeface="Arial" charset="0"/>
                <a:ea typeface="Arial" charset="0"/>
                <a:cs typeface="Arial" charset="0"/>
              </a:rPr>
              <a:t>ARCadmin@qaa.ac.uk</a:t>
            </a:r>
            <a:endParaRPr lang="en-GB" sz="3600" baseline="30000" dirty="0">
              <a:solidFill>
                <a:srgbClr val="535353"/>
              </a:solidFill>
              <a:latin typeface="Arial" charset="0"/>
              <a:ea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3600" baseline="30000" dirty="0">
              <a:solidFill>
                <a:srgbClr val="535353"/>
              </a:solidFill>
              <a:latin typeface="Arial" charset="0"/>
              <a:ea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aseline="30000" dirty="0">
                <a:solidFill>
                  <a:srgbClr val="535353"/>
                </a:solidFill>
                <a:latin typeface="Arial" charset="0"/>
                <a:ea typeface="Arial" charset="0"/>
                <a:cs typeface="Arial" charset="0"/>
              </a:rPr>
              <a:t>+44 (0) 1415 723420</a:t>
            </a:r>
          </a:p>
        </p:txBody>
      </p:sp>
      <p:pic>
        <p:nvPicPr>
          <p:cNvPr id="15" name="Picture 14" descr="Call.png">
            <a:extLst>
              <a:ext uri="{FF2B5EF4-FFF2-40B4-BE49-F238E27FC236}">
                <a16:creationId xmlns:a16="http://schemas.microsoft.com/office/drawing/2014/main" id="{014ED9D6-7E32-4FD3-9F50-80CFA44A06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575" y="3773415"/>
            <a:ext cx="5254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Call.png">
            <a:extLst>
              <a:ext uri="{FF2B5EF4-FFF2-40B4-BE49-F238E27FC236}">
                <a16:creationId xmlns:a16="http://schemas.microsoft.com/office/drawing/2014/main" id="{13B190F5-C47C-4BF2-AA83-0CDEAC513C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575" y="3089203"/>
            <a:ext cx="5254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Call.png">
            <a:extLst>
              <a:ext uri="{FF2B5EF4-FFF2-40B4-BE49-F238E27FC236}">
                <a16:creationId xmlns:a16="http://schemas.microsoft.com/office/drawing/2014/main" id="{043D05B1-1BE4-4E4F-9445-770044FBC2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575" y="2406578"/>
            <a:ext cx="525462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hape 55"/>
          <p:cNvSpPr/>
          <p:nvPr userDrawn="1"/>
        </p:nvSpPr>
        <p:spPr>
          <a:xfrm>
            <a:off x="547575" y="762095"/>
            <a:ext cx="10515601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>
              <a:lnSpc>
                <a:spcPct val="90000"/>
              </a:lnSpc>
              <a:defRPr sz="4400">
                <a:solidFill>
                  <a:srgbClr val="535353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GB" sz="3200" dirty="0">
                <a:solidFill>
                  <a:srgbClr val="9C1560"/>
                </a:solidFill>
              </a:rPr>
              <a:t>Thank you. Any questions please contact us on:</a:t>
            </a:r>
            <a:endParaRPr sz="3200" dirty="0">
              <a:solidFill>
                <a:srgbClr val="9C1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9C1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979E-0392-A045-9AD8-6A00A424CCC1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3F22-7CF2-8841-9164-EB2A60AC8AD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hape 60"/>
          <p:cNvSpPr>
            <a:spLocks noGrp="1"/>
          </p:cNvSpPr>
          <p:nvPr>
            <p:ph type="body" idx="1"/>
          </p:nvPr>
        </p:nvSpPr>
        <p:spPr>
          <a:xfrm>
            <a:off x="838200" y="1847850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51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9C1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979E-0392-A045-9AD8-6A00A424CCC1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3F22-7CF2-8841-9164-EB2A60AC8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2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24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6AD6FB-4390-7148-AB82-DB4BC37AB0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861" y="5970394"/>
            <a:ext cx="1664009" cy="56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6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979E-0392-A045-9AD8-6A00A424CCC1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03F22-7CF2-8841-9164-EB2A60AC8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70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9C1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57250" y="1490663"/>
            <a:ext cx="10353675" cy="4160837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060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9C1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57250" y="1490663"/>
            <a:ext cx="10353675" cy="4160837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7C20A46B-A0A0-9E4E-BDB6-40FA0A2EA85F}"/>
              </a:ext>
            </a:extLst>
          </p:cNvPr>
          <p:cNvSpPr/>
          <p:nvPr userDrawn="1"/>
        </p:nvSpPr>
        <p:spPr>
          <a:xfrm>
            <a:off x="-1" y="5084956"/>
            <a:ext cx="5642517" cy="177304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B5C55D-6781-EF41-A866-36FC53F1D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48" y="5970394"/>
            <a:ext cx="1664009" cy="5687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9C15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57250" y="1490663"/>
            <a:ext cx="10353675" cy="4160837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7C20A46B-A0A0-9E4E-BDB6-40FA0A2EA85F}"/>
              </a:ext>
            </a:extLst>
          </p:cNvPr>
          <p:cNvSpPr/>
          <p:nvPr userDrawn="1"/>
        </p:nvSpPr>
        <p:spPr>
          <a:xfrm>
            <a:off x="-1" y="5084956"/>
            <a:ext cx="5642517" cy="177304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A721E4-BC1E-A446-81DE-DF36861E3B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38" y="5854348"/>
            <a:ext cx="2035718" cy="81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8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9979E-0392-A045-9AD8-6A00A424CCC1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03F22-7CF2-8841-9164-EB2A60AC8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7" r:id="rId2"/>
    <p:sldLayoutId id="2147483675" r:id="rId3"/>
    <p:sldLayoutId id="2147483680" r:id="rId4"/>
    <p:sldLayoutId id="2147483684" r:id="rId5"/>
    <p:sldLayoutId id="2147483668" r:id="rId6"/>
    <p:sldLayoutId id="2147483677" r:id="rId7"/>
    <p:sldLayoutId id="2147483678" r:id="rId8"/>
    <p:sldLayoutId id="2147483681" r:id="rId9"/>
    <p:sldLayoutId id="2147483679" r:id="rId10"/>
    <p:sldLayoutId id="2147483682" r:id="rId11"/>
    <p:sldLayoutId id="2147483683" r:id="rId12"/>
    <p:sldLayoutId id="2147483663" r:id="rId13"/>
    <p:sldLayoutId id="2147483665" r:id="rId14"/>
    <p:sldLayoutId id="2147483666" r:id="rId15"/>
    <p:sldLayoutId id="2147483669" r:id="rId16"/>
    <p:sldLayoutId id="214748367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8A654-6707-4F49-BE03-740531650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105" y="1167604"/>
            <a:ext cx="10515600" cy="2308155"/>
          </a:xfrm>
        </p:spPr>
        <p:txBody>
          <a:bodyPr/>
          <a:lstStyle/>
          <a:p>
            <a:r>
              <a:rPr lang="en-US" dirty="0"/>
              <a:t>Addressing the Digital Divide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FB76D-0B79-D04E-B0AD-F10B00928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088" y="3636513"/>
            <a:ext cx="10515600" cy="15001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Workshop: Exploring institutional approaches to digital inclusion and accessibility</a:t>
            </a:r>
          </a:p>
          <a:p>
            <a:endParaRPr lang="en-US" dirty="0"/>
          </a:p>
          <a:p>
            <a:r>
              <a:rPr lang="en-US" dirty="0"/>
              <a:t>Dr Amy Eberlin</a:t>
            </a:r>
          </a:p>
          <a:p>
            <a:r>
              <a:rPr lang="en-US" dirty="0"/>
              <a:t>Thursday, 9 June 2022</a:t>
            </a:r>
          </a:p>
        </p:txBody>
      </p:sp>
    </p:spTree>
    <p:extLst>
      <p:ext uri="{BB962C8B-B14F-4D97-AF65-F5344CB8AC3E}">
        <p14:creationId xmlns:p14="http://schemas.microsoft.com/office/powerpoint/2010/main" val="1249385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62A421-C943-C7CF-2311-DAD14CAB8E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7444" y="3317992"/>
            <a:ext cx="5018217" cy="1890104"/>
          </a:xfrm>
        </p:spPr>
        <p:txBody>
          <a:bodyPr>
            <a:normAutofit/>
          </a:bodyPr>
          <a:lstStyle/>
          <a:p>
            <a:r>
              <a:rPr lang="en-US" sz="2400" dirty="0"/>
              <a:t>Digital upskilling</a:t>
            </a:r>
          </a:p>
          <a:p>
            <a:r>
              <a:rPr lang="en-US" sz="2400" dirty="0"/>
              <a:t>Support for specific learner groups</a:t>
            </a:r>
          </a:p>
          <a:p>
            <a:r>
              <a:rPr lang="en-US" sz="2400" dirty="0" err="1"/>
              <a:t>Personalised</a:t>
            </a:r>
            <a:r>
              <a:rPr lang="en-US" sz="2400" dirty="0"/>
              <a:t> student support</a:t>
            </a:r>
            <a:endParaRPr lang="en-GB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307FB9-B33D-FAB8-C2B4-B8D2EF70C9E5}"/>
              </a:ext>
            </a:extLst>
          </p:cNvPr>
          <p:cNvGrpSpPr/>
          <p:nvPr/>
        </p:nvGrpSpPr>
        <p:grpSpPr>
          <a:xfrm>
            <a:off x="820915" y="1382545"/>
            <a:ext cx="5018217" cy="3825551"/>
            <a:chOff x="970384" y="494522"/>
            <a:chExt cx="5018217" cy="3825551"/>
          </a:xfrm>
        </p:grpSpPr>
        <p:sp>
          <p:nvSpPr>
            <p:cNvPr id="4" name="Text Placeholder 4">
              <a:extLst>
                <a:ext uri="{FF2B5EF4-FFF2-40B4-BE49-F238E27FC236}">
                  <a16:creationId xmlns:a16="http://schemas.microsoft.com/office/drawing/2014/main" id="{1F151E07-96C2-7781-6D5C-445C6B7122E2}"/>
                </a:ext>
              </a:extLst>
            </p:cNvPr>
            <p:cNvSpPr txBox="1">
              <a:spLocks/>
            </p:cNvSpPr>
            <p:nvPr/>
          </p:nvSpPr>
          <p:spPr>
            <a:xfrm>
              <a:off x="2776036" y="881236"/>
              <a:ext cx="3133434" cy="123311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lvl1pPr algn="l">
                <a:defRPr sz="1200">
                  <a:solidFill>
                    <a:schemeClr val="tx1">
                      <a:tint val="75000"/>
                    </a:schemeClr>
                  </a:solidFill>
                  <a:latin typeface="DengXian"/>
                  <a:ea typeface="DengXian"/>
                  <a:cs typeface="DengXian"/>
                  <a:sym typeface="DengXian"/>
                </a:defRPr>
              </a:lvl1pPr>
              <a:lvl2pPr indent="457200">
                <a:defRPr>
                  <a:latin typeface="DengXian"/>
                  <a:ea typeface="DengXian"/>
                  <a:cs typeface="DengXian"/>
                  <a:sym typeface="DengXian"/>
                </a:defRPr>
              </a:lvl2pPr>
              <a:lvl3pPr indent="914400">
                <a:defRPr>
                  <a:latin typeface="DengXian"/>
                  <a:ea typeface="DengXian"/>
                  <a:cs typeface="DengXian"/>
                  <a:sym typeface="DengXian"/>
                </a:defRPr>
              </a:lvl3pPr>
              <a:lvl4pPr indent="1371600">
                <a:defRPr>
                  <a:latin typeface="DengXian"/>
                  <a:ea typeface="DengXian"/>
                  <a:cs typeface="DengXian"/>
                  <a:sym typeface="DengXian"/>
                </a:defRPr>
              </a:lvl4pPr>
              <a:lvl5pPr indent="1828800">
                <a:defRPr>
                  <a:latin typeface="DengXian"/>
                  <a:ea typeface="DengXian"/>
                  <a:cs typeface="DengXian"/>
                  <a:sym typeface="DengXian"/>
                </a:defRPr>
              </a:lvl5pPr>
              <a:lvl6pPr indent="2286000">
                <a:defRPr>
                  <a:latin typeface="DengXian"/>
                  <a:ea typeface="DengXian"/>
                  <a:cs typeface="DengXian"/>
                  <a:sym typeface="DengXian"/>
                </a:defRPr>
              </a:lvl6pPr>
              <a:lvl7pPr indent="2743200">
                <a:defRPr>
                  <a:latin typeface="DengXian"/>
                  <a:ea typeface="DengXian"/>
                  <a:cs typeface="DengXian"/>
                  <a:sym typeface="DengXian"/>
                </a:defRPr>
              </a:lvl7pPr>
              <a:lvl8pPr indent="3200400">
                <a:defRPr>
                  <a:latin typeface="DengXian"/>
                  <a:ea typeface="DengXian"/>
                  <a:cs typeface="DengXian"/>
                  <a:sym typeface="DengXian"/>
                </a:defRPr>
              </a:lvl8pPr>
              <a:lvl9pPr indent="3657600">
                <a:defRPr>
                  <a:latin typeface="DengXian"/>
                  <a:ea typeface="DengXian"/>
                  <a:cs typeface="DengXian"/>
                  <a:sym typeface="DengXian"/>
                </a:defRPr>
              </a:lvl9pPr>
            </a:lstStyle>
            <a:p>
              <a:pPr algn="ctr"/>
              <a:r>
                <a:rPr lang="en-US" sz="4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Institutional Support</a:t>
              </a:r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F64D199-9FB7-53A2-E1C2-0F2765884947}"/>
                </a:ext>
              </a:extLst>
            </p:cNvPr>
            <p:cNvSpPr/>
            <p:nvPr/>
          </p:nvSpPr>
          <p:spPr>
            <a:xfrm>
              <a:off x="970384" y="494522"/>
              <a:ext cx="5018217" cy="3825551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Picture 11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3E433015-3C5F-2967-A399-76D820AEC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512" y="1503881"/>
            <a:ext cx="1333941" cy="1819010"/>
          </a:xfrm>
          <a:prstGeom prst="rect">
            <a:avLst/>
          </a:prstGeom>
        </p:spPr>
      </p:pic>
      <p:pic>
        <p:nvPicPr>
          <p:cNvPr id="13" name="Graphic 12" descr="Gears outline">
            <a:extLst>
              <a:ext uri="{FF2B5EF4-FFF2-40B4-BE49-F238E27FC236}">
                <a16:creationId xmlns:a16="http://schemas.microsoft.com/office/drawing/2014/main" id="{F19B45D9-705C-550C-76D6-B7C79CE855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2085" y="1565672"/>
            <a:ext cx="1803613" cy="1640286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52A5944-4180-C8B1-5848-51761A71DF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1220" y="1503881"/>
            <a:ext cx="1592653" cy="1688913"/>
          </a:xfrm>
          <a:prstGeom prst="rect">
            <a:avLst/>
          </a:prstGeom>
        </p:spPr>
      </p:pic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041C2069-45D5-D1CE-1567-3E26F055331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4489" y="3205958"/>
            <a:ext cx="4290607" cy="23888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887726E-30FF-A15D-6902-2D6305AE9A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517" y="3631483"/>
            <a:ext cx="3191320" cy="12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41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43E91E9-90E7-8834-4C20-D83C74304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82918" y="1539137"/>
            <a:ext cx="8298566" cy="466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84146E56-662B-A583-CF9A-801B3417F3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54098" y="1884050"/>
            <a:ext cx="4998485" cy="308989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What is your institution’s long-term approach to supporting digital upskilling?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How have staff and students been supported to improve their digital skills?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How do you support specific learner groups to develop the digital skills to effectively engage with digital learning and teaching technology?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85889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348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D4E5CBA1-D4C6-8909-20A5-0A44BEE151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8210" y="976956"/>
            <a:ext cx="3468745" cy="4904087"/>
          </a:xfrm>
          <a:prstGeom prst="rect">
            <a:avLst/>
          </a:prstGeom>
          <a:ln w="12700" cap="sq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5C2FC3D-F297-BA41-1CBD-B9FDC3F4E6A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200" y="2239818"/>
            <a:ext cx="6262688" cy="20828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476AC"/>
                </a:solidFill>
              </a:rPr>
              <a:t>What is the ‘digital divide’?</a:t>
            </a:r>
            <a:endParaRPr lang="en-GB" sz="2800" dirty="0">
              <a:solidFill>
                <a:srgbClr val="0476AC"/>
              </a:solidFill>
            </a:endParaRPr>
          </a:p>
          <a:p>
            <a:r>
              <a:rPr lang="en-GB" sz="2800" dirty="0">
                <a:solidFill>
                  <a:srgbClr val="0476AC"/>
                </a:solidFill>
              </a:rPr>
              <a:t>What can we learn from international practice?</a:t>
            </a:r>
          </a:p>
          <a:p>
            <a:r>
              <a:rPr lang="en-US" sz="2800" dirty="0">
                <a:solidFill>
                  <a:srgbClr val="0476AC"/>
                </a:solidFill>
              </a:rPr>
              <a:t>Exploration of themes and our practice</a:t>
            </a:r>
          </a:p>
        </p:txBody>
      </p:sp>
    </p:spTree>
    <p:extLst>
      <p:ext uri="{BB962C8B-B14F-4D97-AF65-F5344CB8AC3E}">
        <p14:creationId xmlns:p14="http://schemas.microsoft.com/office/powerpoint/2010/main" val="1663761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7348AFAE-BC95-137D-3769-C0B4D625190A}"/>
              </a:ext>
            </a:extLst>
          </p:cNvPr>
          <p:cNvGrpSpPr/>
          <p:nvPr/>
        </p:nvGrpSpPr>
        <p:grpSpPr>
          <a:xfrm>
            <a:off x="1990375" y="580623"/>
            <a:ext cx="3640015" cy="2666782"/>
            <a:chOff x="1634179" y="1316177"/>
            <a:chExt cx="3640015" cy="273576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DB78BFB-63B1-7C02-BDAE-2193597CF8C3}"/>
                </a:ext>
              </a:extLst>
            </p:cNvPr>
            <p:cNvGrpSpPr/>
            <p:nvPr/>
          </p:nvGrpSpPr>
          <p:grpSpPr>
            <a:xfrm>
              <a:off x="1634179" y="1316177"/>
              <a:ext cx="3640015" cy="2735763"/>
              <a:chOff x="1486084" y="1406770"/>
              <a:chExt cx="3472962" cy="2664069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987476A0-AA6E-0C6B-CE17-E15DF80E897C}"/>
                  </a:ext>
                </a:extLst>
              </p:cNvPr>
              <p:cNvSpPr/>
              <p:nvPr/>
            </p:nvSpPr>
            <p:spPr>
              <a:xfrm>
                <a:off x="1486084" y="1406770"/>
                <a:ext cx="3472962" cy="2664069"/>
              </a:xfrm>
              <a:prstGeom prst="roundRect">
                <a:avLst/>
              </a:prstGeom>
              <a:solidFill>
                <a:srgbClr val="007196"/>
              </a:solidFill>
              <a:ln>
                <a:solidFill>
                  <a:srgbClr val="00719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" name="Graphic 8" descr="Monitor outline">
                <a:extLst>
                  <a:ext uri="{FF2B5EF4-FFF2-40B4-BE49-F238E27FC236}">
                    <a16:creationId xmlns:a16="http://schemas.microsoft.com/office/drawing/2014/main" id="{3DA8B9CB-2DD7-868C-08D1-6D4DFD9722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072055" y="1476368"/>
                <a:ext cx="2190721" cy="2078100"/>
              </a:xfrm>
              <a:prstGeom prst="rect">
                <a:avLst/>
              </a:prstGeom>
            </p:spPr>
          </p:pic>
        </p:grpSp>
        <p:sp>
          <p:nvSpPr>
            <p:cNvPr id="36" name="Text Placeholder 4">
              <a:extLst>
                <a:ext uri="{FF2B5EF4-FFF2-40B4-BE49-F238E27FC236}">
                  <a16:creationId xmlns:a16="http://schemas.microsoft.com/office/drawing/2014/main" id="{21EF6C73-EE88-67D9-42D1-756DF736970D}"/>
                </a:ext>
              </a:extLst>
            </p:cNvPr>
            <p:cNvSpPr txBox="1">
              <a:spLocks/>
            </p:cNvSpPr>
            <p:nvPr/>
          </p:nvSpPr>
          <p:spPr>
            <a:xfrm>
              <a:off x="2551956" y="3096890"/>
              <a:ext cx="1688856" cy="886069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lvl1pPr algn="l">
                <a:defRPr sz="1200">
                  <a:solidFill>
                    <a:schemeClr val="tx1">
                      <a:tint val="75000"/>
                    </a:schemeClr>
                  </a:solidFill>
                  <a:latin typeface="DengXian"/>
                  <a:ea typeface="DengXian"/>
                  <a:cs typeface="DengXian"/>
                  <a:sym typeface="DengXian"/>
                </a:defRPr>
              </a:lvl1pPr>
              <a:lvl2pPr indent="457200">
                <a:defRPr>
                  <a:latin typeface="DengXian"/>
                  <a:ea typeface="DengXian"/>
                  <a:cs typeface="DengXian"/>
                  <a:sym typeface="DengXian"/>
                </a:defRPr>
              </a:lvl2pPr>
              <a:lvl3pPr indent="914400">
                <a:defRPr>
                  <a:latin typeface="DengXian"/>
                  <a:ea typeface="DengXian"/>
                  <a:cs typeface="DengXian"/>
                  <a:sym typeface="DengXian"/>
                </a:defRPr>
              </a:lvl3pPr>
              <a:lvl4pPr indent="1371600">
                <a:defRPr>
                  <a:latin typeface="DengXian"/>
                  <a:ea typeface="DengXian"/>
                  <a:cs typeface="DengXian"/>
                  <a:sym typeface="DengXian"/>
                </a:defRPr>
              </a:lvl4pPr>
              <a:lvl5pPr indent="1828800">
                <a:defRPr>
                  <a:latin typeface="DengXian"/>
                  <a:ea typeface="DengXian"/>
                  <a:cs typeface="DengXian"/>
                  <a:sym typeface="DengXian"/>
                </a:defRPr>
              </a:lvl5pPr>
              <a:lvl6pPr indent="2286000">
                <a:defRPr>
                  <a:latin typeface="DengXian"/>
                  <a:ea typeface="DengXian"/>
                  <a:cs typeface="DengXian"/>
                  <a:sym typeface="DengXian"/>
                </a:defRPr>
              </a:lvl6pPr>
              <a:lvl7pPr indent="2743200">
                <a:defRPr>
                  <a:latin typeface="DengXian"/>
                  <a:ea typeface="DengXian"/>
                  <a:cs typeface="DengXian"/>
                  <a:sym typeface="DengXian"/>
                </a:defRPr>
              </a:lvl7pPr>
              <a:lvl8pPr indent="3200400">
                <a:defRPr>
                  <a:latin typeface="DengXian"/>
                  <a:ea typeface="DengXian"/>
                  <a:cs typeface="DengXian"/>
                  <a:sym typeface="DengXian"/>
                </a:defRPr>
              </a:lvl8pPr>
              <a:lvl9pPr indent="3657600">
                <a:defRPr>
                  <a:latin typeface="DengXian"/>
                  <a:ea typeface="DengXian"/>
                  <a:cs typeface="DengXian"/>
                  <a:sym typeface="DengXian"/>
                </a:defRPr>
              </a:lvl9pPr>
            </a:lstStyle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Hardware</a:t>
              </a:r>
              <a:endPara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1A6B714-A68F-233E-9071-F676142A873E}"/>
              </a:ext>
            </a:extLst>
          </p:cNvPr>
          <p:cNvGrpSpPr/>
          <p:nvPr/>
        </p:nvGrpSpPr>
        <p:grpSpPr>
          <a:xfrm>
            <a:off x="6152845" y="583335"/>
            <a:ext cx="3640015" cy="2664069"/>
            <a:chOff x="5770503" y="1288144"/>
            <a:chExt cx="3640015" cy="266406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85C3AD4-0170-0D67-F9D7-A03A20ECA2BE}"/>
                </a:ext>
              </a:extLst>
            </p:cNvPr>
            <p:cNvGrpSpPr/>
            <p:nvPr/>
          </p:nvGrpSpPr>
          <p:grpSpPr>
            <a:xfrm>
              <a:off x="5770503" y="1288144"/>
              <a:ext cx="3640015" cy="2664069"/>
              <a:chOff x="5906190" y="1529849"/>
              <a:chExt cx="2488039" cy="1960684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BC52D586-EA00-8183-313A-FCBB8F06860F}"/>
                  </a:ext>
                </a:extLst>
              </p:cNvPr>
              <p:cNvSpPr/>
              <p:nvPr/>
            </p:nvSpPr>
            <p:spPr>
              <a:xfrm>
                <a:off x="5906190" y="1529849"/>
                <a:ext cx="2488039" cy="1960684"/>
              </a:xfrm>
              <a:prstGeom prst="roundRect">
                <a:avLst/>
              </a:prstGeom>
              <a:solidFill>
                <a:srgbClr val="9C1560"/>
              </a:solidFill>
              <a:ln>
                <a:solidFill>
                  <a:srgbClr val="9C15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8" name="Graphic 27" descr="Vlog outline">
                <a:extLst>
                  <a:ext uri="{FF2B5EF4-FFF2-40B4-BE49-F238E27FC236}">
                    <a16:creationId xmlns:a16="http://schemas.microsoft.com/office/drawing/2014/main" id="{1F55885A-77E0-17ED-200F-0316EF03F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404108" y="1603081"/>
                <a:ext cx="1585589" cy="1585589"/>
              </a:xfrm>
              <a:prstGeom prst="rect">
                <a:avLst/>
              </a:prstGeom>
            </p:spPr>
          </p:pic>
        </p:grpSp>
        <p:sp>
          <p:nvSpPr>
            <p:cNvPr id="38" name="Text Placeholder 4">
              <a:extLst>
                <a:ext uri="{FF2B5EF4-FFF2-40B4-BE49-F238E27FC236}">
                  <a16:creationId xmlns:a16="http://schemas.microsoft.com/office/drawing/2014/main" id="{36B70F22-92F7-9830-1517-B6B44474FB90}"/>
                </a:ext>
              </a:extLst>
            </p:cNvPr>
            <p:cNvSpPr txBox="1">
              <a:spLocks/>
            </p:cNvSpPr>
            <p:nvPr/>
          </p:nvSpPr>
          <p:spPr>
            <a:xfrm>
              <a:off x="6846463" y="3031523"/>
              <a:ext cx="1688856" cy="886069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lvl1pPr algn="l">
                <a:defRPr sz="1200">
                  <a:solidFill>
                    <a:schemeClr val="tx1">
                      <a:tint val="75000"/>
                    </a:schemeClr>
                  </a:solidFill>
                  <a:latin typeface="DengXian"/>
                  <a:ea typeface="DengXian"/>
                  <a:cs typeface="DengXian"/>
                  <a:sym typeface="DengXian"/>
                </a:defRPr>
              </a:lvl1pPr>
              <a:lvl2pPr indent="457200">
                <a:defRPr>
                  <a:latin typeface="DengXian"/>
                  <a:ea typeface="DengXian"/>
                  <a:cs typeface="DengXian"/>
                  <a:sym typeface="DengXian"/>
                </a:defRPr>
              </a:lvl2pPr>
              <a:lvl3pPr indent="914400">
                <a:defRPr>
                  <a:latin typeface="DengXian"/>
                  <a:ea typeface="DengXian"/>
                  <a:cs typeface="DengXian"/>
                  <a:sym typeface="DengXian"/>
                </a:defRPr>
              </a:lvl3pPr>
              <a:lvl4pPr indent="1371600">
                <a:defRPr>
                  <a:latin typeface="DengXian"/>
                  <a:ea typeface="DengXian"/>
                  <a:cs typeface="DengXian"/>
                  <a:sym typeface="DengXian"/>
                </a:defRPr>
              </a:lvl4pPr>
              <a:lvl5pPr indent="1828800">
                <a:defRPr>
                  <a:latin typeface="DengXian"/>
                  <a:ea typeface="DengXian"/>
                  <a:cs typeface="DengXian"/>
                  <a:sym typeface="DengXian"/>
                </a:defRPr>
              </a:lvl5pPr>
              <a:lvl6pPr indent="2286000">
                <a:defRPr>
                  <a:latin typeface="DengXian"/>
                  <a:ea typeface="DengXian"/>
                  <a:cs typeface="DengXian"/>
                  <a:sym typeface="DengXian"/>
                </a:defRPr>
              </a:lvl6pPr>
              <a:lvl7pPr indent="2743200">
                <a:defRPr>
                  <a:latin typeface="DengXian"/>
                  <a:ea typeface="DengXian"/>
                  <a:cs typeface="DengXian"/>
                  <a:sym typeface="DengXian"/>
                </a:defRPr>
              </a:lvl7pPr>
              <a:lvl8pPr indent="3200400">
                <a:defRPr>
                  <a:latin typeface="DengXian"/>
                  <a:ea typeface="DengXian"/>
                  <a:cs typeface="DengXian"/>
                  <a:sym typeface="DengXian"/>
                </a:defRPr>
              </a:lvl8pPr>
              <a:lvl9pPr indent="3657600">
                <a:defRPr>
                  <a:latin typeface="DengXian"/>
                  <a:ea typeface="DengXian"/>
                  <a:cs typeface="DengXian"/>
                  <a:sym typeface="DengXian"/>
                </a:defRPr>
              </a:lvl9pPr>
            </a:lstStyle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Software</a:t>
              </a:r>
              <a:endPara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C6647B6-0E65-5D83-8A66-01936FA42F48}"/>
              </a:ext>
            </a:extLst>
          </p:cNvPr>
          <p:cNvGrpSpPr/>
          <p:nvPr/>
        </p:nvGrpSpPr>
        <p:grpSpPr>
          <a:xfrm>
            <a:off x="1970528" y="3725556"/>
            <a:ext cx="3659862" cy="2606766"/>
            <a:chOff x="1956736" y="3915157"/>
            <a:chExt cx="3640016" cy="2735763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DA6E2F3-E870-04C7-4115-74892361B867}"/>
                </a:ext>
              </a:extLst>
            </p:cNvPr>
            <p:cNvGrpSpPr/>
            <p:nvPr/>
          </p:nvGrpSpPr>
          <p:grpSpPr>
            <a:xfrm>
              <a:off x="1956736" y="3915157"/>
              <a:ext cx="3640016" cy="2735763"/>
              <a:chOff x="2946619" y="3812692"/>
              <a:chExt cx="2488039" cy="1960684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0A0ED347-10F3-500F-ACC6-C0FE14128610}"/>
                  </a:ext>
                </a:extLst>
              </p:cNvPr>
              <p:cNvSpPr/>
              <p:nvPr/>
            </p:nvSpPr>
            <p:spPr>
              <a:xfrm>
                <a:off x="2946619" y="3812692"/>
                <a:ext cx="2488039" cy="1960684"/>
              </a:xfrm>
              <a:prstGeom prst="roundRect">
                <a:avLst/>
              </a:prstGeom>
              <a:solidFill>
                <a:srgbClr val="9C1560"/>
              </a:solidFill>
              <a:ln>
                <a:solidFill>
                  <a:srgbClr val="9C15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0" name="Graphic 29" descr="Work from home Wi-Fi outline">
                <a:extLst>
                  <a:ext uri="{FF2B5EF4-FFF2-40B4-BE49-F238E27FC236}">
                    <a16:creationId xmlns:a16="http://schemas.microsoft.com/office/drawing/2014/main" id="{4897228B-6169-67C1-8D97-0BFD7C52FA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480596" y="3950469"/>
                <a:ext cx="1386611" cy="1386610"/>
              </a:xfrm>
              <a:prstGeom prst="rect">
                <a:avLst/>
              </a:prstGeom>
            </p:spPr>
          </p:pic>
        </p:grpSp>
        <p:sp>
          <p:nvSpPr>
            <p:cNvPr id="40" name="Text Placeholder 4">
              <a:extLst>
                <a:ext uri="{FF2B5EF4-FFF2-40B4-BE49-F238E27FC236}">
                  <a16:creationId xmlns:a16="http://schemas.microsoft.com/office/drawing/2014/main" id="{6869CD05-12FD-6472-ADB8-9F90EE72826F}"/>
                </a:ext>
              </a:extLst>
            </p:cNvPr>
            <p:cNvSpPr txBox="1">
              <a:spLocks/>
            </p:cNvSpPr>
            <p:nvPr/>
          </p:nvSpPr>
          <p:spPr>
            <a:xfrm>
              <a:off x="2570893" y="5719029"/>
              <a:ext cx="2528682" cy="886069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lvl1pPr algn="l">
                <a:defRPr sz="1200">
                  <a:solidFill>
                    <a:schemeClr val="tx1">
                      <a:tint val="75000"/>
                    </a:schemeClr>
                  </a:solidFill>
                  <a:latin typeface="DengXian"/>
                  <a:ea typeface="DengXian"/>
                  <a:cs typeface="DengXian"/>
                  <a:sym typeface="DengXian"/>
                </a:defRPr>
              </a:lvl1pPr>
              <a:lvl2pPr indent="457200">
                <a:defRPr>
                  <a:latin typeface="DengXian"/>
                  <a:ea typeface="DengXian"/>
                  <a:cs typeface="DengXian"/>
                  <a:sym typeface="DengXian"/>
                </a:defRPr>
              </a:lvl2pPr>
              <a:lvl3pPr indent="914400">
                <a:defRPr>
                  <a:latin typeface="DengXian"/>
                  <a:ea typeface="DengXian"/>
                  <a:cs typeface="DengXian"/>
                  <a:sym typeface="DengXian"/>
                </a:defRPr>
              </a:lvl3pPr>
              <a:lvl4pPr indent="1371600">
                <a:defRPr>
                  <a:latin typeface="DengXian"/>
                  <a:ea typeface="DengXian"/>
                  <a:cs typeface="DengXian"/>
                  <a:sym typeface="DengXian"/>
                </a:defRPr>
              </a:lvl4pPr>
              <a:lvl5pPr indent="1828800">
                <a:defRPr>
                  <a:latin typeface="DengXian"/>
                  <a:ea typeface="DengXian"/>
                  <a:cs typeface="DengXian"/>
                  <a:sym typeface="DengXian"/>
                </a:defRPr>
              </a:lvl5pPr>
              <a:lvl6pPr indent="2286000">
                <a:defRPr>
                  <a:latin typeface="DengXian"/>
                  <a:ea typeface="DengXian"/>
                  <a:cs typeface="DengXian"/>
                  <a:sym typeface="DengXian"/>
                </a:defRPr>
              </a:lvl6pPr>
              <a:lvl7pPr indent="2743200">
                <a:defRPr>
                  <a:latin typeface="DengXian"/>
                  <a:ea typeface="DengXian"/>
                  <a:cs typeface="DengXian"/>
                  <a:sym typeface="DengXian"/>
                </a:defRPr>
              </a:lvl7pPr>
              <a:lvl8pPr indent="3200400">
                <a:defRPr>
                  <a:latin typeface="DengXian"/>
                  <a:ea typeface="DengXian"/>
                  <a:cs typeface="DengXian"/>
                  <a:sym typeface="DengXian"/>
                </a:defRPr>
              </a:lvl8pPr>
              <a:lvl9pPr indent="3657600">
                <a:defRPr>
                  <a:latin typeface="DengXian"/>
                  <a:ea typeface="DengXian"/>
                  <a:cs typeface="DengXian"/>
                  <a:sym typeface="DengXian"/>
                </a:defRPr>
              </a:lvl9pPr>
            </a:lstStyle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Learning Environment</a:t>
              </a:r>
              <a:endPara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E4D2CFC-34AB-17FC-27A5-1FF6FF15EB4F}"/>
              </a:ext>
            </a:extLst>
          </p:cNvPr>
          <p:cNvGrpSpPr/>
          <p:nvPr/>
        </p:nvGrpSpPr>
        <p:grpSpPr>
          <a:xfrm>
            <a:off x="6152844" y="3723587"/>
            <a:ext cx="3640016" cy="2608735"/>
            <a:chOff x="5814036" y="3916266"/>
            <a:chExt cx="3640016" cy="2608735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7BB86E8-AEA4-028B-0528-31E4C4FE148D}"/>
                </a:ext>
              </a:extLst>
            </p:cNvPr>
            <p:cNvGrpSpPr/>
            <p:nvPr/>
          </p:nvGrpSpPr>
          <p:grpSpPr>
            <a:xfrm>
              <a:off x="5814036" y="3916266"/>
              <a:ext cx="3640016" cy="2608735"/>
              <a:chOff x="5906190" y="3812692"/>
              <a:chExt cx="2488039" cy="1960684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B975329-B50E-DAE4-8889-8EADD940CAA1}"/>
                  </a:ext>
                </a:extLst>
              </p:cNvPr>
              <p:cNvSpPr/>
              <p:nvPr/>
            </p:nvSpPr>
            <p:spPr>
              <a:xfrm>
                <a:off x="5906190" y="3812692"/>
                <a:ext cx="2488039" cy="1960684"/>
              </a:xfrm>
              <a:prstGeom prst="roundRect">
                <a:avLst/>
              </a:prstGeom>
              <a:solidFill>
                <a:srgbClr val="007196"/>
              </a:solidFill>
              <a:ln>
                <a:solidFill>
                  <a:srgbClr val="00719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2" name="Graphic 31" descr="Gears outline">
                <a:extLst>
                  <a:ext uri="{FF2B5EF4-FFF2-40B4-BE49-F238E27FC236}">
                    <a16:creationId xmlns:a16="http://schemas.microsoft.com/office/drawing/2014/main" id="{0BAD2BC6-BFA6-BC08-9971-E2D1913C4B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74352" y="3925908"/>
                <a:ext cx="1420316" cy="1420316"/>
              </a:xfrm>
              <a:prstGeom prst="rect">
                <a:avLst/>
              </a:prstGeom>
            </p:spPr>
          </p:pic>
        </p:grpSp>
        <p:sp>
          <p:nvSpPr>
            <p:cNvPr id="42" name="Text Placeholder 4">
              <a:extLst>
                <a:ext uri="{FF2B5EF4-FFF2-40B4-BE49-F238E27FC236}">
                  <a16:creationId xmlns:a16="http://schemas.microsoft.com/office/drawing/2014/main" id="{4E0A254D-764F-2F5F-3E8F-CD7CFC5C0B91}"/>
                </a:ext>
              </a:extLst>
            </p:cNvPr>
            <p:cNvSpPr txBox="1">
              <a:spLocks/>
            </p:cNvSpPr>
            <p:nvPr/>
          </p:nvSpPr>
          <p:spPr>
            <a:xfrm>
              <a:off x="6419656" y="5666330"/>
              <a:ext cx="2542469" cy="858671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lvl1pPr algn="l">
                <a:defRPr sz="1200">
                  <a:solidFill>
                    <a:schemeClr val="tx1">
                      <a:tint val="75000"/>
                    </a:schemeClr>
                  </a:solidFill>
                  <a:latin typeface="DengXian"/>
                  <a:ea typeface="DengXian"/>
                  <a:cs typeface="DengXian"/>
                  <a:sym typeface="DengXian"/>
                </a:defRPr>
              </a:lvl1pPr>
              <a:lvl2pPr indent="457200">
                <a:defRPr>
                  <a:latin typeface="DengXian"/>
                  <a:ea typeface="DengXian"/>
                  <a:cs typeface="DengXian"/>
                  <a:sym typeface="DengXian"/>
                </a:defRPr>
              </a:lvl2pPr>
              <a:lvl3pPr indent="914400">
                <a:defRPr>
                  <a:latin typeface="DengXian"/>
                  <a:ea typeface="DengXian"/>
                  <a:cs typeface="DengXian"/>
                  <a:sym typeface="DengXian"/>
                </a:defRPr>
              </a:lvl3pPr>
              <a:lvl4pPr indent="1371600">
                <a:defRPr>
                  <a:latin typeface="DengXian"/>
                  <a:ea typeface="DengXian"/>
                  <a:cs typeface="DengXian"/>
                  <a:sym typeface="DengXian"/>
                </a:defRPr>
              </a:lvl4pPr>
              <a:lvl5pPr indent="1828800">
                <a:defRPr>
                  <a:latin typeface="DengXian"/>
                  <a:ea typeface="DengXian"/>
                  <a:cs typeface="DengXian"/>
                  <a:sym typeface="DengXian"/>
                </a:defRPr>
              </a:lvl5pPr>
              <a:lvl6pPr indent="2286000">
                <a:defRPr>
                  <a:latin typeface="DengXian"/>
                  <a:ea typeface="DengXian"/>
                  <a:cs typeface="DengXian"/>
                  <a:sym typeface="DengXian"/>
                </a:defRPr>
              </a:lvl6pPr>
              <a:lvl7pPr indent="2743200">
                <a:defRPr>
                  <a:latin typeface="DengXian"/>
                  <a:ea typeface="DengXian"/>
                  <a:cs typeface="DengXian"/>
                  <a:sym typeface="DengXian"/>
                </a:defRPr>
              </a:lvl7pPr>
              <a:lvl8pPr indent="3200400">
                <a:defRPr>
                  <a:latin typeface="DengXian"/>
                  <a:ea typeface="DengXian"/>
                  <a:cs typeface="DengXian"/>
                  <a:sym typeface="DengXian"/>
                </a:defRPr>
              </a:lvl8pPr>
              <a:lvl9pPr indent="3657600">
                <a:defRPr>
                  <a:latin typeface="DengXian"/>
                  <a:ea typeface="DengXian"/>
                  <a:cs typeface="DengXian"/>
                  <a:sym typeface="DengXian"/>
                </a:defRPr>
              </a:lvl9pPr>
            </a:lstStyle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Institutional Support</a:t>
              </a:r>
              <a:endPara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9243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62A421-C943-C7CF-2311-DAD14CAB8E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7444" y="3317992"/>
            <a:ext cx="5018217" cy="1890104"/>
          </a:xfrm>
        </p:spPr>
        <p:txBody>
          <a:bodyPr>
            <a:normAutofit/>
          </a:bodyPr>
          <a:lstStyle/>
          <a:p>
            <a:r>
              <a:rPr lang="en-US" sz="2400" dirty="0"/>
              <a:t>Provision of hardware</a:t>
            </a:r>
          </a:p>
          <a:p>
            <a:r>
              <a:rPr lang="en-US" sz="2400" dirty="0"/>
              <a:t>Clarity of expectations of use of hardware</a:t>
            </a:r>
            <a:endParaRPr lang="en-GB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307FB9-B33D-FAB8-C2B4-B8D2EF70C9E5}"/>
              </a:ext>
            </a:extLst>
          </p:cNvPr>
          <p:cNvGrpSpPr/>
          <p:nvPr/>
        </p:nvGrpSpPr>
        <p:grpSpPr>
          <a:xfrm>
            <a:off x="820915" y="1382545"/>
            <a:ext cx="5018217" cy="3825551"/>
            <a:chOff x="970384" y="494522"/>
            <a:chExt cx="5018217" cy="382555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6210107-1522-F7BF-8F28-CB288C18C6F8}"/>
                </a:ext>
              </a:extLst>
            </p:cNvPr>
            <p:cNvGrpSpPr/>
            <p:nvPr/>
          </p:nvGrpSpPr>
          <p:grpSpPr>
            <a:xfrm>
              <a:off x="1394925" y="746048"/>
              <a:ext cx="4334071" cy="1343271"/>
              <a:chOff x="1394925" y="746048"/>
              <a:chExt cx="4334071" cy="1343271"/>
            </a:xfrm>
          </p:grpSpPr>
          <p:grpSp>
            <p:nvGrpSpPr>
              <p:cNvPr id="6" name="Graphic 2" descr="Monitor outline">
                <a:extLst>
                  <a:ext uri="{FF2B5EF4-FFF2-40B4-BE49-F238E27FC236}">
                    <a16:creationId xmlns:a16="http://schemas.microsoft.com/office/drawing/2014/main" id="{5D9B1D8E-107E-4AAB-C66B-094C9B3041B4}"/>
                  </a:ext>
                </a:extLst>
              </p:cNvPr>
              <p:cNvGrpSpPr/>
              <p:nvPr/>
            </p:nvGrpSpPr>
            <p:grpSpPr>
              <a:xfrm>
                <a:off x="1394925" y="975345"/>
                <a:ext cx="1446245" cy="1113974"/>
                <a:chOff x="1394925" y="975345"/>
                <a:chExt cx="1446245" cy="1113974"/>
              </a:xfrm>
              <a:solidFill>
                <a:schemeClr val="bg1"/>
              </a:solidFill>
            </p:grpSpPr>
            <p:sp>
              <p:nvSpPr>
                <p:cNvPr id="7" name="Freeform: Shape 6">
                  <a:extLst>
                    <a:ext uri="{FF2B5EF4-FFF2-40B4-BE49-F238E27FC236}">
                      <a16:creationId xmlns:a16="http://schemas.microsoft.com/office/drawing/2014/main" id="{C8FDF166-DFFC-D325-7216-C49A7F110367}"/>
                    </a:ext>
                  </a:extLst>
                </p:cNvPr>
                <p:cNvSpPr/>
                <p:nvPr/>
              </p:nvSpPr>
              <p:spPr>
                <a:xfrm>
                  <a:off x="1394925" y="975345"/>
                  <a:ext cx="1446245" cy="1113974"/>
                </a:xfrm>
                <a:custGeom>
                  <a:avLst/>
                  <a:gdLst>
                    <a:gd name="connsiteX0" fmla="*/ 1373934 w 1446245"/>
                    <a:gd name="connsiteY0" fmla="*/ 0 h 1113974"/>
                    <a:gd name="connsiteX1" fmla="*/ 72312 w 1446245"/>
                    <a:gd name="connsiteY1" fmla="*/ 0 h 1113974"/>
                    <a:gd name="connsiteX2" fmla="*/ 0 w 1446245"/>
                    <a:gd name="connsiteY2" fmla="*/ 65513 h 1113974"/>
                    <a:gd name="connsiteX3" fmla="*/ 0 w 1446245"/>
                    <a:gd name="connsiteY3" fmla="*/ 851921 h 1113974"/>
                    <a:gd name="connsiteX4" fmla="*/ 72312 w 1446245"/>
                    <a:gd name="connsiteY4" fmla="*/ 917434 h 1113974"/>
                    <a:gd name="connsiteX5" fmla="*/ 596576 w 1446245"/>
                    <a:gd name="connsiteY5" fmla="*/ 917434 h 1113974"/>
                    <a:gd name="connsiteX6" fmla="*/ 596576 w 1446245"/>
                    <a:gd name="connsiteY6" fmla="*/ 1081218 h 1113974"/>
                    <a:gd name="connsiteX7" fmla="*/ 397718 w 1446245"/>
                    <a:gd name="connsiteY7" fmla="*/ 1081218 h 1113974"/>
                    <a:gd name="connsiteX8" fmla="*/ 397718 w 1446245"/>
                    <a:gd name="connsiteY8" fmla="*/ 1113975 h 1113974"/>
                    <a:gd name="connsiteX9" fmla="*/ 1048528 w 1446245"/>
                    <a:gd name="connsiteY9" fmla="*/ 1113975 h 1113974"/>
                    <a:gd name="connsiteX10" fmla="*/ 1048528 w 1446245"/>
                    <a:gd name="connsiteY10" fmla="*/ 1081218 h 1113974"/>
                    <a:gd name="connsiteX11" fmla="*/ 849669 w 1446245"/>
                    <a:gd name="connsiteY11" fmla="*/ 1081218 h 1113974"/>
                    <a:gd name="connsiteX12" fmla="*/ 849669 w 1446245"/>
                    <a:gd name="connsiteY12" fmla="*/ 917434 h 1113974"/>
                    <a:gd name="connsiteX13" fmla="*/ 1373934 w 1446245"/>
                    <a:gd name="connsiteY13" fmla="*/ 917434 h 1113974"/>
                    <a:gd name="connsiteX14" fmla="*/ 1446246 w 1446245"/>
                    <a:gd name="connsiteY14" fmla="*/ 851921 h 1113974"/>
                    <a:gd name="connsiteX15" fmla="*/ 1446246 w 1446245"/>
                    <a:gd name="connsiteY15" fmla="*/ 65513 h 1113974"/>
                    <a:gd name="connsiteX16" fmla="*/ 1373934 w 1446245"/>
                    <a:gd name="connsiteY16" fmla="*/ 0 h 1113974"/>
                    <a:gd name="connsiteX17" fmla="*/ 813513 w 1446245"/>
                    <a:gd name="connsiteY17" fmla="*/ 1081283 h 1113974"/>
                    <a:gd name="connsiteX18" fmla="*/ 632733 w 1446245"/>
                    <a:gd name="connsiteY18" fmla="*/ 1081283 h 1113974"/>
                    <a:gd name="connsiteX19" fmla="*/ 632733 w 1446245"/>
                    <a:gd name="connsiteY19" fmla="*/ 917500 h 1113974"/>
                    <a:gd name="connsiteX20" fmla="*/ 813513 w 1446245"/>
                    <a:gd name="connsiteY20" fmla="*/ 917500 h 1113974"/>
                    <a:gd name="connsiteX21" fmla="*/ 1410090 w 1446245"/>
                    <a:gd name="connsiteY21" fmla="*/ 851986 h 1113974"/>
                    <a:gd name="connsiteX22" fmla="*/ 1373934 w 1446245"/>
                    <a:gd name="connsiteY22" fmla="*/ 884743 h 1113974"/>
                    <a:gd name="connsiteX23" fmla="*/ 72312 w 1446245"/>
                    <a:gd name="connsiteY23" fmla="*/ 884743 h 1113974"/>
                    <a:gd name="connsiteX24" fmla="*/ 36156 w 1446245"/>
                    <a:gd name="connsiteY24" fmla="*/ 851986 h 1113974"/>
                    <a:gd name="connsiteX25" fmla="*/ 36156 w 1446245"/>
                    <a:gd name="connsiteY25" fmla="*/ 65513 h 1113974"/>
                    <a:gd name="connsiteX26" fmla="*/ 72312 w 1446245"/>
                    <a:gd name="connsiteY26" fmla="*/ 32757 h 1113974"/>
                    <a:gd name="connsiteX27" fmla="*/ 1373934 w 1446245"/>
                    <a:gd name="connsiteY27" fmla="*/ 32757 h 1113974"/>
                    <a:gd name="connsiteX28" fmla="*/ 1410090 w 1446245"/>
                    <a:gd name="connsiteY28" fmla="*/ 65513 h 11139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446245" h="1113974">
                      <a:moveTo>
                        <a:pt x="1373934" y="0"/>
                      </a:moveTo>
                      <a:lnTo>
                        <a:pt x="72312" y="0"/>
                      </a:lnTo>
                      <a:cubicBezTo>
                        <a:pt x="32425" y="108"/>
                        <a:pt x="119" y="29376"/>
                        <a:pt x="0" y="65513"/>
                      </a:cubicBezTo>
                      <a:lnTo>
                        <a:pt x="0" y="851921"/>
                      </a:lnTo>
                      <a:cubicBezTo>
                        <a:pt x="129" y="888055"/>
                        <a:pt x="32429" y="917318"/>
                        <a:pt x="72312" y="917434"/>
                      </a:cubicBezTo>
                      <a:lnTo>
                        <a:pt x="596576" y="917434"/>
                      </a:lnTo>
                      <a:lnTo>
                        <a:pt x="596576" y="1081218"/>
                      </a:lnTo>
                      <a:lnTo>
                        <a:pt x="397718" y="1081218"/>
                      </a:lnTo>
                      <a:lnTo>
                        <a:pt x="397718" y="1113975"/>
                      </a:lnTo>
                      <a:lnTo>
                        <a:pt x="1048528" y="1113975"/>
                      </a:lnTo>
                      <a:lnTo>
                        <a:pt x="1048528" y="1081218"/>
                      </a:lnTo>
                      <a:lnTo>
                        <a:pt x="849669" y="1081218"/>
                      </a:lnTo>
                      <a:lnTo>
                        <a:pt x="849669" y="917434"/>
                      </a:lnTo>
                      <a:lnTo>
                        <a:pt x="1373934" y="917434"/>
                      </a:lnTo>
                      <a:cubicBezTo>
                        <a:pt x="1413817" y="917318"/>
                        <a:pt x="1446117" y="888055"/>
                        <a:pt x="1446246" y="851921"/>
                      </a:cubicBezTo>
                      <a:lnTo>
                        <a:pt x="1446246" y="65513"/>
                      </a:lnTo>
                      <a:cubicBezTo>
                        <a:pt x="1446127" y="29376"/>
                        <a:pt x="1413821" y="108"/>
                        <a:pt x="1373934" y="0"/>
                      </a:cubicBezTo>
                      <a:close/>
                      <a:moveTo>
                        <a:pt x="813513" y="1081283"/>
                      </a:moveTo>
                      <a:lnTo>
                        <a:pt x="632733" y="1081283"/>
                      </a:lnTo>
                      <a:lnTo>
                        <a:pt x="632733" y="917500"/>
                      </a:lnTo>
                      <a:lnTo>
                        <a:pt x="813513" y="917500"/>
                      </a:lnTo>
                      <a:close/>
                      <a:moveTo>
                        <a:pt x="1410090" y="851986"/>
                      </a:moveTo>
                      <a:cubicBezTo>
                        <a:pt x="1410090" y="870078"/>
                        <a:pt x="1393903" y="884743"/>
                        <a:pt x="1373934" y="884743"/>
                      </a:cubicBezTo>
                      <a:lnTo>
                        <a:pt x="72312" y="884743"/>
                      </a:lnTo>
                      <a:cubicBezTo>
                        <a:pt x="52343" y="884743"/>
                        <a:pt x="36156" y="870078"/>
                        <a:pt x="36156" y="851986"/>
                      </a:cubicBezTo>
                      <a:lnTo>
                        <a:pt x="36156" y="65513"/>
                      </a:lnTo>
                      <a:cubicBezTo>
                        <a:pt x="36156" y="47422"/>
                        <a:pt x="52343" y="32757"/>
                        <a:pt x="72312" y="32757"/>
                      </a:cubicBezTo>
                      <a:lnTo>
                        <a:pt x="1373934" y="32757"/>
                      </a:lnTo>
                      <a:cubicBezTo>
                        <a:pt x="1393903" y="32757"/>
                        <a:pt x="1410090" y="47422"/>
                        <a:pt x="1410090" y="6551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8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DA3279A0-A9C8-EA0C-1DD6-8F817E8E2FE2}"/>
                    </a:ext>
                  </a:extLst>
                </p:cNvPr>
                <p:cNvSpPr/>
                <p:nvPr/>
              </p:nvSpPr>
              <p:spPr>
                <a:xfrm>
                  <a:off x="1485315" y="1057236"/>
                  <a:ext cx="1265465" cy="753634"/>
                </a:xfrm>
                <a:custGeom>
                  <a:avLst/>
                  <a:gdLst>
                    <a:gd name="connsiteX0" fmla="*/ 36156 w 1265465"/>
                    <a:gd name="connsiteY0" fmla="*/ 0 h 753634"/>
                    <a:gd name="connsiteX1" fmla="*/ 0 w 1265465"/>
                    <a:gd name="connsiteY1" fmla="*/ 0 h 753634"/>
                    <a:gd name="connsiteX2" fmla="*/ 0 w 1265465"/>
                    <a:gd name="connsiteY2" fmla="*/ 753634 h 753634"/>
                    <a:gd name="connsiteX3" fmla="*/ 1265465 w 1265465"/>
                    <a:gd name="connsiteY3" fmla="*/ 753634 h 753634"/>
                    <a:gd name="connsiteX4" fmla="*/ 1265465 w 1265465"/>
                    <a:gd name="connsiteY4" fmla="*/ 0 h 753634"/>
                    <a:gd name="connsiteX5" fmla="*/ 36156 w 1265465"/>
                    <a:gd name="connsiteY5" fmla="*/ 0 h 753634"/>
                    <a:gd name="connsiteX6" fmla="*/ 1229309 w 1265465"/>
                    <a:gd name="connsiteY6" fmla="*/ 720877 h 753634"/>
                    <a:gd name="connsiteX7" fmla="*/ 36156 w 1265465"/>
                    <a:gd name="connsiteY7" fmla="*/ 720877 h 753634"/>
                    <a:gd name="connsiteX8" fmla="*/ 36156 w 1265465"/>
                    <a:gd name="connsiteY8" fmla="*/ 32757 h 753634"/>
                    <a:gd name="connsiteX9" fmla="*/ 1229309 w 1265465"/>
                    <a:gd name="connsiteY9" fmla="*/ 32757 h 753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65465" h="753634">
                      <a:moveTo>
                        <a:pt x="36156" y="0"/>
                      </a:moveTo>
                      <a:lnTo>
                        <a:pt x="0" y="0"/>
                      </a:lnTo>
                      <a:lnTo>
                        <a:pt x="0" y="753634"/>
                      </a:lnTo>
                      <a:lnTo>
                        <a:pt x="1265465" y="753634"/>
                      </a:lnTo>
                      <a:lnTo>
                        <a:pt x="1265465" y="0"/>
                      </a:lnTo>
                      <a:lnTo>
                        <a:pt x="36156" y="0"/>
                      </a:lnTo>
                      <a:close/>
                      <a:moveTo>
                        <a:pt x="1229309" y="720877"/>
                      </a:moveTo>
                      <a:lnTo>
                        <a:pt x="36156" y="720877"/>
                      </a:lnTo>
                      <a:lnTo>
                        <a:pt x="36156" y="32757"/>
                      </a:lnTo>
                      <a:lnTo>
                        <a:pt x="1229309" y="3275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80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sp>
            <p:nvSpPr>
              <p:cNvPr id="4" name="Text Placeholder 4">
                <a:extLst>
                  <a:ext uri="{FF2B5EF4-FFF2-40B4-BE49-F238E27FC236}">
                    <a16:creationId xmlns:a16="http://schemas.microsoft.com/office/drawing/2014/main" id="{1F151E07-96C2-7781-6D5C-445C6B7122E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5167" y="746048"/>
                <a:ext cx="2873829" cy="12331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/>
              <a:lstStyle>
                <a:lvl1pPr algn="l">
                  <a:defRPr sz="1200">
                    <a:solidFill>
                      <a:schemeClr val="tx1">
                        <a:tint val="75000"/>
                      </a:schemeClr>
                    </a:solidFill>
                    <a:latin typeface="DengXian"/>
                    <a:ea typeface="DengXian"/>
                    <a:cs typeface="DengXian"/>
                    <a:sym typeface="DengXian"/>
                  </a:defRPr>
                </a:lvl1pPr>
                <a:lvl2pPr indent="457200">
                  <a:defRPr>
                    <a:latin typeface="DengXian"/>
                    <a:ea typeface="DengXian"/>
                    <a:cs typeface="DengXian"/>
                    <a:sym typeface="DengXian"/>
                  </a:defRPr>
                </a:lvl2pPr>
                <a:lvl3pPr indent="914400">
                  <a:defRPr>
                    <a:latin typeface="DengXian"/>
                    <a:ea typeface="DengXian"/>
                    <a:cs typeface="DengXian"/>
                    <a:sym typeface="DengXian"/>
                  </a:defRPr>
                </a:lvl3pPr>
                <a:lvl4pPr indent="1371600">
                  <a:defRPr>
                    <a:latin typeface="DengXian"/>
                    <a:ea typeface="DengXian"/>
                    <a:cs typeface="DengXian"/>
                    <a:sym typeface="DengXian"/>
                  </a:defRPr>
                </a:lvl4pPr>
                <a:lvl5pPr indent="1828800">
                  <a:defRPr>
                    <a:latin typeface="DengXian"/>
                    <a:ea typeface="DengXian"/>
                    <a:cs typeface="DengXian"/>
                    <a:sym typeface="DengXian"/>
                  </a:defRPr>
                </a:lvl5pPr>
                <a:lvl6pPr indent="2286000">
                  <a:defRPr>
                    <a:latin typeface="DengXian"/>
                    <a:ea typeface="DengXian"/>
                    <a:cs typeface="DengXian"/>
                    <a:sym typeface="DengXian"/>
                  </a:defRPr>
                </a:lvl6pPr>
                <a:lvl7pPr indent="2743200">
                  <a:defRPr>
                    <a:latin typeface="DengXian"/>
                    <a:ea typeface="DengXian"/>
                    <a:cs typeface="DengXian"/>
                    <a:sym typeface="DengXian"/>
                  </a:defRPr>
                </a:lvl7pPr>
                <a:lvl8pPr indent="3200400">
                  <a:defRPr>
                    <a:latin typeface="DengXian"/>
                    <a:ea typeface="DengXian"/>
                    <a:cs typeface="DengXian"/>
                    <a:sym typeface="DengXian"/>
                  </a:defRPr>
                </a:lvl8pPr>
                <a:lvl9pPr indent="3657600">
                  <a:defRPr>
                    <a:latin typeface="DengXian"/>
                    <a:ea typeface="DengXian"/>
                    <a:cs typeface="DengXian"/>
                    <a:sym typeface="DengXian"/>
                  </a:defRPr>
                </a:lvl9pPr>
              </a:lstStyle>
              <a:p>
                <a:pPr algn="ctr"/>
                <a:r>
                  <a:rPr lang="en-US" sz="4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Hardware</a:t>
                </a:r>
                <a:endParaRPr lang="en-GB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F64D199-9FB7-53A2-E1C2-0F2765884947}"/>
                </a:ext>
              </a:extLst>
            </p:cNvPr>
            <p:cNvSpPr/>
            <p:nvPr/>
          </p:nvSpPr>
          <p:spPr>
            <a:xfrm>
              <a:off x="970384" y="494522"/>
              <a:ext cx="5018217" cy="3825551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Picture 11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3E433015-3C5F-2967-A399-76D820AEC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6075" y="2385815"/>
            <a:ext cx="1333941" cy="1819010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32AEB573-7A85-328A-9CE6-E0B0C68F61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2530" y="2424944"/>
            <a:ext cx="1684014" cy="161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91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F4EE17-2BD6-3B15-57C2-B86160DE4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27693" y="2188710"/>
            <a:ext cx="5244353" cy="286738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What is your institution’s long-term approach to ensuring that students have access to appropriate hardware?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How is this approach communicated to students?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How do you review this approach?</a:t>
            </a:r>
            <a:endParaRPr lang="en-GB" sz="20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701240B-627C-1EB8-EEC5-0656ED1C9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97704" y="1229487"/>
            <a:ext cx="6801000" cy="382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543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C07829D-3CB2-9696-3060-9AE148228790}"/>
              </a:ext>
            </a:extLst>
          </p:cNvPr>
          <p:cNvGrpSpPr/>
          <p:nvPr/>
        </p:nvGrpSpPr>
        <p:grpSpPr>
          <a:xfrm>
            <a:off x="820915" y="1318378"/>
            <a:ext cx="5018217" cy="3825551"/>
            <a:chOff x="820915" y="1190040"/>
            <a:chExt cx="5018217" cy="382555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A0FD913-EB73-5D4E-1CD2-AF14F39DA4A5}"/>
                </a:ext>
              </a:extLst>
            </p:cNvPr>
            <p:cNvGrpSpPr/>
            <p:nvPr/>
          </p:nvGrpSpPr>
          <p:grpSpPr>
            <a:xfrm>
              <a:off x="820915" y="1190040"/>
              <a:ext cx="5018217" cy="3825551"/>
              <a:chOff x="970384" y="494522"/>
              <a:chExt cx="5018217" cy="3825551"/>
            </a:xfrm>
          </p:grpSpPr>
          <p:sp>
            <p:nvSpPr>
              <p:cNvPr id="7" name="Text Placeholder 4">
                <a:extLst>
                  <a:ext uri="{FF2B5EF4-FFF2-40B4-BE49-F238E27FC236}">
                    <a16:creationId xmlns:a16="http://schemas.microsoft.com/office/drawing/2014/main" id="{8D95D312-F692-7984-4EB7-0F39D738CD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5167" y="746048"/>
                <a:ext cx="2873829" cy="1233112"/>
              </a:xfrm>
              <a:prstGeom prst="rect">
                <a:avLst/>
              </a:prstGeom>
            </p:spPr>
            <p:txBody>
              <a:bodyPr vert="horz" lIns="91440" tIns="45720" rIns="91440" bIns="45720" rtlCol="0" anchor="ctr"/>
              <a:lstStyle>
                <a:lvl1pPr algn="l">
                  <a:defRPr sz="1200">
                    <a:solidFill>
                      <a:schemeClr val="tx1">
                        <a:tint val="75000"/>
                      </a:schemeClr>
                    </a:solidFill>
                    <a:latin typeface="DengXian"/>
                    <a:ea typeface="DengXian"/>
                    <a:cs typeface="DengXian"/>
                    <a:sym typeface="DengXian"/>
                  </a:defRPr>
                </a:lvl1pPr>
                <a:lvl2pPr indent="457200">
                  <a:defRPr>
                    <a:latin typeface="DengXian"/>
                    <a:ea typeface="DengXian"/>
                    <a:cs typeface="DengXian"/>
                    <a:sym typeface="DengXian"/>
                  </a:defRPr>
                </a:lvl2pPr>
                <a:lvl3pPr indent="914400">
                  <a:defRPr>
                    <a:latin typeface="DengXian"/>
                    <a:ea typeface="DengXian"/>
                    <a:cs typeface="DengXian"/>
                    <a:sym typeface="DengXian"/>
                  </a:defRPr>
                </a:lvl3pPr>
                <a:lvl4pPr indent="1371600">
                  <a:defRPr>
                    <a:latin typeface="DengXian"/>
                    <a:ea typeface="DengXian"/>
                    <a:cs typeface="DengXian"/>
                    <a:sym typeface="DengXian"/>
                  </a:defRPr>
                </a:lvl4pPr>
                <a:lvl5pPr indent="1828800">
                  <a:defRPr>
                    <a:latin typeface="DengXian"/>
                    <a:ea typeface="DengXian"/>
                    <a:cs typeface="DengXian"/>
                    <a:sym typeface="DengXian"/>
                  </a:defRPr>
                </a:lvl5pPr>
                <a:lvl6pPr indent="2286000">
                  <a:defRPr>
                    <a:latin typeface="DengXian"/>
                    <a:ea typeface="DengXian"/>
                    <a:cs typeface="DengXian"/>
                    <a:sym typeface="DengXian"/>
                  </a:defRPr>
                </a:lvl6pPr>
                <a:lvl7pPr indent="2743200">
                  <a:defRPr>
                    <a:latin typeface="DengXian"/>
                    <a:ea typeface="DengXian"/>
                    <a:cs typeface="DengXian"/>
                    <a:sym typeface="DengXian"/>
                  </a:defRPr>
                </a:lvl7pPr>
                <a:lvl8pPr indent="3200400">
                  <a:defRPr>
                    <a:latin typeface="DengXian"/>
                    <a:ea typeface="DengXian"/>
                    <a:cs typeface="DengXian"/>
                    <a:sym typeface="DengXian"/>
                  </a:defRPr>
                </a:lvl8pPr>
                <a:lvl9pPr indent="3657600">
                  <a:defRPr>
                    <a:latin typeface="DengXian"/>
                    <a:ea typeface="DengXian"/>
                    <a:cs typeface="DengXian"/>
                    <a:sym typeface="DengXian"/>
                  </a:defRPr>
                </a:lvl9pPr>
              </a:lstStyle>
              <a:p>
                <a:pPr algn="ctr"/>
                <a:r>
                  <a:rPr lang="en-US" sz="4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Software</a:t>
                </a:r>
                <a:endParaRPr lang="en-GB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BEB5D5C-937E-6524-C670-ADC970CAAE65}"/>
                  </a:ext>
                </a:extLst>
              </p:cNvPr>
              <p:cNvSpPr/>
              <p:nvPr/>
            </p:nvSpPr>
            <p:spPr>
              <a:xfrm>
                <a:off x="970384" y="494522"/>
                <a:ext cx="5018217" cy="3825551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0" name="Graphic 9" descr="Vlog outline">
              <a:extLst>
                <a:ext uri="{FF2B5EF4-FFF2-40B4-BE49-F238E27FC236}">
                  <a16:creationId xmlns:a16="http://schemas.microsoft.com/office/drawing/2014/main" id="{6BF40266-698D-A2EA-3FCA-42DFBE75A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8634" y="1318378"/>
              <a:ext cx="1758704" cy="1633370"/>
            </a:xfrm>
            <a:prstGeom prst="rect">
              <a:avLst/>
            </a:prstGeom>
          </p:spPr>
        </p:pic>
      </p:grp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C05BFC98-588A-2C58-9A68-B9A50CE282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7444" y="3377013"/>
            <a:ext cx="5018217" cy="1890104"/>
          </a:xfrm>
        </p:spPr>
        <p:txBody>
          <a:bodyPr>
            <a:normAutofit/>
          </a:bodyPr>
          <a:lstStyle/>
          <a:p>
            <a:r>
              <a:rPr lang="en-US" sz="2400" dirty="0"/>
              <a:t>Provision of subject specific software</a:t>
            </a:r>
            <a:endParaRPr lang="en-GB" sz="2400" dirty="0"/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941F23A4-CE9E-94EF-F93E-F51C1DCFBD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5661" y="2186460"/>
            <a:ext cx="5669034" cy="843635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42EED9E-6D86-BD6C-5932-BE09A1DEF25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930" y="3231153"/>
            <a:ext cx="1684014" cy="161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29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7F541C8-E19F-7145-9319-EEB858573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4087" y="0"/>
            <a:ext cx="6153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5430F802-4E70-8E49-6C18-36BE0D4C99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4294" y="2406316"/>
            <a:ext cx="5479793" cy="308989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How does your institution review its provision of subject-specific software licenses?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How do students know how to access subject-specific software?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49527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62A421-C943-C7CF-2311-DAD14CAB8E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7313" y="3429000"/>
            <a:ext cx="5720013" cy="1623906"/>
          </a:xfrm>
        </p:spPr>
        <p:txBody>
          <a:bodyPr>
            <a:normAutofit/>
          </a:bodyPr>
          <a:lstStyle/>
          <a:p>
            <a:r>
              <a:rPr lang="en-US" sz="2400" dirty="0"/>
              <a:t>Physical environment</a:t>
            </a:r>
          </a:p>
          <a:p>
            <a:r>
              <a:rPr lang="en-US" sz="2400" dirty="0"/>
              <a:t>Digital environment</a:t>
            </a:r>
          </a:p>
          <a:p>
            <a:r>
              <a:rPr lang="en-US" sz="2400" dirty="0"/>
              <a:t>Existing distance and/or digital delivery</a:t>
            </a:r>
            <a:endParaRPr lang="en-GB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307FB9-B33D-FAB8-C2B4-B8D2EF70C9E5}"/>
              </a:ext>
            </a:extLst>
          </p:cNvPr>
          <p:cNvGrpSpPr/>
          <p:nvPr/>
        </p:nvGrpSpPr>
        <p:grpSpPr>
          <a:xfrm>
            <a:off x="820915" y="1382545"/>
            <a:ext cx="5932811" cy="3825551"/>
            <a:chOff x="970384" y="494522"/>
            <a:chExt cx="5018217" cy="3825551"/>
          </a:xfrm>
        </p:grpSpPr>
        <p:sp>
          <p:nvSpPr>
            <p:cNvPr id="4" name="Text Placeholder 4">
              <a:extLst>
                <a:ext uri="{FF2B5EF4-FFF2-40B4-BE49-F238E27FC236}">
                  <a16:creationId xmlns:a16="http://schemas.microsoft.com/office/drawing/2014/main" id="{1F151E07-96C2-7781-6D5C-445C6B7122E2}"/>
                </a:ext>
              </a:extLst>
            </p:cNvPr>
            <p:cNvSpPr txBox="1">
              <a:spLocks/>
            </p:cNvSpPr>
            <p:nvPr/>
          </p:nvSpPr>
          <p:spPr>
            <a:xfrm>
              <a:off x="2855167" y="830721"/>
              <a:ext cx="2873829" cy="123311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lvl1pPr algn="l">
                <a:defRPr sz="1200">
                  <a:solidFill>
                    <a:schemeClr val="tx1">
                      <a:tint val="75000"/>
                    </a:schemeClr>
                  </a:solidFill>
                  <a:latin typeface="DengXian"/>
                  <a:ea typeface="DengXian"/>
                  <a:cs typeface="DengXian"/>
                  <a:sym typeface="DengXian"/>
                </a:defRPr>
              </a:lvl1pPr>
              <a:lvl2pPr indent="457200">
                <a:defRPr>
                  <a:latin typeface="DengXian"/>
                  <a:ea typeface="DengXian"/>
                  <a:cs typeface="DengXian"/>
                  <a:sym typeface="DengXian"/>
                </a:defRPr>
              </a:lvl2pPr>
              <a:lvl3pPr indent="914400">
                <a:defRPr>
                  <a:latin typeface="DengXian"/>
                  <a:ea typeface="DengXian"/>
                  <a:cs typeface="DengXian"/>
                  <a:sym typeface="DengXian"/>
                </a:defRPr>
              </a:lvl3pPr>
              <a:lvl4pPr indent="1371600">
                <a:defRPr>
                  <a:latin typeface="DengXian"/>
                  <a:ea typeface="DengXian"/>
                  <a:cs typeface="DengXian"/>
                  <a:sym typeface="DengXian"/>
                </a:defRPr>
              </a:lvl4pPr>
              <a:lvl5pPr indent="1828800">
                <a:defRPr>
                  <a:latin typeface="DengXian"/>
                  <a:ea typeface="DengXian"/>
                  <a:cs typeface="DengXian"/>
                  <a:sym typeface="DengXian"/>
                </a:defRPr>
              </a:lvl5pPr>
              <a:lvl6pPr indent="2286000">
                <a:defRPr>
                  <a:latin typeface="DengXian"/>
                  <a:ea typeface="DengXian"/>
                  <a:cs typeface="DengXian"/>
                  <a:sym typeface="DengXian"/>
                </a:defRPr>
              </a:lvl6pPr>
              <a:lvl7pPr indent="2743200">
                <a:defRPr>
                  <a:latin typeface="DengXian"/>
                  <a:ea typeface="DengXian"/>
                  <a:cs typeface="DengXian"/>
                  <a:sym typeface="DengXian"/>
                </a:defRPr>
              </a:lvl7pPr>
              <a:lvl8pPr indent="3200400">
                <a:defRPr>
                  <a:latin typeface="DengXian"/>
                  <a:ea typeface="DengXian"/>
                  <a:cs typeface="DengXian"/>
                  <a:sym typeface="DengXian"/>
                </a:defRPr>
              </a:lvl8pPr>
              <a:lvl9pPr indent="3657600">
                <a:defRPr>
                  <a:latin typeface="DengXian"/>
                  <a:ea typeface="DengXian"/>
                  <a:cs typeface="DengXian"/>
                  <a:sym typeface="DengXian"/>
                </a:defRPr>
              </a:lvl9pPr>
            </a:lstStyle>
            <a:p>
              <a:pPr algn="ctr"/>
              <a:r>
                <a:rPr lang="en-US" sz="4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Learning Environment</a:t>
              </a:r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F64D199-9FB7-53A2-E1C2-0F2765884947}"/>
                </a:ext>
              </a:extLst>
            </p:cNvPr>
            <p:cNvSpPr/>
            <p:nvPr/>
          </p:nvSpPr>
          <p:spPr>
            <a:xfrm>
              <a:off x="970384" y="494522"/>
              <a:ext cx="5018217" cy="3825551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3" name="Graphic 12" descr="Work from home Wi-Fi outline">
            <a:extLst>
              <a:ext uri="{FF2B5EF4-FFF2-40B4-BE49-F238E27FC236}">
                <a16:creationId xmlns:a16="http://schemas.microsoft.com/office/drawing/2014/main" id="{B4524429-9296-1A11-D0FA-4C846D7AE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8025" y="1498723"/>
            <a:ext cx="1851184" cy="167315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8EAF79B-C56E-B9E8-BC00-A32EFE7225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24120" y="2741368"/>
            <a:ext cx="2219802" cy="12023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4A2374-F432-AA17-9448-2A0C0169967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4316" y="2955556"/>
            <a:ext cx="2453259" cy="52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48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2F0414C-C35E-E7D6-E613-17868B771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6925" y="0"/>
            <a:ext cx="6315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3D21FB1-968C-317D-AC02-2BE1C58ED6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7132" y="1790855"/>
            <a:ext cx="5479793" cy="308989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What support is offered to students who don’t have an appropriate physical learning environment to undertake their studies? How is this identified?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Who is involved in reviewing the accessibility, consistency and stability of the institution’s virtual learning environment? Is there anyone who you think should be included (but isn’t) – why?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6649646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DengXian"/>
            <a:ea typeface="DengXian"/>
            <a:cs typeface="DengXian"/>
            <a:sym typeface="DengXi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DengXian"/>
            <a:ea typeface="DengXian"/>
            <a:cs typeface="DengXian"/>
            <a:sym typeface="DengXi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248</Words>
  <Application>Microsoft Office PowerPoint</Application>
  <PresentationFormat>Widescreen</PresentationFormat>
  <Paragraphs>35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DengXian</vt:lpstr>
      <vt:lpstr>Arial</vt:lpstr>
      <vt:lpstr>Arial Bold</vt:lpstr>
      <vt:lpstr>Avenir Roman</vt:lpstr>
      <vt:lpstr>Calibri</vt:lpstr>
      <vt:lpstr>Calibri Light</vt:lpstr>
      <vt:lpstr>Custom Design</vt:lpstr>
      <vt:lpstr>Addressing the Digital Divide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Addressing the digital divide: International approaches to digital inclusion and accessibility</dc:title>
  <dc:creator>Amy Eberlin, Quality Enhancement Specialist, QAA Scotland</dc:creator>
  <cp:lastModifiedBy/>
  <cp:revision>1</cp:revision>
  <dcterms:modified xsi:type="dcterms:W3CDTF">2022-08-10T08:39:49Z</dcterms:modified>
</cp:coreProperties>
</file>