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2" r:id="rId2"/>
    <p:sldMasterId id="2147483665" r:id="rId3"/>
    <p:sldMasterId id="2147483683" r:id="rId4"/>
  </p:sldMasterIdLst>
  <p:notesMasterIdLst>
    <p:notesMasterId r:id="rId22"/>
  </p:notesMasterIdLst>
  <p:sldIdLst>
    <p:sldId id="279" r:id="rId5"/>
    <p:sldId id="295" r:id="rId6"/>
    <p:sldId id="305" r:id="rId7"/>
    <p:sldId id="339" r:id="rId8"/>
    <p:sldId id="335" r:id="rId9"/>
    <p:sldId id="334" r:id="rId10"/>
    <p:sldId id="337" r:id="rId11"/>
    <p:sldId id="340" r:id="rId12"/>
    <p:sldId id="341" r:id="rId13"/>
    <p:sldId id="338" r:id="rId14"/>
    <p:sldId id="342" r:id="rId15"/>
    <p:sldId id="302" r:id="rId16"/>
    <p:sldId id="343" r:id="rId17"/>
    <p:sldId id="304" r:id="rId18"/>
    <p:sldId id="331" r:id="rId19"/>
    <p:sldId id="296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392"/>
    <a:srgbClr val="01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013" autoAdjust="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D3C5C-CE64-4B38-9A32-A38B64AD21E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626891-9A7D-4BFE-9996-D960352A3167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>
              <a:solidFill>
                <a:srgbClr val="1C4392"/>
              </a:solidFill>
            </a:rPr>
            <a:t>Resilience</a:t>
          </a:r>
        </a:p>
      </dgm:t>
    </dgm:pt>
    <dgm:pt modelId="{2EA83805-E583-4525-B1E2-7C054219BAC1}" type="parTrans" cxnId="{5683351C-F092-40AC-95AC-809C7659B275}">
      <dgm:prSet/>
      <dgm:spPr/>
      <dgm:t>
        <a:bodyPr/>
        <a:lstStyle/>
        <a:p>
          <a:endParaRPr lang="en-GB"/>
        </a:p>
      </dgm:t>
    </dgm:pt>
    <dgm:pt modelId="{505F63E7-B5B7-4784-8FC8-BF3D96CE127B}" type="sibTrans" cxnId="{5683351C-F092-40AC-95AC-809C7659B275}">
      <dgm:prSet/>
      <dgm:spPr/>
      <dgm:t>
        <a:bodyPr/>
        <a:lstStyle/>
        <a:p>
          <a:endParaRPr lang="en-GB"/>
        </a:p>
      </dgm:t>
    </dgm:pt>
    <dgm:pt modelId="{904F4F5D-D128-46A1-9B45-BEF8705E46B2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Academic Resilience</a:t>
          </a:r>
        </a:p>
      </dgm:t>
    </dgm:pt>
    <dgm:pt modelId="{2DC59D78-8230-4C55-A9C5-734AD09B8FC1}" type="parTrans" cxnId="{18F2BC0C-4178-413A-8BD8-85A304ECB950}">
      <dgm:prSet/>
      <dgm:spPr/>
      <dgm:t>
        <a:bodyPr/>
        <a:lstStyle/>
        <a:p>
          <a:endParaRPr lang="en-GB"/>
        </a:p>
      </dgm:t>
    </dgm:pt>
    <dgm:pt modelId="{666C2AFE-62A5-43DE-B631-89B4AB8BB45B}" type="sibTrans" cxnId="{18F2BC0C-4178-413A-8BD8-85A304ECB950}">
      <dgm:prSet/>
      <dgm:spPr/>
      <dgm:t>
        <a:bodyPr/>
        <a:lstStyle/>
        <a:p>
          <a:endParaRPr lang="en-GB"/>
        </a:p>
      </dgm:t>
    </dgm:pt>
    <dgm:pt modelId="{D5225F61-DE60-40B0-829C-F2B34723DA39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Metacognition</a:t>
          </a:r>
        </a:p>
      </dgm:t>
    </dgm:pt>
    <dgm:pt modelId="{C6EB3E7A-67D1-4B6E-B9EF-3DCF0ED099AF}" type="parTrans" cxnId="{53E05C08-8060-4735-AA60-CAC33AB7BDE6}">
      <dgm:prSet/>
      <dgm:spPr/>
      <dgm:t>
        <a:bodyPr/>
        <a:lstStyle/>
        <a:p>
          <a:endParaRPr lang="en-GB"/>
        </a:p>
      </dgm:t>
    </dgm:pt>
    <dgm:pt modelId="{F5FC8F8F-A934-4B73-8067-90533E038566}" type="sibTrans" cxnId="{53E05C08-8060-4735-AA60-CAC33AB7BDE6}">
      <dgm:prSet/>
      <dgm:spPr/>
      <dgm:t>
        <a:bodyPr/>
        <a:lstStyle/>
        <a:p>
          <a:endParaRPr lang="en-GB"/>
        </a:p>
      </dgm:t>
    </dgm:pt>
    <dgm:pt modelId="{68734C7A-FFC3-4555-B489-487CEFE81693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Graduate Attribute</a:t>
          </a:r>
        </a:p>
      </dgm:t>
    </dgm:pt>
    <dgm:pt modelId="{FFB69979-38EE-4916-93BE-732F518F5D2E}" type="parTrans" cxnId="{679F225B-CB87-4C06-ABE5-CD45D3665748}">
      <dgm:prSet/>
      <dgm:spPr/>
      <dgm:t>
        <a:bodyPr/>
        <a:lstStyle/>
        <a:p>
          <a:endParaRPr lang="en-GB"/>
        </a:p>
      </dgm:t>
    </dgm:pt>
    <dgm:pt modelId="{EE5DC74E-9EEB-4740-9DFB-B16A2EA96B56}" type="sibTrans" cxnId="{679F225B-CB87-4C06-ABE5-CD45D3665748}">
      <dgm:prSet/>
      <dgm:spPr/>
      <dgm:t>
        <a:bodyPr/>
        <a:lstStyle/>
        <a:p>
          <a:endParaRPr lang="en-GB"/>
        </a:p>
      </dgm:t>
    </dgm:pt>
    <dgm:pt modelId="{D82DD0DF-BC0B-41E0-97FB-BA4371F4D382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Mental Health and Wellbeing</a:t>
          </a:r>
        </a:p>
      </dgm:t>
    </dgm:pt>
    <dgm:pt modelId="{3341B577-0B19-49DC-93BD-1668A4AE9DAE}" type="parTrans" cxnId="{4BF09881-A08B-446C-89CC-E15E9A676E48}">
      <dgm:prSet/>
      <dgm:spPr/>
      <dgm:t>
        <a:bodyPr/>
        <a:lstStyle/>
        <a:p>
          <a:endParaRPr lang="en-GB"/>
        </a:p>
      </dgm:t>
    </dgm:pt>
    <dgm:pt modelId="{9E7A2F54-E914-4CB7-B802-13F70426D94E}" type="sibTrans" cxnId="{4BF09881-A08B-446C-89CC-E15E9A676E48}">
      <dgm:prSet/>
      <dgm:spPr/>
      <dgm:t>
        <a:bodyPr/>
        <a:lstStyle/>
        <a:p>
          <a:endParaRPr lang="en-GB"/>
        </a:p>
      </dgm:t>
    </dgm:pt>
    <dgm:pt modelId="{3213FD18-3812-4569-B412-F9342F53D350}" type="pres">
      <dgm:prSet presAssocID="{A3CD3C5C-CE64-4B38-9A32-A38B64AD21E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1C68B5-5D19-473D-8E03-FAF14AE4B6D6}" type="pres">
      <dgm:prSet presAssocID="{A3CD3C5C-CE64-4B38-9A32-A38B64AD21EC}" presName="matrix" presStyleCnt="0"/>
      <dgm:spPr/>
    </dgm:pt>
    <dgm:pt modelId="{781C90A9-EEAF-48BF-9809-66B74039F72C}" type="pres">
      <dgm:prSet presAssocID="{A3CD3C5C-CE64-4B38-9A32-A38B64AD21EC}" presName="tile1" presStyleLbl="node1" presStyleIdx="0" presStyleCnt="4"/>
      <dgm:spPr/>
    </dgm:pt>
    <dgm:pt modelId="{A05BF5A1-2582-4899-9E63-AE104A3F225E}" type="pres">
      <dgm:prSet presAssocID="{A3CD3C5C-CE64-4B38-9A32-A38B64AD21E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AF772C-D822-46DC-B14F-3D4232A50A3D}" type="pres">
      <dgm:prSet presAssocID="{A3CD3C5C-CE64-4B38-9A32-A38B64AD21EC}" presName="tile2" presStyleLbl="node1" presStyleIdx="1" presStyleCnt="4"/>
      <dgm:spPr/>
    </dgm:pt>
    <dgm:pt modelId="{FC95C4C6-CE24-47BA-B601-45282BBF22FD}" type="pres">
      <dgm:prSet presAssocID="{A3CD3C5C-CE64-4B38-9A32-A38B64AD21E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5AA5306-53BE-499D-B736-C6E0B5690553}" type="pres">
      <dgm:prSet presAssocID="{A3CD3C5C-CE64-4B38-9A32-A38B64AD21EC}" presName="tile3" presStyleLbl="node1" presStyleIdx="2" presStyleCnt="4"/>
      <dgm:spPr/>
    </dgm:pt>
    <dgm:pt modelId="{F78376A7-2AB7-479B-8AA7-03328C5A23F8}" type="pres">
      <dgm:prSet presAssocID="{A3CD3C5C-CE64-4B38-9A32-A38B64AD21E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E01ECD2-70A5-4020-8ED0-4025224FD3BA}" type="pres">
      <dgm:prSet presAssocID="{A3CD3C5C-CE64-4B38-9A32-A38B64AD21EC}" presName="tile4" presStyleLbl="node1" presStyleIdx="3" presStyleCnt="4" custLinFactNeighborX="71436" custLinFactNeighborY="33303"/>
      <dgm:spPr/>
    </dgm:pt>
    <dgm:pt modelId="{B9104061-CDF7-40FF-9A8D-31F1FE41BE8D}" type="pres">
      <dgm:prSet presAssocID="{A3CD3C5C-CE64-4B38-9A32-A38B64AD21E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F28AF28-8FA2-4E02-B48C-CCE1674CFBFB}" type="pres">
      <dgm:prSet presAssocID="{A3CD3C5C-CE64-4B38-9A32-A38B64AD21E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3E05C08-8060-4735-AA60-CAC33AB7BDE6}" srcId="{33626891-9A7D-4BFE-9996-D960352A3167}" destId="{D5225F61-DE60-40B0-829C-F2B34723DA39}" srcOrd="1" destOrd="0" parTransId="{C6EB3E7A-67D1-4B6E-B9EF-3DCF0ED099AF}" sibTransId="{F5FC8F8F-A934-4B73-8067-90533E038566}"/>
    <dgm:cxn modelId="{24D06409-B9DA-4C44-8B9D-6E2365471184}" type="presOf" srcId="{904F4F5D-D128-46A1-9B45-BEF8705E46B2}" destId="{A05BF5A1-2582-4899-9E63-AE104A3F225E}" srcOrd="1" destOrd="0" presId="urn:microsoft.com/office/officeart/2005/8/layout/matrix1"/>
    <dgm:cxn modelId="{18F2BC0C-4178-413A-8BD8-85A304ECB950}" srcId="{33626891-9A7D-4BFE-9996-D960352A3167}" destId="{904F4F5D-D128-46A1-9B45-BEF8705E46B2}" srcOrd="0" destOrd="0" parTransId="{2DC59D78-8230-4C55-A9C5-734AD09B8FC1}" sibTransId="{666C2AFE-62A5-43DE-B631-89B4AB8BB45B}"/>
    <dgm:cxn modelId="{5683351C-F092-40AC-95AC-809C7659B275}" srcId="{A3CD3C5C-CE64-4B38-9A32-A38B64AD21EC}" destId="{33626891-9A7D-4BFE-9996-D960352A3167}" srcOrd="0" destOrd="0" parTransId="{2EA83805-E583-4525-B1E2-7C054219BAC1}" sibTransId="{505F63E7-B5B7-4784-8FC8-BF3D96CE127B}"/>
    <dgm:cxn modelId="{2BB6FF3A-FA2E-43CD-B59E-B15D5F45022F}" type="presOf" srcId="{33626891-9A7D-4BFE-9996-D960352A3167}" destId="{7F28AF28-8FA2-4E02-B48C-CCE1674CFBFB}" srcOrd="0" destOrd="0" presId="urn:microsoft.com/office/officeart/2005/8/layout/matrix1"/>
    <dgm:cxn modelId="{54B17C3B-817F-4861-838C-7828CCF7461F}" type="presOf" srcId="{D5225F61-DE60-40B0-829C-F2B34723DA39}" destId="{FC95C4C6-CE24-47BA-B601-45282BBF22FD}" srcOrd="1" destOrd="0" presId="urn:microsoft.com/office/officeart/2005/8/layout/matrix1"/>
    <dgm:cxn modelId="{679F225B-CB87-4C06-ABE5-CD45D3665748}" srcId="{33626891-9A7D-4BFE-9996-D960352A3167}" destId="{68734C7A-FFC3-4555-B489-487CEFE81693}" srcOrd="2" destOrd="0" parTransId="{FFB69979-38EE-4916-93BE-732F518F5D2E}" sibTransId="{EE5DC74E-9EEB-4740-9DFB-B16A2EA96B56}"/>
    <dgm:cxn modelId="{E6D7E948-308D-4A9D-A52A-530900F32836}" type="presOf" srcId="{A3CD3C5C-CE64-4B38-9A32-A38B64AD21EC}" destId="{3213FD18-3812-4569-B412-F9342F53D350}" srcOrd="0" destOrd="0" presId="urn:microsoft.com/office/officeart/2005/8/layout/matrix1"/>
    <dgm:cxn modelId="{E5D21874-D72A-4A8D-AB0E-68D174929089}" type="presOf" srcId="{68734C7A-FFC3-4555-B489-487CEFE81693}" destId="{F78376A7-2AB7-479B-8AA7-03328C5A23F8}" srcOrd="1" destOrd="0" presId="urn:microsoft.com/office/officeart/2005/8/layout/matrix1"/>
    <dgm:cxn modelId="{01389F7C-973E-4810-B759-B7DAE82F92FF}" type="presOf" srcId="{D82DD0DF-BC0B-41E0-97FB-BA4371F4D382}" destId="{B9104061-CDF7-40FF-9A8D-31F1FE41BE8D}" srcOrd="1" destOrd="0" presId="urn:microsoft.com/office/officeart/2005/8/layout/matrix1"/>
    <dgm:cxn modelId="{4BF09881-A08B-446C-89CC-E15E9A676E48}" srcId="{33626891-9A7D-4BFE-9996-D960352A3167}" destId="{D82DD0DF-BC0B-41E0-97FB-BA4371F4D382}" srcOrd="3" destOrd="0" parTransId="{3341B577-0B19-49DC-93BD-1668A4AE9DAE}" sibTransId="{9E7A2F54-E914-4CB7-B802-13F70426D94E}"/>
    <dgm:cxn modelId="{D2B8368E-7EFE-441A-8257-ACE63B08385B}" type="presOf" srcId="{904F4F5D-D128-46A1-9B45-BEF8705E46B2}" destId="{781C90A9-EEAF-48BF-9809-66B74039F72C}" srcOrd="0" destOrd="0" presId="urn:microsoft.com/office/officeart/2005/8/layout/matrix1"/>
    <dgm:cxn modelId="{9C9150B9-657D-4AF0-89C5-3418BC952CB2}" type="presOf" srcId="{D82DD0DF-BC0B-41E0-97FB-BA4371F4D382}" destId="{2E01ECD2-70A5-4020-8ED0-4025224FD3BA}" srcOrd="0" destOrd="0" presId="urn:microsoft.com/office/officeart/2005/8/layout/matrix1"/>
    <dgm:cxn modelId="{2EF212C3-7857-4CF7-8EBE-6C0F7D0BC6AF}" type="presOf" srcId="{68734C7A-FFC3-4555-B489-487CEFE81693}" destId="{65AA5306-53BE-499D-B736-C6E0B5690553}" srcOrd="0" destOrd="0" presId="urn:microsoft.com/office/officeart/2005/8/layout/matrix1"/>
    <dgm:cxn modelId="{9144B8E2-6C1E-4AB7-B43B-9CD56017197B}" type="presOf" srcId="{D5225F61-DE60-40B0-829C-F2B34723DA39}" destId="{23AF772C-D822-46DC-B14F-3D4232A50A3D}" srcOrd="0" destOrd="0" presId="urn:microsoft.com/office/officeart/2005/8/layout/matrix1"/>
    <dgm:cxn modelId="{84720C9B-B7B1-4BF4-ABD1-232F17728A8B}" type="presParOf" srcId="{3213FD18-3812-4569-B412-F9342F53D350}" destId="{861C68B5-5D19-473D-8E03-FAF14AE4B6D6}" srcOrd="0" destOrd="0" presId="urn:microsoft.com/office/officeart/2005/8/layout/matrix1"/>
    <dgm:cxn modelId="{C647E1AC-FF1E-4732-84A8-E7830E3BB5F4}" type="presParOf" srcId="{861C68B5-5D19-473D-8E03-FAF14AE4B6D6}" destId="{781C90A9-EEAF-48BF-9809-66B74039F72C}" srcOrd="0" destOrd="0" presId="urn:microsoft.com/office/officeart/2005/8/layout/matrix1"/>
    <dgm:cxn modelId="{BD08509D-E381-4ED5-9A87-BC4F767FAAA4}" type="presParOf" srcId="{861C68B5-5D19-473D-8E03-FAF14AE4B6D6}" destId="{A05BF5A1-2582-4899-9E63-AE104A3F225E}" srcOrd="1" destOrd="0" presId="urn:microsoft.com/office/officeart/2005/8/layout/matrix1"/>
    <dgm:cxn modelId="{3D5F737C-04C4-4274-AD8F-DDE24366F100}" type="presParOf" srcId="{861C68B5-5D19-473D-8E03-FAF14AE4B6D6}" destId="{23AF772C-D822-46DC-B14F-3D4232A50A3D}" srcOrd="2" destOrd="0" presId="urn:microsoft.com/office/officeart/2005/8/layout/matrix1"/>
    <dgm:cxn modelId="{0625B9F0-BDC2-4DB4-9982-D0692A4AF5AA}" type="presParOf" srcId="{861C68B5-5D19-473D-8E03-FAF14AE4B6D6}" destId="{FC95C4C6-CE24-47BA-B601-45282BBF22FD}" srcOrd="3" destOrd="0" presId="urn:microsoft.com/office/officeart/2005/8/layout/matrix1"/>
    <dgm:cxn modelId="{7CC761B7-A067-4F6E-B788-D606A2BC8F04}" type="presParOf" srcId="{861C68B5-5D19-473D-8E03-FAF14AE4B6D6}" destId="{65AA5306-53BE-499D-B736-C6E0B5690553}" srcOrd="4" destOrd="0" presId="urn:microsoft.com/office/officeart/2005/8/layout/matrix1"/>
    <dgm:cxn modelId="{BF8CC5F6-C779-46F0-BDED-29BDC82329D1}" type="presParOf" srcId="{861C68B5-5D19-473D-8E03-FAF14AE4B6D6}" destId="{F78376A7-2AB7-479B-8AA7-03328C5A23F8}" srcOrd="5" destOrd="0" presId="urn:microsoft.com/office/officeart/2005/8/layout/matrix1"/>
    <dgm:cxn modelId="{D931C600-6721-4229-8F2C-077AE4761591}" type="presParOf" srcId="{861C68B5-5D19-473D-8E03-FAF14AE4B6D6}" destId="{2E01ECD2-70A5-4020-8ED0-4025224FD3BA}" srcOrd="6" destOrd="0" presId="urn:microsoft.com/office/officeart/2005/8/layout/matrix1"/>
    <dgm:cxn modelId="{A636B032-C6FA-48C1-A86A-510A87850918}" type="presParOf" srcId="{861C68B5-5D19-473D-8E03-FAF14AE4B6D6}" destId="{B9104061-CDF7-40FF-9A8D-31F1FE41BE8D}" srcOrd="7" destOrd="0" presId="urn:microsoft.com/office/officeart/2005/8/layout/matrix1"/>
    <dgm:cxn modelId="{C45C0DF3-8F01-4DB2-BAF8-B03073F1476F}" type="presParOf" srcId="{3213FD18-3812-4569-B412-F9342F53D350}" destId="{7F28AF28-8FA2-4E02-B48C-CCE1674CFBF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F2AFE-3212-4A56-9D98-9F8C725C0366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4589F90A-1864-498C-A46E-D2F4FC16EA07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Approach</a:t>
          </a:r>
        </a:p>
      </dgm:t>
    </dgm:pt>
    <dgm:pt modelId="{9434F014-5985-4E66-849F-6256700FBF44}" type="parTrans" cxnId="{33249592-EF2E-4E8D-A85C-44FDEC912ACF}">
      <dgm:prSet/>
      <dgm:spPr/>
      <dgm:t>
        <a:bodyPr/>
        <a:lstStyle/>
        <a:p>
          <a:endParaRPr lang="en-GB"/>
        </a:p>
      </dgm:t>
    </dgm:pt>
    <dgm:pt modelId="{C85CB74F-D76D-4DC3-9084-6A7237CB5AA3}" type="sibTrans" cxnId="{33249592-EF2E-4E8D-A85C-44FDEC912ACF}">
      <dgm:prSet/>
      <dgm:spPr/>
      <dgm:t>
        <a:bodyPr/>
        <a:lstStyle/>
        <a:p>
          <a:endParaRPr lang="en-GB"/>
        </a:p>
      </dgm:t>
    </dgm:pt>
    <dgm:pt modelId="{46FB8CBB-17C1-4455-A7B4-EDD54BFCEC38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Completion</a:t>
          </a:r>
        </a:p>
      </dgm:t>
    </dgm:pt>
    <dgm:pt modelId="{6D69F945-106D-4A42-A631-7BAE163A0865}" type="parTrans" cxnId="{6EF52E43-6BFF-425F-8A97-EC15FBE0FA1B}">
      <dgm:prSet/>
      <dgm:spPr/>
      <dgm:t>
        <a:bodyPr/>
        <a:lstStyle/>
        <a:p>
          <a:endParaRPr lang="en-GB"/>
        </a:p>
      </dgm:t>
    </dgm:pt>
    <dgm:pt modelId="{639590DB-FC2C-4492-B5C1-A8346A8FFD77}" type="sibTrans" cxnId="{6EF52E43-6BFF-425F-8A97-EC15FBE0FA1B}">
      <dgm:prSet/>
      <dgm:spPr/>
      <dgm:t>
        <a:bodyPr/>
        <a:lstStyle/>
        <a:p>
          <a:endParaRPr lang="en-GB"/>
        </a:p>
      </dgm:t>
    </dgm:pt>
    <dgm:pt modelId="{C6EAB7EA-9D1B-48F6-BFF0-34028B66E001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Content</a:t>
          </a:r>
        </a:p>
      </dgm:t>
    </dgm:pt>
    <dgm:pt modelId="{935E6DBF-8FFF-49BF-9D77-2AAB194802C5}" type="parTrans" cxnId="{F4297281-CE22-4D4D-A170-265DEAE0BC19}">
      <dgm:prSet/>
      <dgm:spPr/>
      <dgm:t>
        <a:bodyPr/>
        <a:lstStyle/>
        <a:p>
          <a:endParaRPr lang="en-GB"/>
        </a:p>
      </dgm:t>
    </dgm:pt>
    <dgm:pt modelId="{7A3C4B90-7DD6-4631-8680-DEFD947D0357}" type="sibTrans" cxnId="{F4297281-CE22-4D4D-A170-265DEAE0BC19}">
      <dgm:prSet/>
      <dgm:spPr/>
      <dgm:t>
        <a:bodyPr/>
        <a:lstStyle/>
        <a:p>
          <a:endParaRPr lang="en-GB"/>
        </a:p>
      </dgm:t>
    </dgm:pt>
    <dgm:pt modelId="{E860EE88-38AB-4177-8966-663DFD6EF2D3}" type="pres">
      <dgm:prSet presAssocID="{65CF2AFE-3212-4A56-9D98-9F8C725C0366}" presName="compositeShape" presStyleCnt="0">
        <dgm:presLayoutVars>
          <dgm:chMax val="7"/>
          <dgm:dir/>
          <dgm:resizeHandles val="exact"/>
        </dgm:presLayoutVars>
      </dgm:prSet>
      <dgm:spPr/>
    </dgm:pt>
    <dgm:pt modelId="{5D943297-6687-4D69-A516-F66994F2ACDD}" type="pres">
      <dgm:prSet presAssocID="{65CF2AFE-3212-4A56-9D98-9F8C725C0366}" presName="wedge1" presStyleLbl="node1" presStyleIdx="0" presStyleCnt="3"/>
      <dgm:spPr/>
    </dgm:pt>
    <dgm:pt modelId="{F9683593-0FC3-492B-B172-F9FD19F73567}" type="pres">
      <dgm:prSet presAssocID="{65CF2AFE-3212-4A56-9D98-9F8C725C0366}" presName="dummy1a" presStyleCnt="0"/>
      <dgm:spPr/>
    </dgm:pt>
    <dgm:pt modelId="{2A045919-8AFA-4D5B-88D5-64BB6F84C4FF}" type="pres">
      <dgm:prSet presAssocID="{65CF2AFE-3212-4A56-9D98-9F8C725C0366}" presName="dummy1b" presStyleCnt="0"/>
      <dgm:spPr/>
    </dgm:pt>
    <dgm:pt modelId="{A8DB07B1-DF99-434A-A938-D6925EC516E5}" type="pres">
      <dgm:prSet presAssocID="{65CF2AFE-3212-4A56-9D98-9F8C725C036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13A600C-6C63-400D-8389-2622B1317C00}" type="pres">
      <dgm:prSet presAssocID="{65CF2AFE-3212-4A56-9D98-9F8C725C0366}" presName="wedge2" presStyleLbl="node1" presStyleIdx="1" presStyleCnt="3"/>
      <dgm:spPr/>
    </dgm:pt>
    <dgm:pt modelId="{98E5E151-4438-4121-A588-A750FCD94A53}" type="pres">
      <dgm:prSet presAssocID="{65CF2AFE-3212-4A56-9D98-9F8C725C0366}" presName="dummy2a" presStyleCnt="0"/>
      <dgm:spPr/>
    </dgm:pt>
    <dgm:pt modelId="{704321BA-9B93-447A-8E8B-6E0A4AC889B6}" type="pres">
      <dgm:prSet presAssocID="{65CF2AFE-3212-4A56-9D98-9F8C725C0366}" presName="dummy2b" presStyleCnt="0"/>
      <dgm:spPr/>
    </dgm:pt>
    <dgm:pt modelId="{B5E4E628-C6C8-48D8-80F5-A9251CED8D18}" type="pres">
      <dgm:prSet presAssocID="{65CF2AFE-3212-4A56-9D98-9F8C725C036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86F35FB-C740-4006-8CAB-CB5CA8668368}" type="pres">
      <dgm:prSet presAssocID="{65CF2AFE-3212-4A56-9D98-9F8C725C0366}" presName="wedge3" presStyleLbl="node1" presStyleIdx="2" presStyleCnt="3"/>
      <dgm:spPr/>
    </dgm:pt>
    <dgm:pt modelId="{3B742866-303B-4309-81C7-CCBB9E8E8263}" type="pres">
      <dgm:prSet presAssocID="{65CF2AFE-3212-4A56-9D98-9F8C725C0366}" presName="dummy3a" presStyleCnt="0"/>
      <dgm:spPr/>
    </dgm:pt>
    <dgm:pt modelId="{CB0C659E-BAFF-4615-AAFC-6B4EB8A9646E}" type="pres">
      <dgm:prSet presAssocID="{65CF2AFE-3212-4A56-9D98-9F8C725C0366}" presName="dummy3b" presStyleCnt="0"/>
      <dgm:spPr/>
    </dgm:pt>
    <dgm:pt modelId="{D7B01CC7-DED2-44CE-960A-E0CADDA88F9A}" type="pres">
      <dgm:prSet presAssocID="{65CF2AFE-3212-4A56-9D98-9F8C725C036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16BE54A-C86E-40EA-AEDB-D2C00658497E}" type="pres">
      <dgm:prSet presAssocID="{C85CB74F-D76D-4DC3-9084-6A7237CB5AA3}" presName="arrowWedge1" presStyleLbl="fgSibTrans2D1" presStyleIdx="0" presStyleCnt="3"/>
      <dgm:spPr/>
    </dgm:pt>
    <dgm:pt modelId="{13ED897C-351B-46BC-8AD7-EFDF2271F957}" type="pres">
      <dgm:prSet presAssocID="{639590DB-FC2C-4492-B5C1-A8346A8FFD77}" presName="arrowWedge2" presStyleLbl="fgSibTrans2D1" presStyleIdx="1" presStyleCnt="3"/>
      <dgm:spPr/>
    </dgm:pt>
    <dgm:pt modelId="{75016D9B-9E86-4CC0-BF0C-245D2EC36483}" type="pres">
      <dgm:prSet presAssocID="{7A3C4B90-7DD6-4631-8680-DEFD947D0357}" presName="arrowWedge3" presStyleLbl="fgSibTrans2D1" presStyleIdx="2" presStyleCnt="3"/>
      <dgm:spPr/>
    </dgm:pt>
  </dgm:ptLst>
  <dgm:cxnLst>
    <dgm:cxn modelId="{74386733-8718-416A-8D63-0230776E9ED0}" type="presOf" srcId="{46FB8CBB-17C1-4455-A7B4-EDD54BFCEC38}" destId="{F13A600C-6C63-400D-8389-2622B1317C00}" srcOrd="0" destOrd="0" presId="urn:microsoft.com/office/officeart/2005/8/layout/cycle8"/>
    <dgm:cxn modelId="{310CCC40-A270-4F16-8D14-C16784EC82AC}" type="presOf" srcId="{4589F90A-1864-498C-A46E-D2F4FC16EA07}" destId="{5D943297-6687-4D69-A516-F66994F2ACDD}" srcOrd="0" destOrd="0" presId="urn:microsoft.com/office/officeart/2005/8/layout/cycle8"/>
    <dgm:cxn modelId="{999F365B-D525-4259-97D1-4FD556AA9185}" type="presOf" srcId="{46FB8CBB-17C1-4455-A7B4-EDD54BFCEC38}" destId="{B5E4E628-C6C8-48D8-80F5-A9251CED8D18}" srcOrd="1" destOrd="0" presId="urn:microsoft.com/office/officeart/2005/8/layout/cycle8"/>
    <dgm:cxn modelId="{6EF52E43-6BFF-425F-8A97-EC15FBE0FA1B}" srcId="{65CF2AFE-3212-4A56-9D98-9F8C725C0366}" destId="{46FB8CBB-17C1-4455-A7B4-EDD54BFCEC38}" srcOrd="1" destOrd="0" parTransId="{6D69F945-106D-4A42-A631-7BAE163A0865}" sibTransId="{639590DB-FC2C-4492-B5C1-A8346A8FFD77}"/>
    <dgm:cxn modelId="{A4DA8D7F-E063-4E70-A9F4-D9C6F1039067}" type="presOf" srcId="{65CF2AFE-3212-4A56-9D98-9F8C725C0366}" destId="{E860EE88-38AB-4177-8966-663DFD6EF2D3}" srcOrd="0" destOrd="0" presId="urn:microsoft.com/office/officeart/2005/8/layout/cycle8"/>
    <dgm:cxn modelId="{F4297281-CE22-4D4D-A170-265DEAE0BC19}" srcId="{65CF2AFE-3212-4A56-9D98-9F8C725C0366}" destId="{C6EAB7EA-9D1B-48F6-BFF0-34028B66E001}" srcOrd="2" destOrd="0" parTransId="{935E6DBF-8FFF-49BF-9D77-2AAB194802C5}" sibTransId="{7A3C4B90-7DD6-4631-8680-DEFD947D0357}"/>
    <dgm:cxn modelId="{33249592-EF2E-4E8D-A85C-44FDEC912ACF}" srcId="{65CF2AFE-3212-4A56-9D98-9F8C725C0366}" destId="{4589F90A-1864-498C-A46E-D2F4FC16EA07}" srcOrd="0" destOrd="0" parTransId="{9434F014-5985-4E66-849F-6256700FBF44}" sibTransId="{C85CB74F-D76D-4DC3-9084-6A7237CB5AA3}"/>
    <dgm:cxn modelId="{C38D8BB0-9A92-4215-9831-D6C354EED0D5}" type="presOf" srcId="{C6EAB7EA-9D1B-48F6-BFF0-34028B66E001}" destId="{D7B01CC7-DED2-44CE-960A-E0CADDA88F9A}" srcOrd="1" destOrd="0" presId="urn:microsoft.com/office/officeart/2005/8/layout/cycle8"/>
    <dgm:cxn modelId="{543F4CD1-BD90-4C9F-9C51-7B33E321F6EC}" type="presOf" srcId="{C6EAB7EA-9D1B-48F6-BFF0-34028B66E001}" destId="{386F35FB-C740-4006-8CAB-CB5CA8668368}" srcOrd="0" destOrd="0" presId="urn:microsoft.com/office/officeart/2005/8/layout/cycle8"/>
    <dgm:cxn modelId="{87F8D0FE-FC5D-4F09-9BF2-45B6BC0239E9}" type="presOf" srcId="{4589F90A-1864-498C-A46E-D2F4FC16EA07}" destId="{A8DB07B1-DF99-434A-A938-D6925EC516E5}" srcOrd="1" destOrd="0" presId="urn:microsoft.com/office/officeart/2005/8/layout/cycle8"/>
    <dgm:cxn modelId="{170C97F8-6EE4-41DD-9373-B245FB400A61}" type="presParOf" srcId="{E860EE88-38AB-4177-8966-663DFD6EF2D3}" destId="{5D943297-6687-4D69-A516-F66994F2ACDD}" srcOrd="0" destOrd="0" presId="urn:microsoft.com/office/officeart/2005/8/layout/cycle8"/>
    <dgm:cxn modelId="{C6AAFE79-B482-46AD-8B33-55F6CDD4B105}" type="presParOf" srcId="{E860EE88-38AB-4177-8966-663DFD6EF2D3}" destId="{F9683593-0FC3-492B-B172-F9FD19F73567}" srcOrd="1" destOrd="0" presId="urn:microsoft.com/office/officeart/2005/8/layout/cycle8"/>
    <dgm:cxn modelId="{19836F7C-68A6-4518-9D83-2019C85CEC72}" type="presParOf" srcId="{E860EE88-38AB-4177-8966-663DFD6EF2D3}" destId="{2A045919-8AFA-4D5B-88D5-64BB6F84C4FF}" srcOrd="2" destOrd="0" presId="urn:microsoft.com/office/officeart/2005/8/layout/cycle8"/>
    <dgm:cxn modelId="{870A90F9-091D-43F6-875B-22B2E538B019}" type="presParOf" srcId="{E860EE88-38AB-4177-8966-663DFD6EF2D3}" destId="{A8DB07B1-DF99-434A-A938-D6925EC516E5}" srcOrd="3" destOrd="0" presId="urn:microsoft.com/office/officeart/2005/8/layout/cycle8"/>
    <dgm:cxn modelId="{A2378713-B4D4-44C5-A9F2-6AC024E6DFCF}" type="presParOf" srcId="{E860EE88-38AB-4177-8966-663DFD6EF2D3}" destId="{F13A600C-6C63-400D-8389-2622B1317C00}" srcOrd="4" destOrd="0" presId="urn:microsoft.com/office/officeart/2005/8/layout/cycle8"/>
    <dgm:cxn modelId="{454724BE-90AF-4FB4-BE02-5D86AA416118}" type="presParOf" srcId="{E860EE88-38AB-4177-8966-663DFD6EF2D3}" destId="{98E5E151-4438-4121-A588-A750FCD94A53}" srcOrd="5" destOrd="0" presId="urn:microsoft.com/office/officeart/2005/8/layout/cycle8"/>
    <dgm:cxn modelId="{DAD5D957-4071-421B-B024-ED9288B0EC25}" type="presParOf" srcId="{E860EE88-38AB-4177-8966-663DFD6EF2D3}" destId="{704321BA-9B93-447A-8E8B-6E0A4AC889B6}" srcOrd="6" destOrd="0" presId="urn:microsoft.com/office/officeart/2005/8/layout/cycle8"/>
    <dgm:cxn modelId="{11A902AB-AC6A-490B-B754-551781C3005E}" type="presParOf" srcId="{E860EE88-38AB-4177-8966-663DFD6EF2D3}" destId="{B5E4E628-C6C8-48D8-80F5-A9251CED8D18}" srcOrd="7" destOrd="0" presId="urn:microsoft.com/office/officeart/2005/8/layout/cycle8"/>
    <dgm:cxn modelId="{EE1AA956-EC58-42B7-A831-93CBE64F7F48}" type="presParOf" srcId="{E860EE88-38AB-4177-8966-663DFD6EF2D3}" destId="{386F35FB-C740-4006-8CAB-CB5CA8668368}" srcOrd="8" destOrd="0" presId="urn:microsoft.com/office/officeart/2005/8/layout/cycle8"/>
    <dgm:cxn modelId="{E7D5D613-EB1C-4E95-80AA-48B7FEE365A2}" type="presParOf" srcId="{E860EE88-38AB-4177-8966-663DFD6EF2D3}" destId="{3B742866-303B-4309-81C7-CCBB9E8E8263}" srcOrd="9" destOrd="0" presId="urn:microsoft.com/office/officeart/2005/8/layout/cycle8"/>
    <dgm:cxn modelId="{5F1BBBDF-62D1-4326-875D-0F7AEF289F22}" type="presParOf" srcId="{E860EE88-38AB-4177-8966-663DFD6EF2D3}" destId="{CB0C659E-BAFF-4615-AAFC-6B4EB8A9646E}" srcOrd="10" destOrd="0" presId="urn:microsoft.com/office/officeart/2005/8/layout/cycle8"/>
    <dgm:cxn modelId="{2A807EE1-0B31-43DD-BF24-7A96EDB4C1ED}" type="presParOf" srcId="{E860EE88-38AB-4177-8966-663DFD6EF2D3}" destId="{D7B01CC7-DED2-44CE-960A-E0CADDA88F9A}" srcOrd="11" destOrd="0" presId="urn:microsoft.com/office/officeart/2005/8/layout/cycle8"/>
    <dgm:cxn modelId="{B2723B15-7FC5-4C48-A121-7300354E643F}" type="presParOf" srcId="{E860EE88-38AB-4177-8966-663DFD6EF2D3}" destId="{A16BE54A-C86E-40EA-AEDB-D2C00658497E}" srcOrd="12" destOrd="0" presId="urn:microsoft.com/office/officeart/2005/8/layout/cycle8"/>
    <dgm:cxn modelId="{8C8B3851-4534-4F41-8108-87C582E4A2E7}" type="presParOf" srcId="{E860EE88-38AB-4177-8966-663DFD6EF2D3}" destId="{13ED897C-351B-46BC-8AD7-EFDF2271F957}" srcOrd="13" destOrd="0" presId="urn:microsoft.com/office/officeart/2005/8/layout/cycle8"/>
    <dgm:cxn modelId="{928310E9-B130-438F-8267-F64CBA9466FE}" type="presParOf" srcId="{E860EE88-38AB-4177-8966-663DFD6EF2D3}" destId="{75016D9B-9E86-4CC0-BF0C-245D2EC3648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4D849E-73E9-496D-B4A2-DB5F2D431D5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1FF1FE-076E-44B9-881B-9B713C9191CB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Bite-size</a:t>
          </a:r>
        </a:p>
      </dgm:t>
    </dgm:pt>
    <dgm:pt modelId="{5B6D59BD-3B40-416A-A018-1C43DA0CAE1D}" type="parTrans" cxnId="{1E744868-0B83-4789-8AD3-8222C24B238A}">
      <dgm:prSet/>
      <dgm:spPr>
        <a:ln>
          <a:solidFill>
            <a:srgbClr val="1C4392"/>
          </a:solidFill>
        </a:ln>
      </dgm:spPr>
      <dgm:t>
        <a:bodyPr/>
        <a:lstStyle/>
        <a:p>
          <a:endParaRPr lang="en-GB"/>
        </a:p>
      </dgm:t>
    </dgm:pt>
    <dgm:pt modelId="{4E4544EF-D750-49CF-B96A-C4E960AFA182}" type="sibTrans" cxnId="{1E744868-0B83-4789-8AD3-8222C24B238A}">
      <dgm:prSet/>
      <dgm:spPr/>
      <dgm:t>
        <a:bodyPr/>
        <a:lstStyle/>
        <a:p>
          <a:endParaRPr lang="en-GB"/>
        </a:p>
      </dgm:t>
    </dgm:pt>
    <dgm:pt modelId="{39857704-8FEA-40FA-B38B-F8B7ECBD4ADE}">
      <dgm:prSet phldrT="[Text]" custT="1"/>
      <dgm:spPr/>
      <dgm:t>
        <a:bodyPr/>
        <a:lstStyle/>
        <a:p>
          <a:r>
            <a:rPr lang="en-GB" sz="1800" dirty="0"/>
            <a:t>Micro-credential</a:t>
          </a:r>
        </a:p>
      </dgm:t>
    </dgm:pt>
    <dgm:pt modelId="{6E510621-2144-453C-844D-FDBEA1653762}" type="parTrans" cxnId="{3ED11BB6-C144-4D9E-ABBF-BAE7763454D2}">
      <dgm:prSet/>
      <dgm:spPr/>
      <dgm:t>
        <a:bodyPr/>
        <a:lstStyle/>
        <a:p>
          <a:endParaRPr lang="en-GB"/>
        </a:p>
      </dgm:t>
    </dgm:pt>
    <dgm:pt modelId="{5B3E541B-1514-4E67-A18D-80CA6AD6E29B}" type="sibTrans" cxnId="{3ED11BB6-C144-4D9E-ABBF-BAE7763454D2}">
      <dgm:prSet/>
      <dgm:spPr/>
      <dgm:t>
        <a:bodyPr/>
        <a:lstStyle/>
        <a:p>
          <a:endParaRPr lang="en-GB"/>
        </a:p>
      </dgm:t>
    </dgm:pt>
    <dgm:pt modelId="{E75F92F2-6137-4C87-B5BD-B33C394CFEB4}">
      <dgm:prSet phldrT="[Text]" custT="1"/>
      <dgm:spPr/>
      <dgm:t>
        <a:bodyPr/>
        <a:lstStyle/>
        <a:p>
          <a:r>
            <a:rPr lang="en-GB" sz="1800" dirty="0"/>
            <a:t>Avoidance of traditional ‘lecture’</a:t>
          </a:r>
        </a:p>
      </dgm:t>
    </dgm:pt>
    <dgm:pt modelId="{DC5B3FD8-BA6F-4C91-BA59-82A53AB8B7FA}" type="parTrans" cxnId="{1F7D7D01-6770-4E5B-BD59-43207F71F2C6}">
      <dgm:prSet/>
      <dgm:spPr/>
      <dgm:t>
        <a:bodyPr/>
        <a:lstStyle/>
        <a:p>
          <a:endParaRPr lang="en-GB"/>
        </a:p>
      </dgm:t>
    </dgm:pt>
    <dgm:pt modelId="{A9D00222-7A3F-4912-AF3F-1824225D7365}" type="sibTrans" cxnId="{1F7D7D01-6770-4E5B-BD59-43207F71F2C6}">
      <dgm:prSet/>
      <dgm:spPr/>
      <dgm:t>
        <a:bodyPr/>
        <a:lstStyle/>
        <a:p>
          <a:endParaRPr lang="en-GB"/>
        </a:p>
      </dgm:t>
    </dgm:pt>
    <dgm:pt modelId="{77999771-9C3C-44A1-9FFE-C4CE6C222635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Interactive</a:t>
          </a:r>
        </a:p>
      </dgm:t>
    </dgm:pt>
    <dgm:pt modelId="{79C4D721-5CF0-4E18-8041-CD56C5B18E35}" type="parTrans" cxnId="{77C60085-68A2-4C32-887F-9D5CBE441AF6}">
      <dgm:prSet/>
      <dgm:spPr>
        <a:ln>
          <a:solidFill>
            <a:srgbClr val="1C4392"/>
          </a:solidFill>
        </a:ln>
      </dgm:spPr>
      <dgm:t>
        <a:bodyPr/>
        <a:lstStyle/>
        <a:p>
          <a:endParaRPr lang="en-GB"/>
        </a:p>
      </dgm:t>
    </dgm:pt>
    <dgm:pt modelId="{88148059-8998-4CD2-B5AA-F7E5E73A6C9F}" type="sibTrans" cxnId="{77C60085-68A2-4C32-887F-9D5CBE441AF6}">
      <dgm:prSet/>
      <dgm:spPr/>
      <dgm:t>
        <a:bodyPr/>
        <a:lstStyle/>
        <a:p>
          <a:endParaRPr lang="en-GB"/>
        </a:p>
      </dgm:t>
    </dgm:pt>
    <dgm:pt modelId="{862C0A92-D380-4855-9A25-AB8334CAE5DF}">
      <dgm:prSet phldrT="[Text]" custT="1"/>
      <dgm:spPr/>
      <dgm:t>
        <a:bodyPr/>
        <a:lstStyle/>
        <a:p>
          <a:r>
            <a:rPr lang="en-GB" sz="1800" dirty="0"/>
            <a:t>Connecting with peers</a:t>
          </a:r>
        </a:p>
      </dgm:t>
    </dgm:pt>
    <dgm:pt modelId="{AD639C20-81B4-49CE-A3BE-F6FB41131C0B}" type="parTrans" cxnId="{FC5499AD-3B8E-4C71-873D-B0923171BAE9}">
      <dgm:prSet/>
      <dgm:spPr/>
      <dgm:t>
        <a:bodyPr/>
        <a:lstStyle/>
        <a:p>
          <a:endParaRPr lang="en-GB"/>
        </a:p>
      </dgm:t>
    </dgm:pt>
    <dgm:pt modelId="{A116EEC1-6F6F-48DD-A875-224E053C1109}" type="sibTrans" cxnId="{FC5499AD-3B8E-4C71-873D-B0923171BAE9}">
      <dgm:prSet/>
      <dgm:spPr/>
      <dgm:t>
        <a:bodyPr/>
        <a:lstStyle/>
        <a:p>
          <a:endParaRPr lang="en-GB"/>
        </a:p>
      </dgm:t>
    </dgm:pt>
    <dgm:pt modelId="{82848AD3-5B1B-4FBB-967C-4EB591531B3B}">
      <dgm:prSet phldrT="[Text]" custT="1"/>
      <dgm:spPr/>
      <dgm:t>
        <a:bodyPr/>
        <a:lstStyle/>
        <a:p>
          <a:r>
            <a:rPr lang="en-GB" sz="1800" dirty="0"/>
            <a:t>Student-generated content</a:t>
          </a:r>
        </a:p>
      </dgm:t>
    </dgm:pt>
    <dgm:pt modelId="{32E0DF45-D219-4474-9173-93776A86C967}" type="parTrans" cxnId="{A2651CD4-4BB0-45C0-BD2F-F18837EBCE6B}">
      <dgm:prSet/>
      <dgm:spPr/>
      <dgm:t>
        <a:bodyPr/>
        <a:lstStyle/>
        <a:p>
          <a:endParaRPr lang="en-GB"/>
        </a:p>
      </dgm:t>
    </dgm:pt>
    <dgm:pt modelId="{97EC9BB1-FFEE-407F-B2DD-2C9E0A7EE0DD}" type="sibTrans" cxnId="{A2651CD4-4BB0-45C0-BD2F-F18837EBCE6B}">
      <dgm:prSet/>
      <dgm:spPr/>
      <dgm:t>
        <a:bodyPr/>
        <a:lstStyle/>
        <a:p>
          <a:endParaRPr lang="en-GB"/>
        </a:p>
      </dgm:t>
    </dgm:pt>
    <dgm:pt modelId="{4128D20E-C8C3-4A95-8CA7-913B245E0817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Plan your own Journey</a:t>
          </a:r>
        </a:p>
      </dgm:t>
    </dgm:pt>
    <dgm:pt modelId="{0ED53DB4-D7D1-42B0-B5AE-A0BF579A8960}" type="parTrans" cxnId="{64C5D6DC-B85E-461C-8AAA-6932027303FF}">
      <dgm:prSet/>
      <dgm:spPr>
        <a:ln>
          <a:solidFill>
            <a:srgbClr val="1C4392"/>
          </a:solidFill>
        </a:ln>
      </dgm:spPr>
      <dgm:t>
        <a:bodyPr/>
        <a:lstStyle/>
        <a:p>
          <a:endParaRPr lang="en-GB"/>
        </a:p>
      </dgm:t>
    </dgm:pt>
    <dgm:pt modelId="{1D6B80C8-898F-439E-A5DF-CA6DEC15978A}" type="sibTrans" cxnId="{64C5D6DC-B85E-461C-8AAA-6932027303FF}">
      <dgm:prSet/>
      <dgm:spPr/>
      <dgm:t>
        <a:bodyPr/>
        <a:lstStyle/>
        <a:p>
          <a:endParaRPr lang="en-GB"/>
        </a:p>
      </dgm:t>
    </dgm:pt>
    <dgm:pt modelId="{E3FC24A7-39AA-49A7-8ECA-FBC3241AC5ED}">
      <dgm:prSet phldrT="[Text]" custT="1"/>
      <dgm:spPr/>
      <dgm:t>
        <a:bodyPr/>
        <a:lstStyle/>
        <a:p>
          <a:r>
            <a:rPr lang="en-GB" sz="1800" dirty="0"/>
            <a:t>Choice of activities</a:t>
          </a:r>
        </a:p>
      </dgm:t>
    </dgm:pt>
    <dgm:pt modelId="{DC243BE0-EBB6-48BB-9773-0974797A032B}" type="parTrans" cxnId="{9CAF47EE-2859-4CBE-BE64-31D0D40C689D}">
      <dgm:prSet/>
      <dgm:spPr/>
      <dgm:t>
        <a:bodyPr/>
        <a:lstStyle/>
        <a:p>
          <a:endParaRPr lang="en-GB"/>
        </a:p>
      </dgm:t>
    </dgm:pt>
    <dgm:pt modelId="{9C95654C-870E-4387-9F3E-4A3B3DD788A8}" type="sibTrans" cxnId="{9CAF47EE-2859-4CBE-BE64-31D0D40C689D}">
      <dgm:prSet/>
      <dgm:spPr/>
      <dgm:t>
        <a:bodyPr/>
        <a:lstStyle/>
        <a:p>
          <a:endParaRPr lang="en-GB"/>
        </a:p>
      </dgm:t>
    </dgm:pt>
    <dgm:pt modelId="{4EFEC9D8-5C1A-4D6E-807C-2032E6EB1713}">
      <dgm:prSet phldrT="[Text]" custT="1"/>
      <dgm:spPr/>
      <dgm:t>
        <a:bodyPr/>
        <a:lstStyle/>
        <a:p>
          <a:r>
            <a:rPr lang="en-GB" sz="1800" dirty="0"/>
            <a:t>Resilience journal</a:t>
          </a:r>
        </a:p>
      </dgm:t>
    </dgm:pt>
    <dgm:pt modelId="{E498C44B-A9B3-4F77-AF82-D67DA92CE2E0}" type="parTrans" cxnId="{A6E1AD57-70CE-4511-8D4B-5FEC833B1F42}">
      <dgm:prSet/>
      <dgm:spPr/>
      <dgm:t>
        <a:bodyPr/>
        <a:lstStyle/>
        <a:p>
          <a:endParaRPr lang="en-GB"/>
        </a:p>
      </dgm:t>
    </dgm:pt>
    <dgm:pt modelId="{E9442A25-899A-4BCB-9166-8196D08014F3}" type="sibTrans" cxnId="{A6E1AD57-70CE-4511-8D4B-5FEC833B1F42}">
      <dgm:prSet/>
      <dgm:spPr/>
      <dgm:t>
        <a:bodyPr/>
        <a:lstStyle/>
        <a:p>
          <a:endParaRPr lang="en-GB"/>
        </a:p>
      </dgm:t>
    </dgm:pt>
    <dgm:pt modelId="{8A41CA04-7502-4659-8E48-216F3512AA96}">
      <dgm:prSet phldrT="[Text]" custT="1"/>
      <dgm:spPr/>
      <dgm:t>
        <a:bodyPr/>
        <a:lstStyle/>
        <a:p>
          <a:r>
            <a:rPr lang="en-GB" sz="1800" dirty="0"/>
            <a:t>Interactions with staff</a:t>
          </a:r>
        </a:p>
      </dgm:t>
    </dgm:pt>
    <dgm:pt modelId="{5D3C8AC2-7434-414F-B970-A4D91557F455}" type="parTrans" cxnId="{807E19EE-8924-4DD2-9F4B-514D4FBB1F3E}">
      <dgm:prSet/>
      <dgm:spPr/>
      <dgm:t>
        <a:bodyPr/>
        <a:lstStyle/>
        <a:p>
          <a:endParaRPr lang="en-GB"/>
        </a:p>
      </dgm:t>
    </dgm:pt>
    <dgm:pt modelId="{CE4454EF-AD9A-4C3B-A32B-8EEF5158B3ED}" type="sibTrans" cxnId="{807E19EE-8924-4DD2-9F4B-514D4FBB1F3E}">
      <dgm:prSet/>
      <dgm:spPr/>
      <dgm:t>
        <a:bodyPr/>
        <a:lstStyle/>
        <a:p>
          <a:endParaRPr lang="en-GB"/>
        </a:p>
      </dgm:t>
    </dgm:pt>
    <dgm:pt modelId="{8B290F49-5EB3-441A-943C-C0BD9BD175D9}" type="pres">
      <dgm:prSet presAssocID="{0E4D849E-73E9-496D-B4A2-DB5F2D431D5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7EADFE6-BEDE-403D-B0D5-89E2F51B2E61}" type="pres">
      <dgm:prSet presAssocID="{0E4D849E-73E9-496D-B4A2-DB5F2D431D52}" presName="cycle" presStyleCnt="0"/>
      <dgm:spPr/>
    </dgm:pt>
    <dgm:pt modelId="{32F70D0F-5D98-463E-BB23-82F7C9AA4CEC}" type="pres">
      <dgm:prSet presAssocID="{0E4D849E-73E9-496D-B4A2-DB5F2D431D52}" presName="centerShape" presStyleCnt="0"/>
      <dgm:spPr/>
    </dgm:pt>
    <dgm:pt modelId="{0AB8B730-E783-41BB-BADA-C04983FEE571}" type="pres">
      <dgm:prSet presAssocID="{0E4D849E-73E9-496D-B4A2-DB5F2D431D52}" presName="connSite" presStyleLbl="node1" presStyleIdx="0" presStyleCnt="4"/>
      <dgm:spPr/>
    </dgm:pt>
    <dgm:pt modelId="{5684A7F1-8E4D-4922-B666-976E3DC4FBFF}" type="pres">
      <dgm:prSet presAssocID="{0E4D849E-73E9-496D-B4A2-DB5F2D431D52}" presName="visible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rson with idea concept"/>
        </a:ext>
      </dgm:extLst>
    </dgm:pt>
    <dgm:pt modelId="{B4DF6A39-163B-441B-AF89-A50472A4E8AF}" type="pres">
      <dgm:prSet presAssocID="{5B6D59BD-3B40-416A-A018-1C43DA0CAE1D}" presName="Name25" presStyleLbl="parChTrans1D1" presStyleIdx="0" presStyleCnt="3"/>
      <dgm:spPr/>
    </dgm:pt>
    <dgm:pt modelId="{5EAC9B32-3234-4E4E-846A-2750007F7E97}" type="pres">
      <dgm:prSet presAssocID="{901FF1FE-076E-44B9-881B-9B713C9191CB}" presName="node" presStyleCnt="0"/>
      <dgm:spPr/>
    </dgm:pt>
    <dgm:pt modelId="{1535F554-BA15-4ACB-B542-B3F6386698DC}" type="pres">
      <dgm:prSet presAssocID="{901FF1FE-076E-44B9-881B-9B713C9191CB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2D1D8AC7-B31F-4BCE-A587-00AEEF55DA9C}" type="pres">
      <dgm:prSet presAssocID="{901FF1FE-076E-44B9-881B-9B713C9191CB}" presName="childNode" presStyleLbl="revTx" presStyleIdx="0" presStyleCnt="3">
        <dgm:presLayoutVars>
          <dgm:bulletEnabled val="1"/>
        </dgm:presLayoutVars>
      </dgm:prSet>
      <dgm:spPr/>
    </dgm:pt>
    <dgm:pt modelId="{66B74A82-1275-494C-A374-88C125CA0C86}" type="pres">
      <dgm:prSet presAssocID="{79C4D721-5CF0-4E18-8041-CD56C5B18E35}" presName="Name25" presStyleLbl="parChTrans1D1" presStyleIdx="1" presStyleCnt="3"/>
      <dgm:spPr/>
    </dgm:pt>
    <dgm:pt modelId="{CD7B7738-B7D5-4448-B25A-04AF403285D3}" type="pres">
      <dgm:prSet presAssocID="{77999771-9C3C-44A1-9FFE-C4CE6C222635}" presName="node" presStyleCnt="0"/>
      <dgm:spPr/>
    </dgm:pt>
    <dgm:pt modelId="{C0BE9C67-51DD-4BDC-92A1-0D6FDDC6C092}" type="pres">
      <dgm:prSet presAssocID="{77999771-9C3C-44A1-9FFE-C4CE6C222635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CDF25E67-EDEB-4907-B746-0C73B1BCC3CE}" type="pres">
      <dgm:prSet presAssocID="{77999771-9C3C-44A1-9FFE-C4CE6C222635}" presName="childNode" presStyleLbl="revTx" presStyleIdx="1" presStyleCnt="3">
        <dgm:presLayoutVars>
          <dgm:bulletEnabled val="1"/>
        </dgm:presLayoutVars>
      </dgm:prSet>
      <dgm:spPr/>
    </dgm:pt>
    <dgm:pt modelId="{9FDDB35D-895E-426D-A9D9-D7598F8400A7}" type="pres">
      <dgm:prSet presAssocID="{0ED53DB4-D7D1-42B0-B5AE-A0BF579A8960}" presName="Name25" presStyleLbl="parChTrans1D1" presStyleIdx="2" presStyleCnt="3"/>
      <dgm:spPr/>
    </dgm:pt>
    <dgm:pt modelId="{0610E07E-F3DA-438F-A8BD-663274078EB3}" type="pres">
      <dgm:prSet presAssocID="{4128D20E-C8C3-4A95-8CA7-913B245E0817}" presName="node" presStyleCnt="0"/>
      <dgm:spPr/>
    </dgm:pt>
    <dgm:pt modelId="{B6B71216-C7BD-4011-8A2E-CBA4A0AE87F2}" type="pres">
      <dgm:prSet presAssocID="{4128D20E-C8C3-4A95-8CA7-913B245E0817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11BDAA3-9E3D-4578-B7ED-9FE44B50CBEC}" type="pres">
      <dgm:prSet presAssocID="{4128D20E-C8C3-4A95-8CA7-913B245E0817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F7D7D01-6770-4E5B-BD59-43207F71F2C6}" srcId="{901FF1FE-076E-44B9-881B-9B713C9191CB}" destId="{E75F92F2-6137-4C87-B5BD-B33C394CFEB4}" srcOrd="1" destOrd="0" parTransId="{DC5B3FD8-BA6F-4C91-BA59-82A53AB8B7FA}" sibTransId="{A9D00222-7A3F-4912-AF3F-1824225D7365}"/>
    <dgm:cxn modelId="{9C97F705-3AF0-4EF0-8827-BD82FE5F495B}" type="presOf" srcId="{901FF1FE-076E-44B9-881B-9B713C9191CB}" destId="{1535F554-BA15-4ACB-B542-B3F6386698DC}" srcOrd="0" destOrd="0" presId="urn:microsoft.com/office/officeart/2005/8/layout/radial2"/>
    <dgm:cxn modelId="{E0A4B60A-0271-494B-9AFE-050779672A86}" type="presOf" srcId="{4128D20E-C8C3-4A95-8CA7-913B245E0817}" destId="{B6B71216-C7BD-4011-8A2E-CBA4A0AE87F2}" srcOrd="0" destOrd="0" presId="urn:microsoft.com/office/officeart/2005/8/layout/radial2"/>
    <dgm:cxn modelId="{06530318-91CB-4CDB-A376-B88F4259058E}" type="presOf" srcId="{39857704-8FEA-40FA-B38B-F8B7ECBD4ADE}" destId="{2D1D8AC7-B31F-4BCE-A587-00AEEF55DA9C}" srcOrd="0" destOrd="0" presId="urn:microsoft.com/office/officeart/2005/8/layout/radial2"/>
    <dgm:cxn modelId="{D5F3262A-7C3F-438B-AD8C-59F49500781F}" type="presOf" srcId="{4EFEC9D8-5C1A-4D6E-807C-2032E6EB1713}" destId="{C11BDAA3-9E3D-4578-B7ED-9FE44B50CBEC}" srcOrd="0" destOrd="1" presId="urn:microsoft.com/office/officeart/2005/8/layout/radial2"/>
    <dgm:cxn modelId="{506DC32B-8665-437A-9EC8-196978F2380A}" type="presOf" srcId="{8A41CA04-7502-4659-8E48-216F3512AA96}" destId="{CDF25E67-EDEB-4907-B746-0C73B1BCC3CE}" srcOrd="0" destOrd="2" presId="urn:microsoft.com/office/officeart/2005/8/layout/radial2"/>
    <dgm:cxn modelId="{CA9EDA2C-EF18-444D-B81D-53617E700B26}" type="presOf" srcId="{E75F92F2-6137-4C87-B5BD-B33C394CFEB4}" destId="{2D1D8AC7-B31F-4BCE-A587-00AEEF55DA9C}" srcOrd="0" destOrd="1" presId="urn:microsoft.com/office/officeart/2005/8/layout/radial2"/>
    <dgm:cxn modelId="{7B38813E-B72D-41B9-B2B8-D47FC9A3EC39}" type="presOf" srcId="{0E4D849E-73E9-496D-B4A2-DB5F2D431D52}" destId="{8B290F49-5EB3-441A-943C-C0BD9BD175D9}" srcOrd="0" destOrd="0" presId="urn:microsoft.com/office/officeart/2005/8/layout/radial2"/>
    <dgm:cxn modelId="{1E744868-0B83-4789-8AD3-8222C24B238A}" srcId="{0E4D849E-73E9-496D-B4A2-DB5F2D431D52}" destId="{901FF1FE-076E-44B9-881B-9B713C9191CB}" srcOrd="0" destOrd="0" parTransId="{5B6D59BD-3B40-416A-A018-1C43DA0CAE1D}" sibTransId="{4E4544EF-D750-49CF-B96A-C4E960AFA182}"/>
    <dgm:cxn modelId="{A6E1AD57-70CE-4511-8D4B-5FEC833B1F42}" srcId="{4128D20E-C8C3-4A95-8CA7-913B245E0817}" destId="{4EFEC9D8-5C1A-4D6E-807C-2032E6EB1713}" srcOrd="1" destOrd="0" parTransId="{E498C44B-A9B3-4F77-AF82-D67DA92CE2E0}" sibTransId="{E9442A25-899A-4BCB-9166-8196D08014F3}"/>
    <dgm:cxn modelId="{F527CD58-E58D-4E28-8CDA-71C8B76798F3}" type="presOf" srcId="{0ED53DB4-D7D1-42B0-B5AE-A0BF579A8960}" destId="{9FDDB35D-895E-426D-A9D9-D7598F8400A7}" srcOrd="0" destOrd="0" presId="urn:microsoft.com/office/officeart/2005/8/layout/radial2"/>
    <dgm:cxn modelId="{8C338C83-43F9-4FC9-9EAA-531AAB5A2074}" type="presOf" srcId="{E3FC24A7-39AA-49A7-8ECA-FBC3241AC5ED}" destId="{C11BDAA3-9E3D-4578-B7ED-9FE44B50CBEC}" srcOrd="0" destOrd="0" presId="urn:microsoft.com/office/officeart/2005/8/layout/radial2"/>
    <dgm:cxn modelId="{77C60085-68A2-4C32-887F-9D5CBE441AF6}" srcId="{0E4D849E-73E9-496D-B4A2-DB5F2D431D52}" destId="{77999771-9C3C-44A1-9FFE-C4CE6C222635}" srcOrd="1" destOrd="0" parTransId="{79C4D721-5CF0-4E18-8041-CD56C5B18E35}" sibTransId="{88148059-8998-4CD2-B5AA-F7E5E73A6C9F}"/>
    <dgm:cxn modelId="{7E19A19B-C896-45DA-BF40-BC63699E8A98}" type="presOf" srcId="{5B6D59BD-3B40-416A-A018-1C43DA0CAE1D}" destId="{B4DF6A39-163B-441B-AF89-A50472A4E8AF}" srcOrd="0" destOrd="0" presId="urn:microsoft.com/office/officeart/2005/8/layout/radial2"/>
    <dgm:cxn modelId="{EA733FA6-276F-4816-AA02-B898E093EFC0}" type="presOf" srcId="{77999771-9C3C-44A1-9FFE-C4CE6C222635}" destId="{C0BE9C67-51DD-4BDC-92A1-0D6FDDC6C092}" srcOrd="0" destOrd="0" presId="urn:microsoft.com/office/officeart/2005/8/layout/radial2"/>
    <dgm:cxn modelId="{FC5499AD-3B8E-4C71-873D-B0923171BAE9}" srcId="{77999771-9C3C-44A1-9FFE-C4CE6C222635}" destId="{862C0A92-D380-4855-9A25-AB8334CAE5DF}" srcOrd="0" destOrd="0" parTransId="{AD639C20-81B4-49CE-A3BE-F6FB41131C0B}" sibTransId="{A116EEC1-6F6F-48DD-A875-224E053C1109}"/>
    <dgm:cxn modelId="{AB5727AF-59F8-4E7A-B86F-098B5FB16BB8}" type="presOf" srcId="{862C0A92-D380-4855-9A25-AB8334CAE5DF}" destId="{CDF25E67-EDEB-4907-B746-0C73B1BCC3CE}" srcOrd="0" destOrd="0" presId="urn:microsoft.com/office/officeart/2005/8/layout/radial2"/>
    <dgm:cxn modelId="{3ED11BB6-C144-4D9E-ABBF-BAE7763454D2}" srcId="{901FF1FE-076E-44B9-881B-9B713C9191CB}" destId="{39857704-8FEA-40FA-B38B-F8B7ECBD4ADE}" srcOrd="0" destOrd="0" parTransId="{6E510621-2144-453C-844D-FDBEA1653762}" sibTransId="{5B3E541B-1514-4E67-A18D-80CA6AD6E29B}"/>
    <dgm:cxn modelId="{B67E90C0-867F-4808-AD8A-249FACAB2177}" type="presOf" srcId="{79C4D721-5CF0-4E18-8041-CD56C5B18E35}" destId="{66B74A82-1275-494C-A374-88C125CA0C86}" srcOrd="0" destOrd="0" presId="urn:microsoft.com/office/officeart/2005/8/layout/radial2"/>
    <dgm:cxn modelId="{A2651CD4-4BB0-45C0-BD2F-F18837EBCE6B}" srcId="{77999771-9C3C-44A1-9FFE-C4CE6C222635}" destId="{82848AD3-5B1B-4FBB-967C-4EB591531B3B}" srcOrd="1" destOrd="0" parTransId="{32E0DF45-D219-4474-9173-93776A86C967}" sibTransId="{97EC9BB1-FFEE-407F-B2DD-2C9E0A7EE0DD}"/>
    <dgm:cxn modelId="{64C5D6DC-B85E-461C-8AAA-6932027303FF}" srcId="{0E4D849E-73E9-496D-B4A2-DB5F2D431D52}" destId="{4128D20E-C8C3-4A95-8CA7-913B245E0817}" srcOrd="2" destOrd="0" parTransId="{0ED53DB4-D7D1-42B0-B5AE-A0BF579A8960}" sibTransId="{1D6B80C8-898F-439E-A5DF-CA6DEC15978A}"/>
    <dgm:cxn modelId="{2B3B76E1-CB2C-42A1-BBCF-D54BCF450D03}" type="presOf" srcId="{82848AD3-5B1B-4FBB-967C-4EB591531B3B}" destId="{CDF25E67-EDEB-4907-B746-0C73B1BCC3CE}" srcOrd="0" destOrd="1" presId="urn:microsoft.com/office/officeart/2005/8/layout/radial2"/>
    <dgm:cxn modelId="{807E19EE-8924-4DD2-9F4B-514D4FBB1F3E}" srcId="{77999771-9C3C-44A1-9FFE-C4CE6C222635}" destId="{8A41CA04-7502-4659-8E48-216F3512AA96}" srcOrd="2" destOrd="0" parTransId="{5D3C8AC2-7434-414F-B970-A4D91557F455}" sibTransId="{CE4454EF-AD9A-4C3B-A32B-8EEF5158B3ED}"/>
    <dgm:cxn modelId="{9CAF47EE-2859-4CBE-BE64-31D0D40C689D}" srcId="{4128D20E-C8C3-4A95-8CA7-913B245E0817}" destId="{E3FC24A7-39AA-49A7-8ECA-FBC3241AC5ED}" srcOrd="0" destOrd="0" parTransId="{DC243BE0-EBB6-48BB-9773-0974797A032B}" sibTransId="{9C95654C-870E-4387-9F3E-4A3B3DD788A8}"/>
    <dgm:cxn modelId="{E3BAE54F-BA2C-4AA3-93A8-DA3418E1E3AE}" type="presParOf" srcId="{8B290F49-5EB3-441A-943C-C0BD9BD175D9}" destId="{F7EADFE6-BEDE-403D-B0D5-89E2F51B2E61}" srcOrd="0" destOrd="0" presId="urn:microsoft.com/office/officeart/2005/8/layout/radial2"/>
    <dgm:cxn modelId="{555BBCB1-D459-4CD4-855E-1D7766A35D6D}" type="presParOf" srcId="{F7EADFE6-BEDE-403D-B0D5-89E2F51B2E61}" destId="{32F70D0F-5D98-463E-BB23-82F7C9AA4CEC}" srcOrd="0" destOrd="0" presId="urn:microsoft.com/office/officeart/2005/8/layout/radial2"/>
    <dgm:cxn modelId="{A24F7DB3-33EF-4FD1-97E1-9C676E787DD4}" type="presParOf" srcId="{32F70D0F-5D98-463E-BB23-82F7C9AA4CEC}" destId="{0AB8B730-E783-41BB-BADA-C04983FEE571}" srcOrd="0" destOrd="0" presId="urn:microsoft.com/office/officeart/2005/8/layout/radial2"/>
    <dgm:cxn modelId="{FD9F43E2-5C81-4200-94D0-87E4DAE5EAB7}" type="presParOf" srcId="{32F70D0F-5D98-463E-BB23-82F7C9AA4CEC}" destId="{5684A7F1-8E4D-4922-B666-976E3DC4FBFF}" srcOrd="1" destOrd="0" presId="urn:microsoft.com/office/officeart/2005/8/layout/radial2"/>
    <dgm:cxn modelId="{70B5D4C0-3BEA-4B00-B293-70F81C7E386B}" type="presParOf" srcId="{F7EADFE6-BEDE-403D-B0D5-89E2F51B2E61}" destId="{B4DF6A39-163B-441B-AF89-A50472A4E8AF}" srcOrd="1" destOrd="0" presId="urn:microsoft.com/office/officeart/2005/8/layout/radial2"/>
    <dgm:cxn modelId="{50EAD93F-017F-40C7-B087-B921C18AF3D2}" type="presParOf" srcId="{F7EADFE6-BEDE-403D-B0D5-89E2F51B2E61}" destId="{5EAC9B32-3234-4E4E-846A-2750007F7E97}" srcOrd="2" destOrd="0" presId="urn:microsoft.com/office/officeart/2005/8/layout/radial2"/>
    <dgm:cxn modelId="{AF504236-5AE7-416F-9FAB-A8A66946FA9D}" type="presParOf" srcId="{5EAC9B32-3234-4E4E-846A-2750007F7E97}" destId="{1535F554-BA15-4ACB-B542-B3F6386698DC}" srcOrd="0" destOrd="0" presId="urn:microsoft.com/office/officeart/2005/8/layout/radial2"/>
    <dgm:cxn modelId="{BED9CA4B-5B3D-409D-8E06-2A0C4CD50F3E}" type="presParOf" srcId="{5EAC9B32-3234-4E4E-846A-2750007F7E97}" destId="{2D1D8AC7-B31F-4BCE-A587-00AEEF55DA9C}" srcOrd="1" destOrd="0" presId="urn:microsoft.com/office/officeart/2005/8/layout/radial2"/>
    <dgm:cxn modelId="{747F58D4-9C86-4B3E-A9EA-195B54E8CE18}" type="presParOf" srcId="{F7EADFE6-BEDE-403D-B0D5-89E2F51B2E61}" destId="{66B74A82-1275-494C-A374-88C125CA0C86}" srcOrd="3" destOrd="0" presId="urn:microsoft.com/office/officeart/2005/8/layout/radial2"/>
    <dgm:cxn modelId="{1615F058-432C-47DA-879B-20EE4CF66CED}" type="presParOf" srcId="{F7EADFE6-BEDE-403D-B0D5-89E2F51B2E61}" destId="{CD7B7738-B7D5-4448-B25A-04AF403285D3}" srcOrd="4" destOrd="0" presId="urn:microsoft.com/office/officeart/2005/8/layout/radial2"/>
    <dgm:cxn modelId="{E0D4230B-7BCE-401B-A127-C5336155C283}" type="presParOf" srcId="{CD7B7738-B7D5-4448-B25A-04AF403285D3}" destId="{C0BE9C67-51DD-4BDC-92A1-0D6FDDC6C092}" srcOrd="0" destOrd="0" presId="urn:microsoft.com/office/officeart/2005/8/layout/radial2"/>
    <dgm:cxn modelId="{FFB4D6A0-2E87-4BEE-AC53-471C7E05D10A}" type="presParOf" srcId="{CD7B7738-B7D5-4448-B25A-04AF403285D3}" destId="{CDF25E67-EDEB-4907-B746-0C73B1BCC3CE}" srcOrd="1" destOrd="0" presId="urn:microsoft.com/office/officeart/2005/8/layout/radial2"/>
    <dgm:cxn modelId="{091ED1DD-B129-4873-B50C-D8323BCA4A2C}" type="presParOf" srcId="{F7EADFE6-BEDE-403D-B0D5-89E2F51B2E61}" destId="{9FDDB35D-895E-426D-A9D9-D7598F8400A7}" srcOrd="5" destOrd="0" presId="urn:microsoft.com/office/officeart/2005/8/layout/radial2"/>
    <dgm:cxn modelId="{E11FE372-6E37-41BA-9710-59DAF6CEAA09}" type="presParOf" srcId="{F7EADFE6-BEDE-403D-B0D5-89E2F51B2E61}" destId="{0610E07E-F3DA-438F-A8BD-663274078EB3}" srcOrd="6" destOrd="0" presId="urn:microsoft.com/office/officeart/2005/8/layout/radial2"/>
    <dgm:cxn modelId="{B66B4E2A-ED28-46FA-AA85-B11807E4B419}" type="presParOf" srcId="{0610E07E-F3DA-438F-A8BD-663274078EB3}" destId="{B6B71216-C7BD-4011-8A2E-CBA4A0AE87F2}" srcOrd="0" destOrd="0" presId="urn:microsoft.com/office/officeart/2005/8/layout/radial2"/>
    <dgm:cxn modelId="{4FB84906-8C09-4C8E-8BEA-D17B856B994F}" type="presParOf" srcId="{0610E07E-F3DA-438F-A8BD-663274078EB3}" destId="{C11BDAA3-9E3D-4578-B7ED-9FE44B50CBE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96CCBA-DD87-4A17-9673-1BE7BA4A59C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CF65B7-9310-457D-A7C8-0A0CDCCDDE35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What?</a:t>
          </a:r>
        </a:p>
      </dgm:t>
    </dgm:pt>
    <dgm:pt modelId="{702921DB-103C-4C52-80DE-D81A7EC6D25A}" type="parTrans" cxnId="{CC0D4C66-4509-428D-BBD5-163C19974E6D}">
      <dgm:prSet/>
      <dgm:spPr/>
      <dgm:t>
        <a:bodyPr/>
        <a:lstStyle/>
        <a:p>
          <a:endParaRPr lang="en-GB"/>
        </a:p>
      </dgm:t>
    </dgm:pt>
    <dgm:pt modelId="{E53CF8C4-E307-4E0F-8C0C-F3D29C569EF6}" type="sibTrans" cxnId="{CC0D4C66-4509-428D-BBD5-163C19974E6D}">
      <dgm:prSet/>
      <dgm:spPr/>
      <dgm:t>
        <a:bodyPr/>
        <a:lstStyle/>
        <a:p>
          <a:endParaRPr lang="en-GB"/>
        </a:p>
      </dgm:t>
    </dgm:pt>
    <dgm:pt modelId="{69AA8198-9D63-487D-A4AA-E21FA47F4219}">
      <dgm:prSet phldrT="[Text]" custT="1"/>
      <dgm:spPr>
        <a:ln>
          <a:solidFill>
            <a:srgbClr val="1C4392"/>
          </a:solidFill>
        </a:ln>
      </dgm:spPr>
      <dgm:t>
        <a:bodyPr/>
        <a:lstStyle/>
        <a:p>
          <a:endParaRPr lang="en-GB" sz="2000" dirty="0"/>
        </a:p>
        <a:p>
          <a:r>
            <a:rPr lang="en-GB" sz="2000" dirty="0"/>
            <a:t>Generate a bank of </a:t>
          </a:r>
          <a:r>
            <a:rPr lang="en-GB" sz="2000" b="1" dirty="0">
              <a:solidFill>
                <a:srgbClr val="1C4392"/>
              </a:solidFill>
            </a:rPr>
            <a:t>student-generated content </a:t>
          </a:r>
          <a:r>
            <a:rPr lang="en-GB" sz="2000" dirty="0"/>
            <a:t>relevant to the concept of resilience</a:t>
          </a:r>
        </a:p>
      </dgm:t>
    </dgm:pt>
    <dgm:pt modelId="{834C01F7-4EC4-4FF1-87E7-7E425F4C2135}" type="parTrans" cxnId="{4B4D1368-7A1A-4708-B670-C9BAD556F6B7}">
      <dgm:prSet/>
      <dgm:spPr/>
      <dgm:t>
        <a:bodyPr/>
        <a:lstStyle/>
        <a:p>
          <a:endParaRPr lang="en-GB"/>
        </a:p>
      </dgm:t>
    </dgm:pt>
    <dgm:pt modelId="{0EC2D888-6824-412A-A339-94B1B0A3C010}" type="sibTrans" cxnId="{4B4D1368-7A1A-4708-B670-C9BAD556F6B7}">
      <dgm:prSet/>
      <dgm:spPr/>
      <dgm:t>
        <a:bodyPr/>
        <a:lstStyle/>
        <a:p>
          <a:endParaRPr lang="en-GB"/>
        </a:p>
      </dgm:t>
    </dgm:pt>
    <dgm:pt modelId="{6A107E5F-6341-4CAF-8AFD-F4FEA16E19DF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Why?</a:t>
          </a:r>
        </a:p>
      </dgm:t>
    </dgm:pt>
    <dgm:pt modelId="{A0BD8F26-BAF0-4109-8CE9-966893085960}" type="parTrans" cxnId="{F8B84020-FC3A-4637-B942-402E8D236B70}">
      <dgm:prSet/>
      <dgm:spPr/>
      <dgm:t>
        <a:bodyPr/>
        <a:lstStyle/>
        <a:p>
          <a:endParaRPr lang="en-GB"/>
        </a:p>
      </dgm:t>
    </dgm:pt>
    <dgm:pt modelId="{C54664CD-A45B-4A87-98D3-48729C59C2F2}" type="sibTrans" cxnId="{F8B84020-FC3A-4637-B942-402E8D236B70}">
      <dgm:prSet/>
      <dgm:spPr/>
      <dgm:t>
        <a:bodyPr/>
        <a:lstStyle/>
        <a:p>
          <a:endParaRPr lang="en-GB"/>
        </a:p>
      </dgm:t>
    </dgm:pt>
    <dgm:pt modelId="{EA5C531B-BAEF-4C8C-BA7A-09E6D36A1123}">
      <dgm:prSet phldrT="[Text]" custT="1"/>
      <dgm:spPr>
        <a:ln>
          <a:solidFill>
            <a:srgbClr val="1C4392"/>
          </a:solidFill>
        </a:ln>
      </dgm:spPr>
      <dgm:t>
        <a:bodyPr/>
        <a:lstStyle/>
        <a:p>
          <a:r>
            <a:rPr lang="en-GB" sz="1500" dirty="0"/>
            <a:t>Student-led content is more impactful and engaging</a:t>
          </a:r>
        </a:p>
      </dgm:t>
    </dgm:pt>
    <dgm:pt modelId="{7D89115F-F6AF-48B0-9043-DA2883120FE1}" type="parTrans" cxnId="{7A3B0BCB-2A01-40A3-9728-044036F7A2F6}">
      <dgm:prSet/>
      <dgm:spPr/>
      <dgm:t>
        <a:bodyPr/>
        <a:lstStyle/>
        <a:p>
          <a:endParaRPr lang="en-GB"/>
        </a:p>
      </dgm:t>
    </dgm:pt>
    <dgm:pt modelId="{5F0D7894-FEB5-4037-829C-9DBC05D50FFD}" type="sibTrans" cxnId="{7A3B0BCB-2A01-40A3-9728-044036F7A2F6}">
      <dgm:prSet/>
      <dgm:spPr/>
      <dgm:t>
        <a:bodyPr/>
        <a:lstStyle/>
        <a:p>
          <a:endParaRPr lang="en-GB"/>
        </a:p>
      </dgm:t>
    </dgm:pt>
    <dgm:pt modelId="{401CDE39-5E2B-48F1-9F95-02E6DABFEC50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How?</a:t>
          </a:r>
        </a:p>
      </dgm:t>
    </dgm:pt>
    <dgm:pt modelId="{F5B78CB4-6D8A-4147-A899-CF4325CCD391}" type="parTrans" cxnId="{DE9CD7AF-30E9-4C9F-B3D2-DA00CADE594D}">
      <dgm:prSet/>
      <dgm:spPr/>
      <dgm:t>
        <a:bodyPr/>
        <a:lstStyle/>
        <a:p>
          <a:endParaRPr lang="en-GB"/>
        </a:p>
      </dgm:t>
    </dgm:pt>
    <dgm:pt modelId="{27E3333E-0816-4BA3-B847-E159D3283952}" type="sibTrans" cxnId="{DE9CD7AF-30E9-4C9F-B3D2-DA00CADE594D}">
      <dgm:prSet/>
      <dgm:spPr/>
      <dgm:t>
        <a:bodyPr/>
        <a:lstStyle/>
        <a:p>
          <a:endParaRPr lang="en-GB"/>
        </a:p>
      </dgm:t>
    </dgm:pt>
    <dgm:pt modelId="{F8328C4A-325E-4A5C-912B-0D97F32E209D}">
      <dgm:prSet phldrT="[Text]" custT="1"/>
      <dgm:spPr>
        <a:ln>
          <a:solidFill>
            <a:srgbClr val="1C4392"/>
          </a:solidFill>
        </a:ln>
      </dgm:spPr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dirty="0"/>
            <a:t>Student content providers</a:t>
          </a:r>
        </a:p>
      </dgm:t>
    </dgm:pt>
    <dgm:pt modelId="{D4B1332C-CE60-4CDD-BF53-78EE05AE730A}" type="parTrans" cxnId="{23860579-FCC9-49A2-A466-8060450C3971}">
      <dgm:prSet/>
      <dgm:spPr/>
      <dgm:t>
        <a:bodyPr/>
        <a:lstStyle/>
        <a:p>
          <a:endParaRPr lang="en-GB"/>
        </a:p>
      </dgm:t>
    </dgm:pt>
    <dgm:pt modelId="{7F79BD86-C87E-4925-8E5A-6AF877CFB7D3}" type="sibTrans" cxnId="{23860579-FCC9-49A2-A466-8060450C3971}">
      <dgm:prSet/>
      <dgm:spPr/>
      <dgm:t>
        <a:bodyPr/>
        <a:lstStyle/>
        <a:p>
          <a:endParaRPr lang="en-GB"/>
        </a:p>
      </dgm:t>
    </dgm:pt>
    <dgm:pt modelId="{4DBB48AE-1F42-463C-AC82-682DA513FD69}">
      <dgm:prSet/>
      <dgm:spPr>
        <a:ln>
          <a:solidFill>
            <a:srgbClr val="1C4392"/>
          </a:solidFill>
        </a:ln>
      </dgm:spPr>
      <dgm:t>
        <a:bodyPr/>
        <a:lstStyle/>
        <a:p>
          <a:endParaRPr lang="en-GB" sz="1100" dirty="0"/>
        </a:p>
      </dgm:t>
    </dgm:pt>
    <dgm:pt modelId="{88BBF55D-EC86-4AE2-92AF-094AEA963B0A}" type="parTrans" cxnId="{F0A2F508-A76C-4E33-92A3-59698ABDF0EC}">
      <dgm:prSet/>
      <dgm:spPr/>
      <dgm:t>
        <a:bodyPr/>
        <a:lstStyle/>
        <a:p>
          <a:endParaRPr lang="en-GB"/>
        </a:p>
      </dgm:t>
    </dgm:pt>
    <dgm:pt modelId="{8C82D845-7306-4CD2-BB20-3B4BCCAF2F52}" type="sibTrans" cxnId="{F0A2F508-A76C-4E33-92A3-59698ABDF0EC}">
      <dgm:prSet/>
      <dgm:spPr/>
      <dgm:t>
        <a:bodyPr/>
        <a:lstStyle/>
        <a:p>
          <a:endParaRPr lang="en-GB"/>
        </a:p>
      </dgm:t>
    </dgm:pt>
    <dgm:pt modelId="{52A339EB-43F6-4FBA-97FE-BBC97E415380}">
      <dgm:prSet/>
      <dgm:spPr>
        <a:ln>
          <a:solidFill>
            <a:srgbClr val="1C4392"/>
          </a:solidFill>
        </a:ln>
      </dgm:spPr>
      <dgm:t>
        <a:bodyPr/>
        <a:lstStyle/>
        <a:p>
          <a:endParaRPr lang="en-GB" sz="1100" dirty="0"/>
        </a:p>
      </dgm:t>
    </dgm:pt>
    <dgm:pt modelId="{8C3849CF-3C9F-4255-84AB-CB7039374EFD}" type="parTrans" cxnId="{9AAC1BAD-3B80-4C4D-B2BE-540387A99B36}">
      <dgm:prSet/>
      <dgm:spPr/>
      <dgm:t>
        <a:bodyPr/>
        <a:lstStyle/>
        <a:p>
          <a:endParaRPr lang="en-GB"/>
        </a:p>
      </dgm:t>
    </dgm:pt>
    <dgm:pt modelId="{C7C19181-7601-413B-8747-886BD2F32CCC}" type="sibTrans" cxnId="{9AAC1BAD-3B80-4C4D-B2BE-540387A99B36}">
      <dgm:prSet/>
      <dgm:spPr/>
      <dgm:t>
        <a:bodyPr/>
        <a:lstStyle/>
        <a:p>
          <a:endParaRPr lang="en-GB"/>
        </a:p>
      </dgm:t>
    </dgm:pt>
    <dgm:pt modelId="{E7C49BF4-8331-49C3-B2CD-973F686CE702}">
      <dgm:prSet custT="1"/>
      <dgm:spPr>
        <a:ln>
          <a:solidFill>
            <a:srgbClr val="1C4392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Provision of tasks or </a:t>
          </a:r>
          <a:r>
            <a:rPr lang="en-GB" sz="1800" b="1" dirty="0">
              <a:solidFill>
                <a:srgbClr val="1C4392"/>
              </a:solidFill>
            </a:rPr>
            <a:t>activities</a:t>
          </a:r>
          <a:r>
            <a:rPr lang="en-GB" sz="1800" dirty="0"/>
            <a:t> for students to engage with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8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Reflections on the </a:t>
          </a:r>
          <a:r>
            <a:rPr lang="en-GB" sz="1800" b="1" dirty="0">
              <a:solidFill>
                <a:srgbClr val="1C4392"/>
              </a:solidFill>
            </a:rPr>
            <a:t>impact</a:t>
          </a:r>
          <a:r>
            <a:rPr lang="en-GB" sz="1800" dirty="0"/>
            <a:t> of those activities on perceived resilience.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8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Generation of </a:t>
          </a:r>
          <a:r>
            <a:rPr lang="en-GB" sz="1800" b="1" dirty="0">
              <a:solidFill>
                <a:srgbClr val="1C4392"/>
              </a:solidFill>
            </a:rPr>
            <a:t>guidelines</a:t>
          </a:r>
          <a:r>
            <a:rPr lang="en-GB" sz="1800" dirty="0"/>
            <a:t> to ensure the content is relevant for resilience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600" dirty="0"/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dirty="0"/>
        </a:p>
      </dgm:t>
    </dgm:pt>
    <dgm:pt modelId="{DAD4DA1B-3EAA-470E-B06F-42D6C3F0F8BB}" type="parTrans" cxnId="{4B8FC385-57E1-459E-9427-A24BBAF9CFBA}">
      <dgm:prSet/>
      <dgm:spPr/>
      <dgm:t>
        <a:bodyPr/>
        <a:lstStyle/>
        <a:p>
          <a:endParaRPr lang="en-GB"/>
        </a:p>
      </dgm:t>
    </dgm:pt>
    <dgm:pt modelId="{21A6416A-BE7A-46E1-9683-EBB71D143719}" type="sibTrans" cxnId="{4B8FC385-57E1-459E-9427-A24BBAF9CFBA}">
      <dgm:prSet/>
      <dgm:spPr/>
      <dgm:t>
        <a:bodyPr/>
        <a:lstStyle/>
        <a:p>
          <a:endParaRPr lang="en-GB"/>
        </a:p>
      </dgm:t>
    </dgm:pt>
    <dgm:pt modelId="{A80D999E-C6D8-450E-BCF4-03A1E23DF166}">
      <dgm:prSet custT="1"/>
      <dgm:spPr/>
      <dgm:t>
        <a:bodyPr/>
        <a:lstStyle/>
        <a:p>
          <a:r>
            <a:rPr lang="en-GB" sz="2000" dirty="0"/>
            <a:t>In a </a:t>
          </a:r>
          <a:r>
            <a:rPr lang="en-GB" sz="2000" b="1" dirty="0">
              <a:solidFill>
                <a:srgbClr val="1C4392"/>
              </a:solidFill>
            </a:rPr>
            <a:t>variety of formats</a:t>
          </a:r>
          <a:r>
            <a:rPr lang="en-GB" sz="2000" dirty="0"/>
            <a:t>: podcasts, vlogs, blogs, testimonials, images</a:t>
          </a:r>
        </a:p>
      </dgm:t>
    </dgm:pt>
    <dgm:pt modelId="{FD130BD7-B946-442B-9FBF-3395C4A3D6ED}" type="parTrans" cxnId="{1BCFB672-023A-4EC5-8BF2-DF793F414049}">
      <dgm:prSet/>
      <dgm:spPr/>
      <dgm:t>
        <a:bodyPr/>
        <a:lstStyle/>
        <a:p>
          <a:endParaRPr lang="en-GB"/>
        </a:p>
      </dgm:t>
    </dgm:pt>
    <dgm:pt modelId="{2CFE3B2A-2EB8-4388-8A8E-AE26BC6806F4}" type="sibTrans" cxnId="{1BCFB672-023A-4EC5-8BF2-DF793F414049}">
      <dgm:prSet/>
      <dgm:spPr/>
      <dgm:t>
        <a:bodyPr/>
        <a:lstStyle/>
        <a:p>
          <a:endParaRPr lang="en-GB"/>
        </a:p>
      </dgm:t>
    </dgm:pt>
    <dgm:pt modelId="{A185B772-0199-4AF9-BA02-71B8B84D4083}">
      <dgm:prSet custT="1"/>
      <dgm:spPr/>
      <dgm:t>
        <a:bodyPr/>
        <a:lstStyle/>
        <a:p>
          <a:endParaRPr lang="en-GB" sz="2000" dirty="0"/>
        </a:p>
      </dgm:t>
    </dgm:pt>
    <dgm:pt modelId="{B461A96D-1295-4CE3-BBC1-E51F2762BFAD}" type="parTrans" cxnId="{A8FF944D-D287-454B-8648-326DE6AFA627}">
      <dgm:prSet/>
      <dgm:spPr/>
      <dgm:t>
        <a:bodyPr/>
        <a:lstStyle/>
        <a:p>
          <a:endParaRPr lang="en-GB"/>
        </a:p>
      </dgm:t>
    </dgm:pt>
    <dgm:pt modelId="{C7B73A21-2D3C-49F1-8A9A-452C9937051E}" type="sibTrans" cxnId="{A8FF944D-D287-454B-8648-326DE6AFA627}">
      <dgm:prSet/>
      <dgm:spPr/>
      <dgm:t>
        <a:bodyPr/>
        <a:lstStyle/>
        <a:p>
          <a:endParaRPr lang="en-GB"/>
        </a:p>
      </dgm:t>
    </dgm:pt>
    <dgm:pt modelId="{4A4A6E18-5B7C-47AD-B161-88AA1EA2F4CF}">
      <dgm:prSet custT="1"/>
      <dgm:spPr/>
      <dgm:t>
        <a:bodyPr/>
        <a:lstStyle/>
        <a:p>
          <a:r>
            <a:rPr lang="en-GB" sz="1500" dirty="0"/>
            <a:t>Important for </a:t>
          </a:r>
          <a:r>
            <a:rPr lang="en-GB" sz="1500" b="1" dirty="0">
              <a:solidFill>
                <a:srgbClr val="1C4392"/>
              </a:solidFill>
            </a:rPr>
            <a:t>teaching effectiveness </a:t>
          </a:r>
          <a:r>
            <a:rPr lang="en-GB" sz="1500" dirty="0"/>
            <a:t>across a diverse student body (Nava et al., 2019)</a:t>
          </a:r>
        </a:p>
      </dgm:t>
    </dgm:pt>
    <dgm:pt modelId="{F5101F55-7CCB-45D8-A547-E53A89AA8063}" type="parTrans" cxnId="{5CCDBBAA-345E-4328-AA55-5E57E9360BBB}">
      <dgm:prSet/>
      <dgm:spPr/>
      <dgm:t>
        <a:bodyPr/>
        <a:lstStyle/>
        <a:p>
          <a:endParaRPr lang="en-GB"/>
        </a:p>
      </dgm:t>
    </dgm:pt>
    <dgm:pt modelId="{6A429D4D-1769-4322-870F-56E2B37EA1AA}" type="sibTrans" cxnId="{5CCDBBAA-345E-4328-AA55-5E57E9360BBB}">
      <dgm:prSet/>
      <dgm:spPr/>
      <dgm:t>
        <a:bodyPr/>
        <a:lstStyle/>
        <a:p>
          <a:endParaRPr lang="en-GB"/>
        </a:p>
      </dgm:t>
    </dgm:pt>
    <dgm:pt modelId="{4323ED4E-0D35-422A-98B7-0ABF284996DC}">
      <dgm:prSet custT="1"/>
      <dgm:spPr/>
      <dgm:t>
        <a:bodyPr/>
        <a:lstStyle/>
        <a:p>
          <a:r>
            <a:rPr lang="en-GB" sz="1500" dirty="0"/>
            <a:t>The majority of students do not engage with standard </a:t>
          </a:r>
          <a:r>
            <a:rPr lang="en-GB" sz="1500" b="1" dirty="0">
              <a:solidFill>
                <a:srgbClr val="1C4392"/>
              </a:solidFill>
            </a:rPr>
            <a:t>mental health support </a:t>
          </a:r>
          <a:r>
            <a:rPr lang="en-GB" sz="1500" dirty="0"/>
            <a:t>services and resources (ONS, 2018)</a:t>
          </a:r>
        </a:p>
      </dgm:t>
    </dgm:pt>
    <dgm:pt modelId="{70CECB81-E49B-4AC2-89AB-D98D13A5065D}" type="parTrans" cxnId="{FAD377B0-96D3-4594-8043-540CC1B03CFB}">
      <dgm:prSet/>
      <dgm:spPr/>
      <dgm:t>
        <a:bodyPr/>
        <a:lstStyle/>
        <a:p>
          <a:endParaRPr lang="en-GB"/>
        </a:p>
      </dgm:t>
    </dgm:pt>
    <dgm:pt modelId="{B8F7B512-088F-4349-9A86-8E43AB28D1B3}" type="sibTrans" cxnId="{FAD377B0-96D3-4594-8043-540CC1B03CFB}">
      <dgm:prSet/>
      <dgm:spPr/>
      <dgm:t>
        <a:bodyPr/>
        <a:lstStyle/>
        <a:p>
          <a:endParaRPr lang="en-GB"/>
        </a:p>
      </dgm:t>
    </dgm:pt>
    <dgm:pt modelId="{A4155C53-9338-42D8-B5E3-5FA1FAF71099}">
      <dgm:prSet custT="1"/>
      <dgm:spPr/>
      <dgm:t>
        <a:bodyPr/>
        <a:lstStyle/>
        <a:p>
          <a:r>
            <a:rPr lang="en-GB" sz="1500" dirty="0"/>
            <a:t>Students see peers as credible sources relating to mental health (Lattie et al., 2020)</a:t>
          </a:r>
        </a:p>
      </dgm:t>
    </dgm:pt>
    <dgm:pt modelId="{6E30AF84-551A-448C-A78A-82A5C395D8FD}" type="parTrans" cxnId="{67145BAE-DD62-4DD5-97BD-7924398675E5}">
      <dgm:prSet/>
      <dgm:spPr/>
      <dgm:t>
        <a:bodyPr/>
        <a:lstStyle/>
        <a:p>
          <a:endParaRPr lang="en-GB"/>
        </a:p>
      </dgm:t>
    </dgm:pt>
    <dgm:pt modelId="{603AEA5B-1C77-45B1-B21B-878EFC45137E}" type="sibTrans" cxnId="{67145BAE-DD62-4DD5-97BD-7924398675E5}">
      <dgm:prSet/>
      <dgm:spPr/>
      <dgm:t>
        <a:bodyPr/>
        <a:lstStyle/>
        <a:p>
          <a:endParaRPr lang="en-GB"/>
        </a:p>
      </dgm:t>
    </dgm:pt>
    <dgm:pt modelId="{CC812318-9F50-4216-96DC-2A703A391CD2}" type="pres">
      <dgm:prSet presAssocID="{0296CCBA-DD87-4A17-9673-1BE7BA4A59C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420A04B-BE39-4B81-A6FD-69509BF967AD}" type="pres">
      <dgm:prSet presAssocID="{35CF65B7-9310-457D-A7C8-0A0CDCCDDE35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2EC59CBA-A48C-4C84-8EB8-70B955B0BD24}" type="pres">
      <dgm:prSet presAssocID="{35CF65B7-9310-457D-A7C8-0A0CDCCDDE3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774A9D88-48C7-4799-8C0F-C0A63721F563}" type="pres">
      <dgm:prSet presAssocID="{6A107E5F-6341-4CAF-8AFD-F4FEA16E19DF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BB0BD014-19AF-4590-9355-2AF30E0C33BF}" type="pres">
      <dgm:prSet presAssocID="{6A107E5F-6341-4CAF-8AFD-F4FEA16E19D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70430CF0-7F62-4B3F-9442-3BE12F7CA169}" type="pres">
      <dgm:prSet presAssocID="{401CDE39-5E2B-48F1-9F95-02E6DABFEC50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6D480A38-DFFA-451E-8FB7-95E9CAEDB94D}" type="pres">
      <dgm:prSet presAssocID="{401CDE39-5E2B-48F1-9F95-02E6DABFEC5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7CEE500-4D66-4F77-BC5F-FCF8217721E3}" type="presOf" srcId="{0296CCBA-DD87-4A17-9673-1BE7BA4A59CA}" destId="{CC812318-9F50-4216-96DC-2A703A391CD2}" srcOrd="0" destOrd="0" presId="urn:microsoft.com/office/officeart/2009/3/layout/IncreasingArrowsProcess"/>
    <dgm:cxn modelId="{2CB05908-DF42-46A9-93B6-BB13B7B48594}" type="presOf" srcId="{35CF65B7-9310-457D-A7C8-0A0CDCCDDE35}" destId="{3420A04B-BE39-4B81-A6FD-69509BF967AD}" srcOrd="0" destOrd="0" presId="urn:microsoft.com/office/officeart/2009/3/layout/IncreasingArrowsProcess"/>
    <dgm:cxn modelId="{F0A2F508-A76C-4E33-92A3-59698ABDF0EC}" srcId="{35CF65B7-9310-457D-A7C8-0A0CDCCDDE35}" destId="{4DBB48AE-1F42-463C-AC82-682DA513FD69}" srcOrd="3" destOrd="0" parTransId="{88BBF55D-EC86-4AE2-92AF-094AEA963B0A}" sibTransId="{8C82D845-7306-4CD2-BB20-3B4BCCAF2F52}"/>
    <dgm:cxn modelId="{F8B84020-FC3A-4637-B942-402E8D236B70}" srcId="{0296CCBA-DD87-4A17-9673-1BE7BA4A59CA}" destId="{6A107E5F-6341-4CAF-8AFD-F4FEA16E19DF}" srcOrd="1" destOrd="0" parTransId="{A0BD8F26-BAF0-4109-8CE9-966893085960}" sibTransId="{C54664CD-A45B-4A87-98D3-48729C59C2F2}"/>
    <dgm:cxn modelId="{5046FD35-300B-4B27-B5F8-5F598013FCE0}" type="presOf" srcId="{4DBB48AE-1F42-463C-AC82-682DA513FD69}" destId="{2EC59CBA-A48C-4C84-8EB8-70B955B0BD24}" srcOrd="0" destOrd="3" presId="urn:microsoft.com/office/officeart/2009/3/layout/IncreasingArrowsProcess"/>
    <dgm:cxn modelId="{15E4F837-574E-407C-B4AA-4D9E8C2A806A}" type="presOf" srcId="{52A339EB-43F6-4FBA-97FE-BBC97E415380}" destId="{BB0BD014-19AF-4590-9355-2AF30E0C33BF}" srcOrd="0" destOrd="4" presId="urn:microsoft.com/office/officeart/2009/3/layout/IncreasingArrowsProcess"/>
    <dgm:cxn modelId="{B5160A3A-CF4A-4670-8D14-C008ED7776A6}" type="presOf" srcId="{6A107E5F-6341-4CAF-8AFD-F4FEA16E19DF}" destId="{774A9D88-48C7-4799-8C0F-C0A63721F563}" srcOrd="0" destOrd="0" presId="urn:microsoft.com/office/officeart/2009/3/layout/IncreasingArrowsProcess"/>
    <dgm:cxn modelId="{CC0D4C66-4509-428D-BBD5-163C19974E6D}" srcId="{0296CCBA-DD87-4A17-9673-1BE7BA4A59CA}" destId="{35CF65B7-9310-457D-A7C8-0A0CDCCDDE35}" srcOrd="0" destOrd="0" parTransId="{702921DB-103C-4C52-80DE-D81A7EC6D25A}" sibTransId="{E53CF8C4-E307-4E0F-8C0C-F3D29C569EF6}"/>
    <dgm:cxn modelId="{4B4D1368-7A1A-4708-B670-C9BAD556F6B7}" srcId="{35CF65B7-9310-457D-A7C8-0A0CDCCDDE35}" destId="{69AA8198-9D63-487D-A4AA-E21FA47F4219}" srcOrd="0" destOrd="0" parTransId="{834C01F7-4EC4-4FF1-87E7-7E425F4C2135}" sibTransId="{0EC2D888-6824-412A-A339-94B1B0A3C010}"/>
    <dgm:cxn modelId="{A8FF944D-D287-454B-8648-326DE6AFA627}" srcId="{35CF65B7-9310-457D-A7C8-0A0CDCCDDE35}" destId="{A185B772-0199-4AF9-BA02-71B8B84D4083}" srcOrd="2" destOrd="0" parTransId="{B461A96D-1295-4CE3-BBC1-E51F2762BFAD}" sibTransId="{C7B73A21-2D3C-49F1-8A9A-452C9937051E}"/>
    <dgm:cxn modelId="{F2EC3C4E-DB2E-439C-B321-4B652DE5D4CF}" type="presOf" srcId="{4323ED4E-0D35-422A-98B7-0ABF284996DC}" destId="{BB0BD014-19AF-4590-9355-2AF30E0C33BF}" srcOrd="0" destOrd="2" presId="urn:microsoft.com/office/officeart/2009/3/layout/IncreasingArrowsProcess"/>
    <dgm:cxn modelId="{12603451-9223-42FB-A732-27B607071ED0}" type="presOf" srcId="{F8328C4A-325E-4A5C-912B-0D97F32E209D}" destId="{6D480A38-DFFA-451E-8FB7-95E9CAEDB94D}" srcOrd="0" destOrd="0" presId="urn:microsoft.com/office/officeart/2009/3/layout/IncreasingArrowsProcess"/>
    <dgm:cxn modelId="{1BCFB672-023A-4EC5-8BF2-DF793F414049}" srcId="{35CF65B7-9310-457D-A7C8-0A0CDCCDDE35}" destId="{A80D999E-C6D8-450E-BCF4-03A1E23DF166}" srcOrd="1" destOrd="0" parTransId="{FD130BD7-B946-442B-9FBF-3395C4A3D6ED}" sibTransId="{2CFE3B2A-2EB8-4388-8A8E-AE26BC6806F4}"/>
    <dgm:cxn modelId="{04F22856-2009-4388-A0C2-79CCECF98299}" type="presOf" srcId="{401CDE39-5E2B-48F1-9F95-02E6DABFEC50}" destId="{70430CF0-7F62-4B3F-9442-3BE12F7CA169}" srcOrd="0" destOrd="0" presId="urn:microsoft.com/office/officeart/2009/3/layout/IncreasingArrowsProcess"/>
    <dgm:cxn modelId="{23860579-FCC9-49A2-A466-8060450C3971}" srcId="{401CDE39-5E2B-48F1-9F95-02E6DABFEC50}" destId="{F8328C4A-325E-4A5C-912B-0D97F32E209D}" srcOrd="0" destOrd="0" parTransId="{D4B1332C-CE60-4CDD-BF53-78EE05AE730A}" sibTransId="{7F79BD86-C87E-4925-8E5A-6AF877CFB7D3}"/>
    <dgm:cxn modelId="{8265D484-3DA6-4B75-AA4B-33E91E26003C}" type="presOf" srcId="{69AA8198-9D63-487D-A4AA-E21FA47F4219}" destId="{2EC59CBA-A48C-4C84-8EB8-70B955B0BD24}" srcOrd="0" destOrd="0" presId="urn:microsoft.com/office/officeart/2009/3/layout/IncreasingArrowsProcess"/>
    <dgm:cxn modelId="{4B8FC385-57E1-459E-9427-A24BBAF9CFBA}" srcId="{401CDE39-5E2B-48F1-9F95-02E6DABFEC50}" destId="{E7C49BF4-8331-49C3-B2CD-973F686CE702}" srcOrd="1" destOrd="0" parTransId="{DAD4DA1B-3EAA-470E-B06F-42D6C3F0F8BB}" sibTransId="{21A6416A-BE7A-46E1-9683-EBB71D143719}"/>
    <dgm:cxn modelId="{39507E86-FCA4-453A-B82D-D30C82A78D80}" type="presOf" srcId="{A185B772-0199-4AF9-BA02-71B8B84D4083}" destId="{2EC59CBA-A48C-4C84-8EB8-70B955B0BD24}" srcOrd="0" destOrd="2" presId="urn:microsoft.com/office/officeart/2009/3/layout/IncreasingArrowsProcess"/>
    <dgm:cxn modelId="{B40BFD98-E175-440F-A1CB-7464C71510E2}" type="presOf" srcId="{E7C49BF4-8331-49C3-B2CD-973F686CE702}" destId="{6D480A38-DFFA-451E-8FB7-95E9CAEDB94D}" srcOrd="0" destOrd="1" presId="urn:microsoft.com/office/officeart/2009/3/layout/IncreasingArrowsProcess"/>
    <dgm:cxn modelId="{EF898FA6-FFCA-4033-B23F-62A3729DBCB4}" type="presOf" srcId="{A80D999E-C6D8-450E-BCF4-03A1E23DF166}" destId="{2EC59CBA-A48C-4C84-8EB8-70B955B0BD24}" srcOrd="0" destOrd="1" presId="urn:microsoft.com/office/officeart/2009/3/layout/IncreasingArrowsProcess"/>
    <dgm:cxn modelId="{25229DA8-C5BD-4E20-9156-F440D5D99FB6}" type="presOf" srcId="{A4155C53-9338-42D8-B5E3-5FA1FAF71099}" destId="{BB0BD014-19AF-4590-9355-2AF30E0C33BF}" srcOrd="0" destOrd="3" presId="urn:microsoft.com/office/officeart/2009/3/layout/IncreasingArrowsProcess"/>
    <dgm:cxn modelId="{5CCDBBAA-345E-4328-AA55-5E57E9360BBB}" srcId="{6A107E5F-6341-4CAF-8AFD-F4FEA16E19DF}" destId="{4A4A6E18-5B7C-47AD-B161-88AA1EA2F4CF}" srcOrd="1" destOrd="0" parTransId="{F5101F55-7CCB-45D8-A547-E53A89AA8063}" sibTransId="{6A429D4D-1769-4322-870F-56E2B37EA1AA}"/>
    <dgm:cxn modelId="{9AAC1BAD-3B80-4C4D-B2BE-540387A99B36}" srcId="{6A107E5F-6341-4CAF-8AFD-F4FEA16E19DF}" destId="{52A339EB-43F6-4FBA-97FE-BBC97E415380}" srcOrd="4" destOrd="0" parTransId="{8C3849CF-3C9F-4255-84AB-CB7039374EFD}" sibTransId="{C7C19181-7601-413B-8747-886BD2F32CCC}"/>
    <dgm:cxn modelId="{67145BAE-DD62-4DD5-97BD-7924398675E5}" srcId="{6A107E5F-6341-4CAF-8AFD-F4FEA16E19DF}" destId="{A4155C53-9338-42D8-B5E3-5FA1FAF71099}" srcOrd="3" destOrd="0" parTransId="{6E30AF84-551A-448C-A78A-82A5C395D8FD}" sibTransId="{603AEA5B-1C77-45B1-B21B-878EFC45137E}"/>
    <dgm:cxn modelId="{DE9CD7AF-30E9-4C9F-B3D2-DA00CADE594D}" srcId="{0296CCBA-DD87-4A17-9673-1BE7BA4A59CA}" destId="{401CDE39-5E2B-48F1-9F95-02E6DABFEC50}" srcOrd="2" destOrd="0" parTransId="{F5B78CB4-6D8A-4147-A899-CF4325CCD391}" sibTransId="{27E3333E-0816-4BA3-B847-E159D3283952}"/>
    <dgm:cxn modelId="{FAD377B0-96D3-4594-8043-540CC1B03CFB}" srcId="{6A107E5F-6341-4CAF-8AFD-F4FEA16E19DF}" destId="{4323ED4E-0D35-422A-98B7-0ABF284996DC}" srcOrd="2" destOrd="0" parTransId="{70CECB81-E49B-4AC2-89AB-D98D13A5065D}" sibTransId="{B8F7B512-088F-4349-9A86-8E43AB28D1B3}"/>
    <dgm:cxn modelId="{78BC01C1-FABB-4211-A331-30D4DC685F70}" type="presOf" srcId="{4A4A6E18-5B7C-47AD-B161-88AA1EA2F4CF}" destId="{BB0BD014-19AF-4590-9355-2AF30E0C33BF}" srcOrd="0" destOrd="1" presId="urn:microsoft.com/office/officeart/2009/3/layout/IncreasingArrowsProcess"/>
    <dgm:cxn modelId="{7A3B0BCB-2A01-40A3-9728-044036F7A2F6}" srcId="{6A107E5F-6341-4CAF-8AFD-F4FEA16E19DF}" destId="{EA5C531B-BAEF-4C8C-BA7A-09E6D36A1123}" srcOrd="0" destOrd="0" parTransId="{7D89115F-F6AF-48B0-9043-DA2883120FE1}" sibTransId="{5F0D7894-FEB5-4037-829C-9DBC05D50FFD}"/>
    <dgm:cxn modelId="{F6F5A9CB-F5FA-4433-A534-4036F185DC40}" type="presOf" srcId="{EA5C531B-BAEF-4C8C-BA7A-09E6D36A1123}" destId="{BB0BD014-19AF-4590-9355-2AF30E0C33BF}" srcOrd="0" destOrd="0" presId="urn:microsoft.com/office/officeart/2009/3/layout/IncreasingArrowsProcess"/>
    <dgm:cxn modelId="{A896F73B-ECDE-4E0D-A0DF-79E50CEB1579}" type="presParOf" srcId="{CC812318-9F50-4216-96DC-2A703A391CD2}" destId="{3420A04B-BE39-4B81-A6FD-69509BF967AD}" srcOrd="0" destOrd="0" presId="urn:microsoft.com/office/officeart/2009/3/layout/IncreasingArrowsProcess"/>
    <dgm:cxn modelId="{EB9E123A-5BCB-4777-84CD-7B27532D7BC2}" type="presParOf" srcId="{CC812318-9F50-4216-96DC-2A703A391CD2}" destId="{2EC59CBA-A48C-4C84-8EB8-70B955B0BD24}" srcOrd="1" destOrd="0" presId="urn:microsoft.com/office/officeart/2009/3/layout/IncreasingArrowsProcess"/>
    <dgm:cxn modelId="{3D063159-EE0E-4F87-B964-837BACAA21F6}" type="presParOf" srcId="{CC812318-9F50-4216-96DC-2A703A391CD2}" destId="{774A9D88-48C7-4799-8C0F-C0A63721F563}" srcOrd="2" destOrd="0" presId="urn:microsoft.com/office/officeart/2009/3/layout/IncreasingArrowsProcess"/>
    <dgm:cxn modelId="{C49D7E6F-23DB-488D-B4C7-FF7943E5B86B}" type="presParOf" srcId="{CC812318-9F50-4216-96DC-2A703A391CD2}" destId="{BB0BD014-19AF-4590-9355-2AF30E0C33BF}" srcOrd="3" destOrd="0" presId="urn:microsoft.com/office/officeart/2009/3/layout/IncreasingArrowsProcess"/>
    <dgm:cxn modelId="{556BBA06-7E73-4711-87EE-26E644A2405D}" type="presParOf" srcId="{CC812318-9F50-4216-96DC-2A703A391CD2}" destId="{70430CF0-7F62-4B3F-9442-3BE12F7CA169}" srcOrd="4" destOrd="0" presId="urn:microsoft.com/office/officeart/2009/3/layout/IncreasingArrowsProcess"/>
    <dgm:cxn modelId="{0793ECBA-FE7A-498F-B551-4D6FAF1F122E}" type="presParOf" srcId="{CC812318-9F50-4216-96DC-2A703A391CD2}" destId="{6D480A38-DFFA-451E-8FB7-95E9CAEDB94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96CCBA-DD87-4A17-9673-1BE7BA4A59C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CF65B7-9310-457D-A7C8-0A0CDCCDDE35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What?</a:t>
          </a:r>
        </a:p>
      </dgm:t>
    </dgm:pt>
    <dgm:pt modelId="{702921DB-103C-4C52-80DE-D81A7EC6D25A}" type="parTrans" cxnId="{CC0D4C66-4509-428D-BBD5-163C19974E6D}">
      <dgm:prSet/>
      <dgm:spPr/>
      <dgm:t>
        <a:bodyPr/>
        <a:lstStyle/>
        <a:p>
          <a:endParaRPr lang="en-GB"/>
        </a:p>
      </dgm:t>
    </dgm:pt>
    <dgm:pt modelId="{E53CF8C4-E307-4E0F-8C0C-F3D29C569EF6}" type="sibTrans" cxnId="{CC0D4C66-4509-428D-BBD5-163C19974E6D}">
      <dgm:prSet/>
      <dgm:spPr/>
      <dgm:t>
        <a:bodyPr/>
        <a:lstStyle/>
        <a:p>
          <a:endParaRPr lang="en-GB"/>
        </a:p>
      </dgm:t>
    </dgm:pt>
    <dgm:pt modelId="{69AA8198-9D63-487D-A4AA-E21FA47F4219}">
      <dgm:prSet phldrT="[Text]" custT="1"/>
      <dgm:spPr>
        <a:ln>
          <a:solidFill>
            <a:srgbClr val="1C4392"/>
          </a:solidFill>
        </a:ln>
      </dgm:spPr>
      <dgm:t>
        <a:bodyPr/>
        <a:lstStyle/>
        <a:p>
          <a:endParaRPr lang="en-GB" sz="2000" dirty="0"/>
        </a:p>
        <a:p>
          <a:r>
            <a:rPr lang="en-GB" sz="2000" dirty="0"/>
            <a:t>Develop a series of </a:t>
          </a:r>
          <a:r>
            <a:rPr lang="en-GB" sz="2000" b="1" dirty="0">
              <a:solidFill>
                <a:srgbClr val="1C4392"/>
              </a:solidFill>
            </a:rPr>
            <a:t>resilience walks</a:t>
          </a:r>
          <a:r>
            <a:rPr lang="en-GB" sz="2000" dirty="0"/>
            <a:t>, where students form small groups </a:t>
          </a:r>
          <a:br>
            <a:rPr lang="en-GB" sz="2000" dirty="0"/>
          </a:br>
          <a:r>
            <a:rPr lang="en-GB" sz="2000" dirty="0"/>
            <a:t>and take part in a </a:t>
          </a:r>
          <a:r>
            <a:rPr lang="en-GB" sz="2000" b="1" dirty="0">
              <a:solidFill>
                <a:srgbClr val="1C4392"/>
              </a:solidFill>
            </a:rPr>
            <a:t>guided activity </a:t>
          </a:r>
          <a:r>
            <a:rPr lang="en-GB" sz="2000" dirty="0"/>
            <a:t>as they walk around local areas. </a:t>
          </a:r>
        </a:p>
      </dgm:t>
    </dgm:pt>
    <dgm:pt modelId="{834C01F7-4EC4-4FF1-87E7-7E425F4C2135}" type="parTrans" cxnId="{4B4D1368-7A1A-4708-B670-C9BAD556F6B7}">
      <dgm:prSet/>
      <dgm:spPr/>
      <dgm:t>
        <a:bodyPr/>
        <a:lstStyle/>
        <a:p>
          <a:endParaRPr lang="en-GB"/>
        </a:p>
      </dgm:t>
    </dgm:pt>
    <dgm:pt modelId="{0EC2D888-6824-412A-A339-94B1B0A3C010}" type="sibTrans" cxnId="{4B4D1368-7A1A-4708-B670-C9BAD556F6B7}">
      <dgm:prSet/>
      <dgm:spPr/>
      <dgm:t>
        <a:bodyPr/>
        <a:lstStyle/>
        <a:p>
          <a:endParaRPr lang="en-GB"/>
        </a:p>
      </dgm:t>
    </dgm:pt>
    <dgm:pt modelId="{6A107E5F-6341-4CAF-8AFD-F4FEA16E19DF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Why?</a:t>
          </a:r>
        </a:p>
      </dgm:t>
    </dgm:pt>
    <dgm:pt modelId="{A0BD8F26-BAF0-4109-8CE9-966893085960}" type="parTrans" cxnId="{F8B84020-FC3A-4637-B942-402E8D236B70}">
      <dgm:prSet/>
      <dgm:spPr/>
      <dgm:t>
        <a:bodyPr/>
        <a:lstStyle/>
        <a:p>
          <a:endParaRPr lang="en-GB"/>
        </a:p>
      </dgm:t>
    </dgm:pt>
    <dgm:pt modelId="{C54664CD-A45B-4A87-98D3-48729C59C2F2}" type="sibTrans" cxnId="{F8B84020-FC3A-4637-B942-402E8D236B70}">
      <dgm:prSet/>
      <dgm:spPr/>
      <dgm:t>
        <a:bodyPr/>
        <a:lstStyle/>
        <a:p>
          <a:endParaRPr lang="en-GB"/>
        </a:p>
      </dgm:t>
    </dgm:pt>
    <dgm:pt modelId="{EA5C531B-BAEF-4C8C-BA7A-09E6D36A1123}">
      <dgm:prSet phldrT="[Text]" custT="1"/>
      <dgm:spPr>
        <a:ln>
          <a:solidFill>
            <a:srgbClr val="1C4392"/>
          </a:solidFill>
        </a:ln>
      </dgm:spPr>
      <dgm:t>
        <a:bodyPr/>
        <a:lstStyle/>
        <a:p>
          <a:r>
            <a:rPr lang="en-GB" sz="1600" dirty="0"/>
            <a:t>Students are keen to engage with in-person activities </a:t>
          </a:r>
        </a:p>
      </dgm:t>
    </dgm:pt>
    <dgm:pt modelId="{7D89115F-F6AF-48B0-9043-DA2883120FE1}" type="parTrans" cxnId="{7A3B0BCB-2A01-40A3-9728-044036F7A2F6}">
      <dgm:prSet/>
      <dgm:spPr/>
      <dgm:t>
        <a:bodyPr/>
        <a:lstStyle/>
        <a:p>
          <a:endParaRPr lang="en-GB"/>
        </a:p>
      </dgm:t>
    </dgm:pt>
    <dgm:pt modelId="{5F0D7894-FEB5-4037-829C-9DBC05D50FFD}" type="sibTrans" cxnId="{7A3B0BCB-2A01-40A3-9728-044036F7A2F6}">
      <dgm:prSet/>
      <dgm:spPr/>
      <dgm:t>
        <a:bodyPr/>
        <a:lstStyle/>
        <a:p>
          <a:endParaRPr lang="en-GB"/>
        </a:p>
      </dgm:t>
    </dgm:pt>
    <dgm:pt modelId="{401CDE39-5E2B-48F1-9F95-02E6DABFEC50}">
      <dgm:prSet phldrT="[Text]"/>
      <dgm:spPr>
        <a:solidFill>
          <a:srgbClr val="1C4392"/>
        </a:solidFill>
      </dgm:spPr>
      <dgm:t>
        <a:bodyPr/>
        <a:lstStyle/>
        <a:p>
          <a:r>
            <a:rPr lang="en-GB" dirty="0"/>
            <a:t>How?</a:t>
          </a:r>
        </a:p>
      </dgm:t>
    </dgm:pt>
    <dgm:pt modelId="{F5B78CB4-6D8A-4147-A899-CF4325CCD391}" type="parTrans" cxnId="{DE9CD7AF-30E9-4C9F-B3D2-DA00CADE594D}">
      <dgm:prSet/>
      <dgm:spPr/>
      <dgm:t>
        <a:bodyPr/>
        <a:lstStyle/>
        <a:p>
          <a:endParaRPr lang="en-GB"/>
        </a:p>
      </dgm:t>
    </dgm:pt>
    <dgm:pt modelId="{27E3333E-0816-4BA3-B847-E159D3283952}" type="sibTrans" cxnId="{DE9CD7AF-30E9-4C9F-B3D2-DA00CADE594D}">
      <dgm:prSet/>
      <dgm:spPr/>
      <dgm:t>
        <a:bodyPr/>
        <a:lstStyle/>
        <a:p>
          <a:endParaRPr lang="en-GB"/>
        </a:p>
      </dgm:t>
    </dgm:pt>
    <dgm:pt modelId="{F8328C4A-325E-4A5C-912B-0D97F32E209D}">
      <dgm:prSet phldrT="[Text]"/>
      <dgm:spPr>
        <a:ln>
          <a:solidFill>
            <a:srgbClr val="1C4392"/>
          </a:solidFill>
        </a:ln>
      </dgm:spPr>
      <dgm:t>
        <a:bodyPr/>
        <a:lstStyle/>
        <a:p>
          <a:r>
            <a:rPr lang="en-GB" dirty="0"/>
            <a:t>Plan </a:t>
          </a:r>
          <a:r>
            <a:rPr lang="en-GB" b="1" dirty="0">
              <a:solidFill>
                <a:srgbClr val="1C4392"/>
              </a:solidFill>
            </a:rPr>
            <a:t>walking routes </a:t>
          </a:r>
          <a:r>
            <a:rPr lang="en-GB" dirty="0"/>
            <a:t>and topics of focus</a:t>
          </a:r>
        </a:p>
      </dgm:t>
    </dgm:pt>
    <dgm:pt modelId="{D4B1332C-CE60-4CDD-BF53-78EE05AE730A}" type="parTrans" cxnId="{23860579-FCC9-49A2-A466-8060450C3971}">
      <dgm:prSet/>
      <dgm:spPr/>
      <dgm:t>
        <a:bodyPr/>
        <a:lstStyle/>
        <a:p>
          <a:endParaRPr lang="en-GB"/>
        </a:p>
      </dgm:t>
    </dgm:pt>
    <dgm:pt modelId="{7F79BD86-C87E-4925-8E5A-6AF877CFB7D3}" type="sibTrans" cxnId="{23860579-FCC9-49A2-A466-8060450C3971}">
      <dgm:prSet/>
      <dgm:spPr/>
      <dgm:t>
        <a:bodyPr/>
        <a:lstStyle/>
        <a:p>
          <a:endParaRPr lang="en-GB"/>
        </a:p>
      </dgm:t>
    </dgm:pt>
    <dgm:pt modelId="{4DBB48AE-1F42-463C-AC82-682DA513FD69}">
      <dgm:prSet/>
      <dgm:spPr>
        <a:ln>
          <a:solidFill>
            <a:srgbClr val="1C4392"/>
          </a:solidFill>
        </a:ln>
      </dgm:spPr>
      <dgm:t>
        <a:bodyPr/>
        <a:lstStyle/>
        <a:p>
          <a:endParaRPr lang="en-GB" sz="1100" dirty="0"/>
        </a:p>
      </dgm:t>
    </dgm:pt>
    <dgm:pt modelId="{88BBF55D-EC86-4AE2-92AF-094AEA963B0A}" type="parTrans" cxnId="{F0A2F508-A76C-4E33-92A3-59698ABDF0EC}">
      <dgm:prSet/>
      <dgm:spPr/>
      <dgm:t>
        <a:bodyPr/>
        <a:lstStyle/>
        <a:p>
          <a:endParaRPr lang="en-GB"/>
        </a:p>
      </dgm:t>
    </dgm:pt>
    <dgm:pt modelId="{8C82D845-7306-4CD2-BB20-3B4BCCAF2F52}" type="sibTrans" cxnId="{F0A2F508-A76C-4E33-92A3-59698ABDF0EC}">
      <dgm:prSet/>
      <dgm:spPr/>
      <dgm:t>
        <a:bodyPr/>
        <a:lstStyle/>
        <a:p>
          <a:endParaRPr lang="en-GB"/>
        </a:p>
      </dgm:t>
    </dgm:pt>
    <dgm:pt modelId="{AFB0B7FB-4ABD-4C12-B81B-815FD60EA634}">
      <dgm:prSet custT="1"/>
      <dgm:spPr>
        <a:ln>
          <a:solidFill>
            <a:srgbClr val="1C4392"/>
          </a:solidFill>
        </a:ln>
      </dgm:spPr>
      <dgm:t>
        <a:bodyPr/>
        <a:lstStyle/>
        <a:p>
          <a:r>
            <a:rPr lang="en-GB" sz="1600" dirty="0"/>
            <a:t>Resilience can be facilitated through </a:t>
          </a:r>
          <a:r>
            <a:rPr lang="en-GB" sz="1600" b="1" dirty="0">
              <a:solidFill>
                <a:srgbClr val="1C4392"/>
              </a:solidFill>
            </a:rPr>
            <a:t>informal activities</a:t>
          </a:r>
          <a:r>
            <a:rPr lang="en-GB" sz="1600" dirty="0"/>
            <a:t>, e.g., community building (Holdsworth et al., 2017)</a:t>
          </a:r>
        </a:p>
      </dgm:t>
    </dgm:pt>
    <dgm:pt modelId="{2DE7B5E5-70F3-4765-89DE-CCD7A3C1BCFB}" type="parTrans" cxnId="{AEDEF6DB-7C91-41AA-AB90-7C4E214C827F}">
      <dgm:prSet/>
      <dgm:spPr/>
      <dgm:t>
        <a:bodyPr/>
        <a:lstStyle/>
        <a:p>
          <a:endParaRPr lang="en-GB"/>
        </a:p>
      </dgm:t>
    </dgm:pt>
    <dgm:pt modelId="{D29C21B3-D172-4AB9-AFB5-49D8586CA018}" type="sibTrans" cxnId="{AEDEF6DB-7C91-41AA-AB90-7C4E214C827F}">
      <dgm:prSet/>
      <dgm:spPr/>
      <dgm:t>
        <a:bodyPr/>
        <a:lstStyle/>
        <a:p>
          <a:endParaRPr lang="en-GB"/>
        </a:p>
      </dgm:t>
    </dgm:pt>
    <dgm:pt modelId="{D5E801FF-D394-4410-9D0E-041F888165F4}">
      <dgm:prSet custT="1"/>
      <dgm:spPr>
        <a:ln>
          <a:solidFill>
            <a:srgbClr val="1C4392"/>
          </a:solidFill>
        </a:ln>
      </dgm:spPr>
      <dgm:t>
        <a:bodyPr/>
        <a:lstStyle/>
        <a:p>
          <a:r>
            <a:rPr lang="en-GB" sz="1600" dirty="0"/>
            <a:t>Making friends and developing </a:t>
          </a:r>
          <a:r>
            <a:rPr lang="en-GB" sz="1600" b="1" dirty="0">
              <a:solidFill>
                <a:srgbClr val="1C4392"/>
              </a:solidFill>
            </a:rPr>
            <a:t>support networks </a:t>
          </a:r>
          <a:r>
            <a:rPr lang="en-GB" sz="1600" dirty="0"/>
            <a:t>is important to students (Laidlaw et al., 2015)</a:t>
          </a:r>
        </a:p>
      </dgm:t>
    </dgm:pt>
    <dgm:pt modelId="{A130FE16-975C-4D20-B19F-76C5745912D2}" type="parTrans" cxnId="{930EDB43-652C-4FEA-877F-5A9A6245EE29}">
      <dgm:prSet/>
      <dgm:spPr/>
      <dgm:t>
        <a:bodyPr/>
        <a:lstStyle/>
        <a:p>
          <a:endParaRPr lang="en-GB"/>
        </a:p>
      </dgm:t>
    </dgm:pt>
    <dgm:pt modelId="{8794E56D-5E80-4133-9BCD-443C9E6C0BB5}" type="sibTrans" cxnId="{930EDB43-652C-4FEA-877F-5A9A6245EE29}">
      <dgm:prSet/>
      <dgm:spPr/>
      <dgm:t>
        <a:bodyPr/>
        <a:lstStyle/>
        <a:p>
          <a:endParaRPr lang="en-GB"/>
        </a:p>
      </dgm:t>
    </dgm:pt>
    <dgm:pt modelId="{A4D1722B-F741-4C4D-93AF-B8351512DF63}">
      <dgm:prSet custT="1"/>
      <dgm:spPr>
        <a:ln>
          <a:solidFill>
            <a:srgbClr val="1C4392"/>
          </a:solidFill>
        </a:ln>
      </dgm:spPr>
      <dgm:t>
        <a:bodyPr/>
        <a:lstStyle/>
        <a:p>
          <a:r>
            <a:rPr lang="en-GB" sz="1600" dirty="0"/>
            <a:t>Group walks in nature play a role in </a:t>
          </a:r>
          <a:r>
            <a:rPr lang="en-GB" sz="1600" b="1" dirty="0">
              <a:solidFill>
                <a:srgbClr val="1C4392"/>
              </a:solidFill>
            </a:rPr>
            <a:t>‘un-doing</a:t>
          </a:r>
          <a:r>
            <a:rPr lang="en-GB" sz="1600" dirty="0"/>
            <a:t>’ the effects off stressful life events (Marselle et al., 2019)</a:t>
          </a:r>
        </a:p>
      </dgm:t>
    </dgm:pt>
    <dgm:pt modelId="{844340CD-609D-4F8E-82F8-7A7F5F97FAA7}" type="parTrans" cxnId="{40D8DE54-8D7F-4A4B-8600-C560A7F92B45}">
      <dgm:prSet/>
      <dgm:spPr/>
      <dgm:t>
        <a:bodyPr/>
        <a:lstStyle/>
        <a:p>
          <a:endParaRPr lang="en-GB"/>
        </a:p>
      </dgm:t>
    </dgm:pt>
    <dgm:pt modelId="{F5DFFDCA-E2D7-4CAC-BAFC-D85F6337347A}" type="sibTrans" cxnId="{40D8DE54-8D7F-4A4B-8600-C560A7F92B45}">
      <dgm:prSet/>
      <dgm:spPr/>
      <dgm:t>
        <a:bodyPr/>
        <a:lstStyle/>
        <a:p>
          <a:endParaRPr lang="en-GB"/>
        </a:p>
      </dgm:t>
    </dgm:pt>
    <dgm:pt modelId="{52A339EB-43F6-4FBA-97FE-BBC97E415380}">
      <dgm:prSet/>
      <dgm:spPr>
        <a:ln>
          <a:solidFill>
            <a:srgbClr val="1C4392"/>
          </a:solidFill>
        </a:ln>
      </dgm:spPr>
      <dgm:t>
        <a:bodyPr/>
        <a:lstStyle/>
        <a:p>
          <a:endParaRPr lang="en-GB" sz="1100" dirty="0"/>
        </a:p>
      </dgm:t>
    </dgm:pt>
    <dgm:pt modelId="{8C3849CF-3C9F-4255-84AB-CB7039374EFD}" type="parTrans" cxnId="{9AAC1BAD-3B80-4C4D-B2BE-540387A99B36}">
      <dgm:prSet/>
      <dgm:spPr/>
      <dgm:t>
        <a:bodyPr/>
        <a:lstStyle/>
        <a:p>
          <a:endParaRPr lang="en-GB"/>
        </a:p>
      </dgm:t>
    </dgm:pt>
    <dgm:pt modelId="{C7C19181-7601-413B-8747-886BD2F32CCC}" type="sibTrans" cxnId="{9AAC1BAD-3B80-4C4D-B2BE-540387A99B36}">
      <dgm:prSet/>
      <dgm:spPr/>
      <dgm:t>
        <a:bodyPr/>
        <a:lstStyle/>
        <a:p>
          <a:endParaRPr lang="en-GB"/>
        </a:p>
      </dgm:t>
    </dgm:pt>
    <dgm:pt modelId="{1F4037FE-FC94-4ECF-9D3A-31E944D460E9}">
      <dgm:prSet/>
      <dgm:spPr>
        <a:ln>
          <a:solidFill>
            <a:srgbClr val="1C4392"/>
          </a:solidFill>
        </a:ln>
      </dgm:spPr>
      <dgm:t>
        <a:bodyPr/>
        <a:lstStyle/>
        <a:p>
          <a:r>
            <a:rPr lang="en-GB" dirty="0"/>
            <a:t>Intervention-based </a:t>
          </a:r>
          <a:r>
            <a:rPr lang="en-GB" b="1" dirty="0">
              <a:solidFill>
                <a:srgbClr val="1C4392"/>
              </a:solidFill>
            </a:rPr>
            <a:t>assessment</a:t>
          </a:r>
          <a:r>
            <a:rPr lang="en-GB" dirty="0"/>
            <a:t> of the walks, rating wellbeing and resilience before </a:t>
          </a:r>
          <a:br>
            <a:rPr lang="en-GB" dirty="0"/>
          </a:br>
          <a:r>
            <a:rPr lang="en-GB" dirty="0"/>
            <a:t>and after walks (evaluation)</a:t>
          </a:r>
        </a:p>
      </dgm:t>
    </dgm:pt>
    <dgm:pt modelId="{DAD9CE2B-80EA-4623-AB40-D0AD9416ABCE}" type="parTrans" cxnId="{FA9F4B45-7780-43E2-B2FA-971EAD023071}">
      <dgm:prSet/>
      <dgm:spPr/>
      <dgm:t>
        <a:bodyPr/>
        <a:lstStyle/>
        <a:p>
          <a:endParaRPr lang="en-GB"/>
        </a:p>
      </dgm:t>
    </dgm:pt>
    <dgm:pt modelId="{C3C298B2-D331-43ED-A16E-14BFEE93A953}" type="sibTrans" cxnId="{FA9F4B45-7780-43E2-B2FA-971EAD023071}">
      <dgm:prSet/>
      <dgm:spPr/>
      <dgm:t>
        <a:bodyPr/>
        <a:lstStyle/>
        <a:p>
          <a:endParaRPr lang="en-GB"/>
        </a:p>
      </dgm:t>
    </dgm:pt>
    <dgm:pt modelId="{E7C49BF4-8331-49C3-B2CD-973F686CE702}">
      <dgm:prSet/>
      <dgm:spPr>
        <a:ln>
          <a:solidFill>
            <a:srgbClr val="1C4392"/>
          </a:solidFill>
        </a:ln>
      </dgm:spPr>
      <dgm:t>
        <a:bodyPr/>
        <a:lstStyle/>
        <a:p>
          <a:endParaRPr lang="en-GB" dirty="0"/>
        </a:p>
      </dgm:t>
    </dgm:pt>
    <dgm:pt modelId="{DAD4DA1B-3EAA-470E-B06F-42D6C3F0F8BB}" type="parTrans" cxnId="{4B8FC385-57E1-459E-9427-A24BBAF9CFBA}">
      <dgm:prSet/>
      <dgm:spPr/>
      <dgm:t>
        <a:bodyPr/>
        <a:lstStyle/>
        <a:p>
          <a:endParaRPr lang="en-GB"/>
        </a:p>
      </dgm:t>
    </dgm:pt>
    <dgm:pt modelId="{21A6416A-BE7A-46E1-9683-EBB71D143719}" type="sibTrans" cxnId="{4B8FC385-57E1-459E-9427-A24BBAF9CFBA}">
      <dgm:prSet/>
      <dgm:spPr/>
      <dgm:t>
        <a:bodyPr/>
        <a:lstStyle/>
        <a:p>
          <a:endParaRPr lang="en-GB"/>
        </a:p>
      </dgm:t>
    </dgm:pt>
    <dgm:pt modelId="{CC812318-9F50-4216-96DC-2A703A391CD2}" type="pres">
      <dgm:prSet presAssocID="{0296CCBA-DD87-4A17-9673-1BE7BA4A59C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420A04B-BE39-4B81-A6FD-69509BF967AD}" type="pres">
      <dgm:prSet presAssocID="{35CF65B7-9310-457D-A7C8-0A0CDCCDDE35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2EC59CBA-A48C-4C84-8EB8-70B955B0BD24}" type="pres">
      <dgm:prSet presAssocID="{35CF65B7-9310-457D-A7C8-0A0CDCCDDE3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774A9D88-48C7-4799-8C0F-C0A63721F563}" type="pres">
      <dgm:prSet presAssocID="{6A107E5F-6341-4CAF-8AFD-F4FEA16E19DF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BB0BD014-19AF-4590-9355-2AF30E0C33BF}" type="pres">
      <dgm:prSet presAssocID="{6A107E5F-6341-4CAF-8AFD-F4FEA16E19D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70430CF0-7F62-4B3F-9442-3BE12F7CA169}" type="pres">
      <dgm:prSet presAssocID="{401CDE39-5E2B-48F1-9F95-02E6DABFEC50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6D480A38-DFFA-451E-8FB7-95E9CAEDB94D}" type="pres">
      <dgm:prSet presAssocID="{401CDE39-5E2B-48F1-9F95-02E6DABFEC5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7CEE500-4D66-4F77-BC5F-FCF8217721E3}" type="presOf" srcId="{0296CCBA-DD87-4A17-9673-1BE7BA4A59CA}" destId="{CC812318-9F50-4216-96DC-2A703A391CD2}" srcOrd="0" destOrd="0" presId="urn:microsoft.com/office/officeart/2009/3/layout/IncreasingArrowsProcess"/>
    <dgm:cxn modelId="{2CB05908-DF42-46A9-93B6-BB13B7B48594}" type="presOf" srcId="{35CF65B7-9310-457D-A7C8-0A0CDCCDDE35}" destId="{3420A04B-BE39-4B81-A6FD-69509BF967AD}" srcOrd="0" destOrd="0" presId="urn:microsoft.com/office/officeart/2009/3/layout/IncreasingArrowsProcess"/>
    <dgm:cxn modelId="{F0A2F508-A76C-4E33-92A3-59698ABDF0EC}" srcId="{35CF65B7-9310-457D-A7C8-0A0CDCCDDE35}" destId="{4DBB48AE-1F42-463C-AC82-682DA513FD69}" srcOrd="1" destOrd="0" parTransId="{88BBF55D-EC86-4AE2-92AF-094AEA963B0A}" sibTransId="{8C82D845-7306-4CD2-BB20-3B4BCCAF2F52}"/>
    <dgm:cxn modelId="{F3438909-CD18-4581-BDC3-E6F7F246ADAA}" type="presOf" srcId="{A4D1722B-F741-4C4D-93AF-B8351512DF63}" destId="{BB0BD014-19AF-4590-9355-2AF30E0C33BF}" srcOrd="0" destOrd="3" presId="urn:microsoft.com/office/officeart/2009/3/layout/IncreasingArrowsProcess"/>
    <dgm:cxn modelId="{F8B84020-FC3A-4637-B942-402E8D236B70}" srcId="{0296CCBA-DD87-4A17-9673-1BE7BA4A59CA}" destId="{6A107E5F-6341-4CAF-8AFD-F4FEA16E19DF}" srcOrd="1" destOrd="0" parTransId="{A0BD8F26-BAF0-4109-8CE9-966893085960}" sibTransId="{C54664CD-A45B-4A87-98D3-48729C59C2F2}"/>
    <dgm:cxn modelId="{7D4DC727-A0B9-4618-A6B2-6914B704A22D}" type="presOf" srcId="{D5E801FF-D394-4410-9D0E-041F888165F4}" destId="{BB0BD014-19AF-4590-9355-2AF30E0C33BF}" srcOrd="0" destOrd="2" presId="urn:microsoft.com/office/officeart/2009/3/layout/IncreasingArrowsProcess"/>
    <dgm:cxn modelId="{F9B48828-19C3-4E74-9BF9-07AEE60FEF47}" type="presOf" srcId="{AFB0B7FB-4ABD-4C12-B81B-815FD60EA634}" destId="{BB0BD014-19AF-4590-9355-2AF30E0C33BF}" srcOrd="0" destOrd="1" presId="urn:microsoft.com/office/officeart/2009/3/layout/IncreasingArrowsProcess"/>
    <dgm:cxn modelId="{5046FD35-300B-4B27-B5F8-5F598013FCE0}" type="presOf" srcId="{4DBB48AE-1F42-463C-AC82-682DA513FD69}" destId="{2EC59CBA-A48C-4C84-8EB8-70B955B0BD24}" srcOrd="0" destOrd="1" presId="urn:microsoft.com/office/officeart/2009/3/layout/IncreasingArrowsProcess"/>
    <dgm:cxn modelId="{15E4F837-574E-407C-B4AA-4D9E8C2A806A}" type="presOf" srcId="{52A339EB-43F6-4FBA-97FE-BBC97E415380}" destId="{BB0BD014-19AF-4590-9355-2AF30E0C33BF}" srcOrd="0" destOrd="4" presId="urn:microsoft.com/office/officeart/2009/3/layout/IncreasingArrowsProcess"/>
    <dgm:cxn modelId="{B5160A3A-CF4A-4670-8D14-C008ED7776A6}" type="presOf" srcId="{6A107E5F-6341-4CAF-8AFD-F4FEA16E19DF}" destId="{774A9D88-48C7-4799-8C0F-C0A63721F563}" srcOrd="0" destOrd="0" presId="urn:microsoft.com/office/officeart/2009/3/layout/IncreasingArrowsProcess"/>
    <dgm:cxn modelId="{930EDB43-652C-4FEA-877F-5A9A6245EE29}" srcId="{6A107E5F-6341-4CAF-8AFD-F4FEA16E19DF}" destId="{D5E801FF-D394-4410-9D0E-041F888165F4}" srcOrd="2" destOrd="0" parTransId="{A130FE16-975C-4D20-B19F-76C5745912D2}" sibTransId="{8794E56D-5E80-4133-9BCD-443C9E6C0BB5}"/>
    <dgm:cxn modelId="{FA9F4B45-7780-43E2-B2FA-971EAD023071}" srcId="{401CDE39-5E2B-48F1-9F95-02E6DABFEC50}" destId="{1F4037FE-FC94-4ECF-9D3A-31E944D460E9}" srcOrd="1" destOrd="0" parTransId="{DAD9CE2B-80EA-4623-AB40-D0AD9416ABCE}" sibTransId="{C3C298B2-D331-43ED-A16E-14BFEE93A953}"/>
    <dgm:cxn modelId="{CC0D4C66-4509-428D-BBD5-163C19974E6D}" srcId="{0296CCBA-DD87-4A17-9673-1BE7BA4A59CA}" destId="{35CF65B7-9310-457D-A7C8-0A0CDCCDDE35}" srcOrd="0" destOrd="0" parTransId="{702921DB-103C-4C52-80DE-D81A7EC6D25A}" sibTransId="{E53CF8C4-E307-4E0F-8C0C-F3D29C569EF6}"/>
    <dgm:cxn modelId="{4B4D1368-7A1A-4708-B670-C9BAD556F6B7}" srcId="{35CF65B7-9310-457D-A7C8-0A0CDCCDDE35}" destId="{69AA8198-9D63-487D-A4AA-E21FA47F4219}" srcOrd="0" destOrd="0" parTransId="{834C01F7-4EC4-4FF1-87E7-7E425F4C2135}" sibTransId="{0EC2D888-6824-412A-A339-94B1B0A3C010}"/>
    <dgm:cxn modelId="{12603451-9223-42FB-A732-27B607071ED0}" type="presOf" srcId="{F8328C4A-325E-4A5C-912B-0D97F32E209D}" destId="{6D480A38-DFFA-451E-8FB7-95E9CAEDB94D}" srcOrd="0" destOrd="0" presId="urn:microsoft.com/office/officeart/2009/3/layout/IncreasingArrowsProcess"/>
    <dgm:cxn modelId="{40D8DE54-8D7F-4A4B-8600-C560A7F92B45}" srcId="{6A107E5F-6341-4CAF-8AFD-F4FEA16E19DF}" destId="{A4D1722B-F741-4C4D-93AF-B8351512DF63}" srcOrd="3" destOrd="0" parTransId="{844340CD-609D-4F8E-82F8-7A7F5F97FAA7}" sibTransId="{F5DFFDCA-E2D7-4CAC-BAFC-D85F6337347A}"/>
    <dgm:cxn modelId="{04F22856-2009-4388-A0C2-79CCECF98299}" type="presOf" srcId="{401CDE39-5E2B-48F1-9F95-02E6DABFEC50}" destId="{70430CF0-7F62-4B3F-9442-3BE12F7CA169}" srcOrd="0" destOrd="0" presId="urn:microsoft.com/office/officeart/2009/3/layout/IncreasingArrowsProcess"/>
    <dgm:cxn modelId="{23860579-FCC9-49A2-A466-8060450C3971}" srcId="{401CDE39-5E2B-48F1-9F95-02E6DABFEC50}" destId="{F8328C4A-325E-4A5C-912B-0D97F32E209D}" srcOrd="0" destOrd="0" parTransId="{D4B1332C-CE60-4CDD-BF53-78EE05AE730A}" sibTransId="{7F79BD86-C87E-4925-8E5A-6AF877CFB7D3}"/>
    <dgm:cxn modelId="{8265D484-3DA6-4B75-AA4B-33E91E26003C}" type="presOf" srcId="{69AA8198-9D63-487D-A4AA-E21FA47F4219}" destId="{2EC59CBA-A48C-4C84-8EB8-70B955B0BD24}" srcOrd="0" destOrd="0" presId="urn:microsoft.com/office/officeart/2009/3/layout/IncreasingArrowsProcess"/>
    <dgm:cxn modelId="{4B8FC385-57E1-459E-9427-A24BBAF9CFBA}" srcId="{401CDE39-5E2B-48F1-9F95-02E6DABFEC50}" destId="{E7C49BF4-8331-49C3-B2CD-973F686CE702}" srcOrd="2" destOrd="0" parTransId="{DAD4DA1B-3EAA-470E-B06F-42D6C3F0F8BB}" sibTransId="{21A6416A-BE7A-46E1-9683-EBB71D143719}"/>
    <dgm:cxn modelId="{B40BFD98-E175-440F-A1CB-7464C71510E2}" type="presOf" srcId="{E7C49BF4-8331-49C3-B2CD-973F686CE702}" destId="{6D480A38-DFFA-451E-8FB7-95E9CAEDB94D}" srcOrd="0" destOrd="2" presId="urn:microsoft.com/office/officeart/2009/3/layout/IncreasingArrowsProcess"/>
    <dgm:cxn modelId="{9AAC1BAD-3B80-4C4D-B2BE-540387A99B36}" srcId="{6A107E5F-6341-4CAF-8AFD-F4FEA16E19DF}" destId="{52A339EB-43F6-4FBA-97FE-BBC97E415380}" srcOrd="4" destOrd="0" parTransId="{8C3849CF-3C9F-4255-84AB-CB7039374EFD}" sibTransId="{C7C19181-7601-413B-8747-886BD2F32CCC}"/>
    <dgm:cxn modelId="{DE9CD7AF-30E9-4C9F-B3D2-DA00CADE594D}" srcId="{0296CCBA-DD87-4A17-9673-1BE7BA4A59CA}" destId="{401CDE39-5E2B-48F1-9F95-02E6DABFEC50}" srcOrd="2" destOrd="0" parTransId="{F5B78CB4-6D8A-4147-A899-CF4325CCD391}" sibTransId="{27E3333E-0816-4BA3-B847-E159D3283952}"/>
    <dgm:cxn modelId="{7A3B0BCB-2A01-40A3-9728-044036F7A2F6}" srcId="{6A107E5F-6341-4CAF-8AFD-F4FEA16E19DF}" destId="{EA5C531B-BAEF-4C8C-BA7A-09E6D36A1123}" srcOrd="0" destOrd="0" parTransId="{7D89115F-F6AF-48B0-9043-DA2883120FE1}" sibTransId="{5F0D7894-FEB5-4037-829C-9DBC05D50FFD}"/>
    <dgm:cxn modelId="{F6F5A9CB-F5FA-4433-A534-4036F185DC40}" type="presOf" srcId="{EA5C531B-BAEF-4C8C-BA7A-09E6D36A1123}" destId="{BB0BD014-19AF-4590-9355-2AF30E0C33BF}" srcOrd="0" destOrd="0" presId="urn:microsoft.com/office/officeart/2009/3/layout/IncreasingArrowsProcess"/>
    <dgm:cxn modelId="{50AABCD1-81F0-4E93-BE5D-3E2804814A0C}" type="presOf" srcId="{1F4037FE-FC94-4ECF-9D3A-31E944D460E9}" destId="{6D480A38-DFFA-451E-8FB7-95E9CAEDB94D}" srcOrd="0" destOrd="1" presId="urn:microsoft.com/office/officeart/2009/3/layout/IncreasingArrowsProcess"/>
    <dgm:cxn modelId="{AEDEF6DB-7C91-41AA-AB90-7C4E214C827F}" srcId="{6A107E5F-6341-4CAF-8AFD-F4FEA16E19DF}" destId="{AFB0B7FB-4ABD-4C12-B81B-815FD60EA634}" srcOrd="1" destOrd="0" parTransId="{2DE7B5E5-70F3-4765-89DE-CCD7A3C1BCFB}" sibTransId="{D29C21B3-D172-4AB9-AFB5-49D8586CA018}"/>
    <dgm:cxn modelId="{A896F73B-ECDE-4E0D-A0DF-79E50CEB1579}" type="presParOf" srcId="{CC812318-9F50-4216-96DC-2A703A391CD2}" destId="{3420A04B-BE39-4B81-A6FD-69509BF967AD}" srcOrd="0" destOrd="0" presId="urn:microsoft.com/office/officeart/2009/3/layout/IncreasingArrowsProcess"/>
    <dgm:cxn modelId="{EB9E123A-5BCB-4777-84CD-7B27532D7BC2}" type="presParOf" srcId="{CC812318-9F50-4216-96DC-2A703A391CD2}" destId="{2EC59CBA-A48C-4C84-8EB8-70B955B0BD24}" srcOrd="1" destOrd="0" presId="urn:microsoft.com/office/officeart/2009/3/layout/IncreasingArrowsProcess"/>
    <dgm:cxn modelId="{3D063159-EE0E-4F87-B964-837BACAA21F6}" type="presParOf" srcId="{CC812318-9F50-4216-96DC-2A703A391CD2}" destId="{774A9D88-48C7-4799-8C0F-C0A63721F563}" srcOrd="2" destOrd="0" presId="urn:microsoft.com/office/officeart/2009/3/layout/IncreasingArrowsProcess"/>
    <dgm:cxn modelId="{C49D7E6F-23DB-488D-B4C7-FF7943E5B86B}" type="presParOf" srcId="{CC812318-9F50-4216-96DC-2A703A391CD2}" destId="{BB0BD014-19AF-4590-9355-2AF30E0C33BF}" srcOrd="3" destOrd="0" presId="urn:microsoft.com/office/officeart/2009/3/layout/IncreasingArrowsProcess"/>
    <dgm:cxn modelId="{556BBA06-7E73-4711-87EE-26E644A2405D}" type="presParOf" srcId="{CC812318-9F50-4216-96DC-2A703A391CD2}" destId="{70430CF0-7F62-4B3F-9442-3BE12F7CA169}" srcOrd="4" destOrd="0" presId="urn:microsoft.com/office/officeart/2009/3/layout/IncreasingArrowsProcess"/>
    <dgm:cxn modelId="{0793ECBA-FE7A-498F-B551-4D6FAF1F122E}" type="presParOf" srcId="{CC812318-9F50-4216-96DC-2A703A391CD2}" destId="{6D480A38-DFFA-451E-8FB7-95E9CAEDB94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C90A9-EEAF-48BF-9809-66B74039F72C}">
      <dsp:nvSpPr>
        <dsp:cNvPr id="0" name=""/>
        <dsp:cNvSpPr/>
      </dsp:nvSpPr>
      <dsp:spPr>
        <a:xfrm rot="16200000">
          <a:off x="411914" y="-411914"/>
          <a:ext cx="1614425" cy="2438254"/>
        </a:xfrm>
        <a:prstGeom prst="round1Rect">
          <a:avLst/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Academic Resilience</a:t>
          </a:r>
        </a:p>
      </dsp:txBody>
      <dsp:txXfrm rot="5400000">
        <a:off x="-1" y="1"/>
        <a:ext cx="2438254" cy="1210818"/>
      </dsp:txXfrm>
    </dsp:sp>
    <dsp:sp modelId="{23AF772C-D822-46DC-B14F-3D4232A50A3D}">
      <dsp:nvSpPr>
        <dsp:cNvPr id="0" name=""/>
        <dsp:cNvSpPr/>
      </dsp:nvSpPr>
      <dsp:spPr>
        <a:xfrm>
          <a:off x="2438254" y="0"/>
          <a:ext cx="2438254" cy="1614425"/>
        </a:xfrm>
        <a:prstGeom prst="round1Rect">
          <a:avLst/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Metacognition</a:t>
          </a:r>
        </a:p>
      </dsp:txBody>
      <dsp:txXfrm>
        <a:off x="2438254" y="0"/>
        <a:ext cx="2438254" cy="1210818"/>
      </dsp:txXfrm>
    </dsp:sp>
    <dsp:sp modelId="{65AA5306-53BE-499D-B736-C6E0B5690553}">
      <dsp:nvSpPr>
        <dsp:cNvPr id="0" name=""/>
        <dsp:cNvSpPr/>
      </dsp:nvSpPr>
      <dsp:spPr>
        <a:xfrm rot="10800000">
          <a:off x="0" y="1614425"/>
          <a:ext cx="2438254" cy="1614425"/>
        </a:xfrm>
        <a:prstGeom prst="round1Rect">
          <a:avLst/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Graduate Attribute</a:t>
          </a:r>
        </a:p>
      </dsp:txBody>
      <dsp:txXfrm rot="10800000">
        <a:off x="0" y="2018031"/>
        <a:ext cx="2438254" cy="1210818"/>
      </dsp:txXfrm>
    </dsp:sp>
    <dsp:sp modelId="{2E01ECD2-70A5-4020-8ED0-4025224FD3BA}">
      <dsp:nvSpPr>
        <dsp:cNvPr id="0" name=""/>
        <dsp:cNvSpPr/>
      </dsp:nvSpPr>
      <dsp:spPr>
        <a:xfrm rot="5400000">
          <a:off x="2850168" y="1202510"/>
          <a:ext cx="1614425" cy="2438254"/>
        </a:xfrm>
        <a:prstGeom prst="round1Rect">
          <a:avLst/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Mental Health and Wellbeing</a:t>
          </a:r>
        </a:p>
      </dsp:txBody>
      <dsp:txXfrm rot="-5400000">
        <a:off x="2438253" y="2018031"/>
        <a:ext cx="2438254" cy="1210818"/>
      </dsp:txXfrm>
    </dsp:sp>
    <dsp:sp modelId="{7F28AF28-8FA2-4E02-B48C-CCE1674CFBFB}">
      <dsp:nvSpPr>
        <dsp:cNvPr id="0" name=""/>
        <dsp:cNvSpPr/>
      </dsp:nvSpPr>
      <dsp:spPr>
        <a:xfrm>
          <a:off x="1706777" y="1210818"/>
          <a:ext cx="1462952" cy="80721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rgbClr val="1C4392"/>
              </a:solidFill>
            </a:rPr>
            <a:t>Resilience</a:t>
          </a:r>
        </a:p>
      </dsp:txBody>
      <dsp:txXfrm>
        <a:off x="1746182" y="1250223"/>
        <a:ext cx="1384142" cy="72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43297-6687-4D69-A516-F66994F2ACDD}">
      <dsp:nvSpPr>
        <dsp:cNvPr id="0" name=""/>
        <dsp:cNvSpPr/>
      </dsp:nvSpPr>
      <dsp:spPr>
        <a:xfrm>
          <a:off x="1089090" y="266533"/>
          <a:ext cx="3444430" cy="3444430"/>
        </a:xfrm>
        <a:prstGeom prst="pie">
          <a:avLst>
            <a:gd name="adj1" fmla="val 16200000"/>
            <a:gd name="adj2" fmla="val 1800000"/>
          </a:avLst>
        </a:prstGeom>
        <a:solidFill>
          <a:srgbClr val="1C439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Approach</a:t>
          </a:r>
        </a:p>
      </dsp:txBody>
      <dsp:txXfrm>
        <a:off x="2904387" y="996424"/>
        <a:ext cx="1230153" cy="1025128"/>
      </dsp:txXfrm>
    </dsp:sp>
    <dsp:sp modelId="{F13A600C-6C63-400D-8389-2622B1317C00}">
      <dsp:nvSpPr>
        <dsp:cNvPr id="0" name=""/>
        <dsp:cNvSpPr/>
      </dsp:nvSpPr>
      <dsp:spPr>
        <a:xfrm>
          <a:off x="1018151" y="389548"/>
          <a:ext cx="3444430" cy="3444430"/>
        </a:xfrm>
        <a:prstGeom prst="pie">
          <a:avLst>
            <a:gd name="adj1" fmla="val 1800000"/>
            <a:gd name="adj2" fmla="val 9000000"/>
          </a:avLst>
        </a:prstGeom>
        <a:solidFill>
          <a:srgbClr val="1C439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Completion</a:t>
          </a:r>
        </a:p>
      </dsp:txBody>
      <dsp:txXfrm>
        <a:off x="1838254" y="2624327"/>
        <a:ext cx="1845230" cy="902112"/>
      </dsp:txXfrm>
    </dsp:sp>
    <dsp:sp modelId="{386F35FB-C740-4006-8CAB-CB5CA8668368}">
      <dsp:nvSpPr>
        <dsp:cNvPr id="0" name=""/>
        <dsp:cNvSpPr/>
      </dsp:nvSpPr>
      <dsp:spPr>
        <a:xfrm>
          <a:off x="947213" y="266533"/>
          <a:ext cx="3444430" cy="3444430"/>
        </a:xfrm>
        <a:prstGeom prst="pie">
          <a:avLst>
            <a:gd name="adj1" fmla="val 9000000"/>
            <a:gd name="adj2" fmla="val 16200000"/>
          </a:avLst>
        </a:prstGeom>
        <a:solidFill>
          <a:srgbClr val="1C439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Content</a:t>
          </a:r>
        </a:p>
      </dsp:txBody>
      <dsp:txXfrm>
        <a:off x="1346192" y="996424"/>
        <a:ext cx="1230153" cy="1025128"/>
      </dsp:txXfrm>
    </dsp:sp>
    <dsp:sp modelId="{A16BE54A-C86E-40EA-AEDB-D2C00658497E}">
      <dsp:nvSpPr>
        <dsp:cNvPr id="0" name=""/>
        <dsp:cNvSpPr/>
      </dsp:nvSpPr>
      <dsp:spPr>
        <a:xfrm>
          <a:off x="876148" y="53306"/>
          <a:ext cx="3870883" cy="387088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D897C-351B-46BC-8AD7-EFDF2271F957}">
      <dsp:nvSpPr>
        <dsp:cNvPr id="0" name=""/>
        <dsp:cNvSpPr/>
      </dsp:nvSpPr>
      <dsp:spPr>
        <a:xfrm>
          <a:off x="804925" y="176104"/>
          <a:ext cx="3870883" cy="387088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16D9B-9E86-4CC0-BF0C-245D2EC36483}">
      <dsp:nvSpPr>
        <dsp:cNvPr id="0" name=""/>
        <dsp:cNvSpPr/>
      </dsp:nvSpPr>
      <dsp:spPr>
        <a:xfrm>
          <a:off x="733702" y="53306"/>
          <a:ext cx="3870883" cy="387088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DB35D-895E-426D-A9D9-D7598F8400A7}">
      <dsp:nvSpPr>
        <dsp:cNvPr id="0" name=""/>
        <dsp:cNvSpPr/>
      </dsp:nvSpPr>
      <dsp:spPr>
        <a:xfrm rot="2562518">
          <a:off x="2609692" y="3176645"/>
          <a:ext cx="694808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694808" y="25664"/>
              </a:lnTo>
            </a:path>
          </a:pathLst>
        </a:custGeom>
        <a:noFill/>
        <a:ln w="127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74A82-1275-494C-A374-88C125CA0C86}">
      <dsp:nvSpPr>
        <dsp:cNvPr id="0" name=""/>
        <dsp:cNvSpPr/>
      </dsp:nvSpPr>
      <dsp:spPr>
        <a:xfrm>
          <a:off x="2701819" y="2227571"/>
          <a:ext cx="772713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772713" y="25664"/>
              </a:lnTo>
            </a:path>
          </a:pathLst>
        </a:custGeom>
        <a:noFill/>
        <a:ln w="127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F6A39-163B-441B-AF89-A50472A4E8AF}">
      <dsp:nvSpPr>
        <dsp:cNvPr id="0" name=""/>
        <dsp:cNvSpPr/>
      </dsp:nvSpPr>
      <dsp:spPr>
        <a:xfrm rot="19104741">
          <a:off x="2599698" y="1272720"/>
          <a:ext cx="810298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810298" y="25664"/>
              </a:lnTo>
            </a:path>
          </a:pathLst>
        </a:custGeom>
        <a:noFill/>
        <a:ln w="127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4A7F1-8E4D-4922-B666-976E3DC4FBFF}">
      <dsp:nvSpPr>
        <dsp:cNvPr id="0" name=""/>
        <dsp:cNvSpPr/>
      </dsp:nvSpPr>
      <dsp:spPr>
        <a:xfrm>
          <a:off x="824743" y="1149073"/>
          <a:ext cx="2208325" cy="2208325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5F554-BA15-4ACB-B542-B3F6386698DC}">
      <dsp:nvSpPr>
        <dsp:cNvPr id="0" name=""/>
        <dsp:cNvSpPr/>
      </dsp:nvSpPr>
      <dsp:spPr>
        <a:xfrm>
          <a:off x="3152073" y="1056"/>
          <a:ext cx="1236237" cy="1236237"/>
        </a:xfrm>
        <a:prstGeom prst="ellipse">
          <a:avLst/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Bite-size</a:t>
          </a:r>
        </a:p>
      </dsp:txBody>
      <dsp:txXfrm>
        <a:off x="3333116" y="182099"/>
        <a:ext cx="874151" cy="874151"/>
      </dsp:txXfrm>
    </dsp:sp>
    <dsp:sp modelId="{2D1D8AC7-B31F-4BCE-A587-00AEEF55DA9C}">
      <dsp:nvSpPr>
        <dsp:cNvPr id="0" name=""/>
        <dsp:cNvSpPr/>
      </dsp:nvSpPr>
      <dsp:spPr>
        <a:xfrm>
          <a:off x="4511934" y="1056"/>
          <a:ext cx="1854355" cy="1236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Micro-credential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Avoidance of traditional ‘lecture’</a:t>
          </a:r>
        </a:p>
      </dsp:txBody>
      <dsp:txXfrm>
        <a:off x="4511934" y="1056"/>
        <a:ext cx="1854355" cy="1236237"/>
      </dsp:txXfrm>
    </dsp:sp>
    <dsp:sp modelId="{C0BE9C67-51DD-4BDC-92A1-0D6FDDC6C092}">
      <dsp:nvSpPr>
        <dsp:cNvPr id="0" name=""/>
        <dsp:cNvSpPr/>
      </dsp:nvSpPr>
      <dsp:spPr>
        <a:xfrm>
          <a:off x="3474533" y="1590738"/>
          <a:ext cx="1324995" cy="1324995"/>
        </a:xfrm>
        <a:prstGeom prst="ellipse">
          <a:avLst/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Interactive</a:t>
          </a:r>
        </a:p>
      </dsp:txBody>
      <dsp:txXfrm>
        <a:off x="3668574" y="1784779"/>
        <a:ext cx="936913" cy="936913"/>
      </dsp:txXfrm>
    </dsp:sp>
    <dsp:sp modelId="{CDF25E67-EDEB-4907-B746-0C73B1BCC3CE}">
      <dsp:nvSpPr>
        <dsp:cNvPr id="0" name=""/>
        <dsp:cNvSpPr/>
      </dsp:nvSpPr>
      <dsp:spPr>
        <a:xfrm>
          <a:off x="4932027" y="1590738"/>
          <a:ext cx="1987492" cy="132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Connecting with peers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Student-generated content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Interactions with staff</a:t>
          </a:r>
        </a:p>
      </dsp:txBody>
      <dsp:txXfrm>
        <a:off x="4932027" y="1590738"/>
        <a:ext cx="1987492" cy="1324995"/>
      </dsp:txXfrm>
    </dsp:sp>
    <dsp:sp modelId="{B6B71216-C7BD-4011-8A2E-CBA4A0AE87F2}">
      <dsp:nvSpPr>
        <dsp:cNvPr id="0" name=""/>
        <dsp:cNvSpPr/>
      </dsp:nvSpPr>
      <dsp:spPr>
        <a:xfrm>
          <a:off x="3036687" y="3224798"/>
          <a:ext cx="1324995" cy="1324995"/>
        </a:xfrm>
        <a:prstGeom prst="ellipse">
          <a:avLst/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Plan your own Journey</a:t>
          </a:r>
        </a:p>
      </dsp:txBody>
      <dsp:txXfrm>
        <a:off x="3230728" y="3418839"/>
        <a:ext cx="936913" cy="936913"/>
      </dsp:txXfrm>
    </dsp:sp>
    <dsp:sp modelId="{C11BDAA3-9E3D-4578-B7ED-9FE44B50CBEC}">
      <dsp:nvSpPr>
        <dsp:cNvPr id="0" name=""/>
        <dsp:cNvSpPr/>
      </dsp:nvSpPr>
      <dsp:spPr>
        <a:xfrm>
          <a:off x="4494182" y="3224798"/>
          <a:ext cx="1987492" cy="132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Choice of activities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Resilience journal</a:t>
          </a:r>
        </a:p>
      </dsp:txBody>
      <dsp:txXfrm>
        <a:off x="4494182" y="3224798"/>
        <a:ext cx="1987492" cy="1324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0A04B-BE39-4B81-A6FD-69509BF967AD}">
      <dsp:nvSpPr>
        <dsp:cNvPr id="0" name=""/>
        <dsp:cNvSpPr/>
      </dsp:nvSpPr>
      <dsp:spPr>
        <a:xfrm>
          <a:off x="30319" y="625793"/>
          <a:ext cx="10454961" cy="1522640"/>
        </a:xfrm>
        <a:prstGeom prst="rightArrow">
          <a:avLst>
            <a:gd name="adj1" fmla="val 50000"/>
            <a:gd name="adj2" fmla="val 50000"/>
          </a:avLst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41719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What?</a:t>
          </a:r>
        </a:p>
      </dsp:txBody>
      <dsp:txXfrm>
        <a:off x="30319" y="1006453"/>
        <a:ext cx="10074301" cy="761320"/>
      </dsp:txXfrm>
    </dsp:sp>
    <dsp:sp modelId="{2EC59CBA-A48C-4C84-8EB8-70B955B0BD24}">
      <dsp:nvSpPr>
        <dsp:cNvPr id="0" name=""/>
        <dsp:cNvSpPr/>
      </dsp:nvSpPr>
      <dsp:spPr>
        <a:xfrm>
          <a:off x="30319" y="1799969"/>
          <a:ext cx="3220128" cy="2933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Generate a bank of </a:t>
          </a:r>
          <a:r>
            <a:rPr lang="en-GB" sz="2000" b="1" kern="1200" dirty="0">
              <a:solidFill>
                <a:srgbClr val="1C4392"/>
              </a:solidFill>
            </a:rPr>
            <a:t>student-generated content </a:t>
          </a:r>
          <a:r>
            <a:rPr lang="en-GB" sz="2000" kern="1200" dirty="0"/>
            <a:t>relevant to the concept of resilience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 a </a:t>
          </a:r>
          <a:r>
            <a:rPr lang="en-GB" sz="2000" b="1" kern="1200" dirty="0">
              <a:solidFill>
                <a:srgbClr val="1C4392"/>
              </a:solidFill>
            </a:rPr>
            <a:t>variety of formats</a:t>
          </a:r>
          <a:r>
            <a:rPr lang="en-GB" sz="2000" kern="1200" dirty="0"/>
            <a:t>: podcasts, vlogs, blogs, testimonials, images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30319" y="1799969"/>
        <a:ext cx="3220128" cy="2933166"/>
      </dsp:txXfrm>
    </dsp:sp>
    <dsp:sp modelId="{774A9D88-48C7-4799-8C0F-C0A63721F563}">
      <dsp:nvSpPr>
        <dsp:cNvPr id="0" name=""/>
        <dsp:cNvSpPr/>
      </dsp:nvSpPr>
      <dsp:spPr>
        <a:xfrm>
          <a:off x="3250447" y="1133340"/>
          <a:ext cx="7234833" cy="1522640"/>
        </a:xfrm>
        <a:prstGeom prst="rightArrow">
          <a:avLst>
            <a:gd name="adj1" fmla="val 50000"/>
            <a:gd name="adj2" fmla="val 50000"/>
          </a:avLst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41719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Why?</a:t>
          </a:r>
        </a:p>
      </dsp:txBody>
      <dsp:txXfrm>
        <a:off x="3250447" y="1514000"/>
        <a:ext cx="6854173" cy="761320"/>
      </dsp:txXfrm>
    </dsp:sp>
    <dsp:sp modelId="{BB0BD014-19AF-4590-9355-2AF30E0C33BF}">
      <dsp:nvSpPr>
        <dsp:cNvPr id="0" name=""/>
        <dsp:cNvSpPr/>
      </dsp:nvSpPr>
      <dsp:spPr>
        <a:xfrm>
          <a:off x="3250447" y="2307516"/>
          <a:ext cx="3220128" cy="2933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Student-led content is more impactful and engaging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Important for </a:t>
          </a:r>
          <a:r>
            <a:rPr lang="en-GB" sz="1500" b="1" kern="1200" dirty="0">
              <a:solidFill>
                <a:srgbClr val="1C4392"/>
              </a:solidFill>
            </a:rPr>
            <a:t>teaching effectiveness </a:t>
          </a:r>
          <a:r>
            <a:rPr lang="en-GB" sz="1500" kern="1200" dirty="0"/>
            <a:t>across a diverse student body (Nava et al., 2019)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The majority of students do not engage with standard </a:t>
          </a:r>
          <a:r>
            <a:rPr lang="en-GB" sz="1500" b="1" kern="1200" dirty="0">
              <a:solidFill>
                <a:srgbClr val="1C4392"/>
              </a:solidFill>
            </a:rPr>
            <a:t>mental health support </a:t>
          </a:r>
          <a:r>
            <a:rPr lang="en-GB" sz="1500" kern="1200" dirty="0"/>
            <a:t>services and resources (ONS, 2018)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Students see peers as credible sources relating to mental health (Lattie et al., 2020)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3250447" y="2307516"/>
        <a:ext cx="3220128" cy="2933166"/>
      </dsp:txXfrm>
    </dsp:sp>
    <dsp:sp modelId="{70430CF0-7F62-4B3F-9442-3BE12F7CA169}">
      <dsp:nvSpPr>
        <dsp:cNvPr id="0" name=""/>
        <dsp:cNvSpPr/>
      </dsp:nvSpPr>
      <dsp:spPr>
        <a:xfrm>
          <a:off x="6470575" y="1640887"/>
          <a:ext cx="4014705" cy="1522640"/>
        </a:xfrm>
        <a:prstGeom prst="rightArrow">
          <a:avLst>
            <a:gd name="adj1" fmla="val 50000"/>
            <a:gd name="adj2" fmla="val 50000"/>
          </a:avLst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41719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How?</a:t>
          </a:r>
        </a:p>
      </dsp:txBody>
      <dsp:txXfrm>
        <a:off x="6470575" y="2021547"/>
        <a:ext cx="3634045" cy="761320"/>
      </dsp:txXfrm>
    </dsp:sp>
    <dsp:sp modelId="{6D480A38-DFFA-451E-8FB7-95E9CAEDB94D}">
      <dsp:nvSpPr>
        <dsp:cNvPr id="0" name=""/>
        <dsp:cNvSpPr/>
      </dsp:nvSpPr>
      <dsp:spPr>
        <a:xfrm>
          <a:off x="6470575" y="2815063"/>
          <a:ext cx="3220128" cy="2890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Student content providers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/>
            <a:t>Provision of tasks or </a:t>
          </a:r>
          <a:r>
            <a:rPr lang="en-GB" sz="1800" b="1" kern="1200" dirty="0">
              <a:solidFill>
                <a:srgbClr val="1C4392"/>
              </a:solidFill>
            </a:rPr>
            <a:t>activities</a:t>
          </a:r>
          <a:r>
            <a:rPr lang="en-GB" sz="1800" kern="1200" dirty="0"/>
            <a:t> for students to engage with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/>
            <a:t>Reflections on the </a:t>
          </a:r>
          <a:r>
            <a:rPr lang="en-GB" sz="1800" b="1" kern="1200" dirty="0">
              <a:solidFill>
                <a:srgbClr val="1C4392"/>
              </a:solidFill>
            </a:rPr>
            <a:t>impact</a:t>
          </a:r>
          <a:r>
            <a:rPr lang="en-GB" sz="1800" kern="1200" dirty="0"/>
            <a:t> of those activities on perceived resilience.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/>
            <a:t>Generation of </a:t>
          </a:r>
          <a:r>
            <a:rPr lang="en-GB" sz="1800" b="1" kern="1200" dirty="0">
              <a:solidFill>
                <a:srgbClr val="1C4392"/>
              </a:solidFill>
            </a:rPr>
            <a:t>guidelines</a:t>
          </a:r>
          <a:r>
            <a:rPr lang="en-GB" sz="1800" kern="1200" dirty="0"/>
            <a:t> to ensure the content is relevant for resilience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600" kern="1200" dirty="0"/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6470575" y="2815063"/>
        <a:ext cx="3220128" cy="2890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0A04B-BE39-4B81-A6FD-69509BF967AD}">
      <dsp:nvSpPr>
        <dsp:cNvPr id="0" name=""/>
        <dsp:cNvSpPr/>
      </dsp:nvSpPr>
      <dsp:spPr>
        <a:xfrm>
          <a:off x="30319" y="625793"/>
          <a:ext cx="10454961" cy="1522640"/>
        </a:xfrm>
        <a:prstGeom prst="rightArrow">
          <a:avLst>
            <a:gd name="adj1" fmla="val 50000"/>
            <a:gd name="adj2" fmla="val 50000"/>
          </a:avLst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41719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What?</a:t>
          </a:r>
        </a:p>
      </dsp:txBody>
      <dsp:txXfrm>
        <a:off x="30319" y="1006453"/>
        <a:ext cx="10074301" cy="761320"/>
      </dsp:txXfrm>
    </dsp:sp>
    <dsp:sp modelId="{2EC59CBA-A48C-4C84-8EB8-70B955B0BD24}">
      <dsp:nvSpPr>
        <dsp:cNvPr id="0" name=""/>
        <dsp:cNvSpPr/>
      </dsp:nvSpPr>
      <dsp:spPr>
        <a:xfrm>
          <a:off x="30319" y="1799969"/>
          <a:ext cx="3220128" cy="2933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Develop a series of </a:t>
          </a:r>
          <a:r>
            <a:rPr lang="en-GB" sz="2000" b="1" kern="1200" dirty="0">
              <a:solidFill>
                <a:srgbClr val="1C4392"/>
              </a:solidFill>
            </a:rPr>
            <a:t>resilience walks</a:t>
          </a:r>
          <a:r>
            <a:rPr lang="en-GB" sz="2000" kern="1200" dirty="0"/>
            <a:t>, where students form small groups </a:t>
          </a:r>
          <a:br>
            <a:rPr lang="en-GB" sz="2000" kern="1200" dirty="0"/>
          </a:br>
          <a:r>
            <a:rPr lang="en-GB" sz="2000" kern="1200" dirty="0"/>
            <a:t>and take part in a </a:t>
          </a:r>
          <a:r>
            <a:rPr lang="en-GB" sz="2000" b="1" kern="1200" dirty="0">
              <a:solidFill>
                <a:srgbClr val="1C4392"/>
              </a:solidFill>
            </a:rPr>
            <a:t>guided activity </a:t>
          </a:r>
          <a:r>
            <a:rPr lang="en-GB" sz="2000" kern="1200" dirty="0"/>
            <a:t>as they walk around local areas.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30319" y="1799969"/>
        <a:ext cx="3220128" cy="2933166"/>
      </dsp:txXfrm>
    </dsp:sp>
    <dsp:sp modelId="{774A9D88-48C7-4799-8C0F-C0A63721F563}">
      <dsp:nvSpPr>
        <dsp:cNvPr id="0" name=""/>
        <dsp:cNvSpPr/>
      </dsp:nvSpPr>
      <dsp:spPr>
        <a:xfrm>
          <a:off x="3250447" y="1133340"/>
          <a:ext cx="7234833" cy="1522640"/>
        </a:xfrm>
        <a:prstGeom prst="rightArrow">
          <a:avLst>
            <a:gd name="adj1" fmla="val 50000"/>
            <a:gd name="adj2" fmla="val 50000"/>
          </a:avLst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41719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Why?</a:t>
          </a:r>
        </a:p>
      </dsp:txBody>
      <dsp:txXfrm>
        <a:off x="3250447" y="1514000"/>
        <a:ext cx="6854173" cy="761320"/>
      </dsp:txXfrm>
    </dsp:sp>
    <dsp:sp modelId="{BB0BD014-19AF-4590-9355-2AF30E0C33BF}">
      <dsp:nvSpPr>
        <dsp:cNvPr id="0" name=""/>
        <dsp:cNvSpPr/>
      </dsp:nvSpPr>
      <dsp:spPr>
        <a:xfrm>
          <a:off x="3250447" y="2307516"/>
          <a:ext cx="3220128" cy="2933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Students are keen to engage with in-person activities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Resilience can be facilitated through </a:t>
          </a:r>
          <a:r>
            <a:rPr lang="en-GB" sz="1600" b="1" kern="1200" dirty="0">
              <a:solidFill>
                <a:srgbClr val="1C4392"/>
              </a:solidFill>
            </a:rPr>
            <a:t>informal activities</a:t>
          </a:r>
          <a:r>
            <a:rPr lang="en-GB" sz="1600" kern="1200" dirty="0"/>
            <a:t>, e.g., community building (Holdsworth et al., 2017)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Making friends and developing </a:t>
          </a:r>
          <a:r>
            <a:rPr lang="en-GB" sz="1600" b="1" kern="1200" dirty="0">
              <a:solidFill>
                <a:srgbClr val="1C4392"/>
              </a:solidFill>
            </a:rPr>
            <a:t>support networks </a:t>
          </a:r>
          <a:r>
            <a:rPr lang="en-GB" sz="1600" kern="1200" dirty="0"/>
            <a:t>is important to students (Laidlaw et al., 2015)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Group walks in nature play a role in </a:t>
          </a:r>
          <a:r>
            <a:rPr lang="en-GB" sz="1600" b="1" kern="1200" dirty="0">
              <a:solidFill>
                <a:srgbClr val="1C4392"/>
              </a:solidFill>
            </a:rPr>
            <a:t>‘un-doing</a:t>
          </a:r>
          <a:r>
            <a:rPr lang="en-GB" sz="1600" kern="1200" dirty="0"/>
            <a:t>’ the effects off stressful life events (Marselle et al., 2019)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3250447" y="2307516"/>
        <a:ext cx="3220128" cy="2933166"/>
      </dsp:txXfrm>
    </dsp:sp>
    <dsp:sp modelId="{70430CF0-7F62-4B3F-9442-3BE12F7CA169}">
      <dsp:nvSpPr>
        <dsp:cNvPr id="0" name=""/>
        <dsp:cNvSpPr/>
      </dsp:nvSpPr>
      <dsp:spPr>
        <a:xfrm>
          <a:off x="6470575" y="1640887"/>
          <a:ext cx="4014705" cy="1522640"/>
        </a:xfrm>
        <a:prstGeom prst="rightArrow">
          <a:avLst>
            <a:gd name="adj1" fmla="val 50000"/>
            <a:gd name="adj2" fmla="val 50000"/>
          </a:avLst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41719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How?</a:t>
          </a:r>
        </a:p>
      </dsp:txBody>
      <dsp:txXfrm>
        <a:off x="6470575" y="2021547"/>
        <a:ext cx="3634045" cy="761320"/>
      </dsp:txXfrm>
    </dsp:sp>
    <dsp:sp modelId="{6D480A38-DFFA-451E-8FB7-95E9CAEDB94D}">
      <dsp:nvSpPr>
        <dsp:cNvPr id="0" name=""/>
        <dsp:cNvSpPr/>
      </dsp:nvSpPr>
      <dsp:spPr>
        <a:xfrm>
          <a:off x="6470575" y="2815063"/>
          <a:ext cx="3220128" cy="2890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Plan </a:t>
          </a:r>
          <a:r>
            <a:rPr lang="en-GB" sz="2100" b="1" kern="1200" dirty="0">
              <a:solidFill>
                <a:srgbClr val="1C4392"/>
              </a:solidFill>
            </a:rPr>
            <a:t>walking routes </a:t>
          </a:r>
          <a:r>
            <a:rPr lang="en-GB" sz="2100" kern="1200" dirty="0"/>
            <a:t>and topics of focus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Intervention-based </a:t>
          </a:r>
          <a:r>
            <a:rPr lang="en-GB" sz="2100" b="1" kern="1200" dirty="0">
              <a:solidFill>
                <a:srgbClr val="1C4392"/>
              </a:solidFill>
            </a:rPr>
            <a:t>assessment</a:t>
          </a:r>
          <a:r>
            <a:rPr lang="en-GB" sz="2100" kern="1200" dirty="0"/>
            <a:t> of the walks, rating wellbeing and resilience before </a:t>
          </a:r>
          <a:br>
            <a:rPr lang="en-GB" sz="2100" kern="1200" dirty="0"/>
          </a:br>
          <a:r>
            <a:rPr lang="en-GB" sz="2100" kern="1200" dirty="0"/>
            <a:t>and after walks (evaluation)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6470575" y="2815063"/>
        <a:ext cx="3220128" cy="289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EE07B-477E-42A3-BF8E-4B3DA992633D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41F39-B109-468D-AB02-CA5564AE4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9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3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2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4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3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1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3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3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wire.com/world/physical-maps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creativecommons.org/licenses/by/3.0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B5D918-36B2-FC42-822A-6E727352D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139" y="2389436"/>
            <a:ext cx="6565061" cy="132503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Title/Heading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3CF2EC-A73D-514B-90DA-DC81C59C6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301" y="3946784"/>
            <a:ext cx="6565900" cy="1098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Sub-heading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8BF1C7B7-77C0-964F-92F3-D5CBACA5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300" y="5751997"/>
            <a:ext cx="2406277" cy="540103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2539937" algn="l"/>
              </a:tabLst>
              <a:defRPr sz="173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26328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868B-D93A-4D7E-887B-D4992AA1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55626-6F08-4AD7-90F3-73DA46B7D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051C3-F8BA-49C2-A2FB-9C8D236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3F9FE-1527-4749-9036-DEDEC5BE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DACCF-2D9D-4DF5-85D7-FB50A8A5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4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4122-E412-48B3-AFC7-88122B8A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069D2-3B09-4874-BE1C-20146E1E6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C721D-CE18-4BA6-87B2-F9D4EED1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88E0D-43C9-4E99-BE46-9144ABD4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75980-067E-4EB6-A932-108F1C71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F11E9-1A0A-41ED-A513-FC35EA92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4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62D6-20B7-4054-9D66-28FDD1D2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02B64-747C-4D93-8734-579290EB5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575F2-DFC3-4170-A5A1-AE445544D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D17F9-84A7-4B41-8118-48C4C785C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ACB1B-5527-4ABB-8B9C-513D1EA48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4776B-317E-47C7-A39B-CC2634F6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CA6AC-DEED-42B4-9638-837AD5DC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DCF5B-9379-4F21-9BDC-715E08A5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7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A185-C0FD-4984-9222-39CBD558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BF28F-F86D-4374-AF4C-11BAD724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78569-1171-469A-B52B-A6A2B96E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C3A19-A181-4676-B94A-7F5DF6D7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8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A876F4-8B50-404E-AE25-5B4E7B31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8CEE3-D69C-4A32-93B0-74103DBA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4BB91-1903-4425-A6B1-270B8EFB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1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FCDD6-70ED-4C1D-991A-0B91F1CD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7F6DC-B9CF-4CF0-AAF4-8FD92C72E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70A6F-8FD8-424A-B28B-04B51F83A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0D331-A2DF-4407-A7FC-C24E53D7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78088-EC3B-4F65-8A87-ABCB1E3B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BC91A-55CF-40FE-B682-27369B7C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91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8439-772A-4F8A-A148-384E1874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EB8F3-84D0-48C4-B2D4-49F041EF8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17CB3-8CE0-4C4F-B844-47BE1E31E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DE7A6-45B2-4048-9D84-F14482F2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F7ACD-4099-415D-87E1-AFF7FED2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4263A-837D-4C60-A9CF-1485C683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958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DF6C-6578-4408-A359-C4635212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EC6AD-3DCA-47B2-B7D5-7919A735E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40E86-BE29-40F2-AFDD-5B94BD1F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BA606-6B07-43B6-9616-A5495034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BE557-FDDD-4338-B0FF-3309BB7F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42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82153-5EF0-4D01-B38E-6D1655F0B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D6A36-A291-4405-B1A3-51A2B2BF3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36AF9-024F-4943-B74F-956B4397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D8B20-5D2B-424A-92D8-1928F5A3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C43B3-E248-4E9A-A4CF-43E38E0A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6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,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05A00-1819-4847-9BAA-034F270C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3B112C-FFFC-4E1B-8CA2-534E1B6A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4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,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05A00-1819-4847-9BAA-034F270C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3B112C-FFFC-4E1B-8CA2-534E1B6A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4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4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6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8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0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95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3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0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07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790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90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9790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3" name="Text Placeholder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790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86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>
          <p15:clr>
            <a:srgbClr val="5ACBF0"/>
          </p15:clr>
        </p15:guide>
        <p15:guide id="6" pos="2688">
          <p15:clr>
            <a:srgbClr val="5ACBF0"/>
          </p15:clr>
        </p15:guide>
        <p15:guide id="7" pos="2400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B27F-818A-4276-B9FC-986429AE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8BC5-CFAF-45DA-8558-A09F637AE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93C3-25D8-49A3-B4A3-2466804C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72BE-0A29-4AA0-9C94-58D33BC26D8A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1F908-4200-4223-85E8-FABFBBDA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627D3-C741-4463-9F0D-68348295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19D-A7D5-48A2-AD59-8BA676FB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5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, multi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F1676C-B6CC-4740-95CE-643A6F84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1C8EFB-AD4B-44C1-90BF-A89F0382A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ED4E581-6A28-45B7-BB8C-4E4B6BC97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3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2 column, multi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F1676C-B6CC-4740-95CE-643A6F84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1C8EFB-AD4B-44C1-90BF-A89F0382A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419"/>
            <a:ext cx="32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2400"/>
            </a:lvl2pPr>
            <a:lvl3pPr marL="1219170" indent="0">
              <a:buNone/>
              <a:defRPr sz="2000"/>
            </a:lvl3pPr>
            <a:lvl4pPr marL="1828755" indent="0">
              <a:buNone/>
              <a:defRPr sz="1800"/>
            </a:lvl4pPr>
            <a:lvl5pPr marL="2438339" indent="0">
              <a:buNone/>
              <a:defRPr sz="1800"/>
            </a:lvl5pPr>
          </a:lstStyle>
          <a:p>
            <a:pPr lvl="0"/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ED4E581-6A28-45B7-BB8C-4E4B6BC97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6000" y="1825625"/>
            <a:ext cx="32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2400"/>
            </a:lvl2pPr>
            <a:lvl3pPr marL="1219170" indent="0">
              <a:buNone/>
              <a:defRPr sz="2000"/>
            </a:lvl3pPr>
            <a:lvl4pPr marL="1828755" indent="0">
              <a:buNone/>
              <a:defRPr sz="1800"/>
            </a:lvl4pPr>
            <a:lvl5pPr marL="2438339" indent="0">
              <a:buNone/>
              <a:defRPr sz="1800"/>
            </a:lvl5pPr>
          </a:lstStyle>
          <a:p>
            <a:pPr lvl="0"/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DB6858-215C-4B5C-9C82-168D8E0CAB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13800" y="1825625"/>
            <a:ext cx="3240000" cy="431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2400"/>
            </a:lvl2pPr>
            <a:lvl3pPr marL="1219170" indent="0">
              <a:buNone/>
              <a:defRPr sz="2000"/>
            </a:lvl3pPr>
            <a:lvl4pPr marL="1828755" indent="0">
              <a:buNone/>
              <a:defRPr sz="1800"/>
            </a:lvl4pPr>
            <a:lvl5pPr marL="2438339" indent="0">
              <a:buNone/>
              <a:defRPr sz="1800"/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02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FB12-28F0-4255-80BD-EC26ED29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33229" cy="6432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E0C57C-497E-4264-AF10-F26AE2AFFB4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64778"/>
            <a:ext cx="0" cy="499929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E2DD68-FF8A-4209-B783-59B9368C5132}"/>
              </a:ext>
            </a:extLst>
          </p:cNvPr>
          <p:cNvCxnSpPr/>
          <p:nvPr userDrawn="1"/>
        </p:nvCxnSpPr>
        <p:spPr>
          <a:xfrm>
            <a:off x="1075345" y="3819970"/>
            <a:ext cx="1004130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47C499-FF69-4325-8A90-3B3566E99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5077" y="365124"/>
            <a:ext cx="2939754" cy="643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609585" indent="0">
              <a:buNone/>
              <a:defRPr sz="2400"/>
            </a:lvl2pPr>
            <a:lvl3pPr marL="1219170" indent="0">
              <a:buNone/>
              <a:defRPr sz="2000"/>
            </a:lvl3pPr>
            <a:lvl4pPr marL="1828755" indent="0">
              <a:buNone/>
              <a:defRPr sz="1800"/>
            </a:lvl4pPr>
            <a:lvl5pPr marL="2438339" indent="0">
              <a:buNone/>
              <a:defRPr sz="1800"/>
            </a:lvl5pPr>
          </a:lstStyle>
          <a:p>
            <a:r>
              <a:rPr lang="en-GB" dirty="0"/>
              <a:t>Using the “T” Text tool from the whiteboard, click on the diagram and enter your contribution.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BD8E9B-1E46-4218-8763-41530158A7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46" y="1273365"/>
            <a:ext cx="1240664" cy="31573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8934ED-C386-4F93-AE19-674535EE49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59916" y="1273412"/>
            <a:ext cx="1256738" cy="31572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r">
              <a:buNone/>
              <a:defRPr sz="1800" b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F2D94F-4DD8-414A-8172-B69185E37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346" y="3979670"/>
            <a:ext cx="1240564" cy="32924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F67DA51-C7AD-4EFB-99C9-C385B70F9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12534" y="3979670"/>
            <a:ext cx="1238806" cy="3292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r">
              <a:buNone/>
              <a:defRPr sz="1800" b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87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2105-953A-488C-8A94-372F4A91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673411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D4BFEA-CEAA-4EEC-8E5F-F184907977E1}"/>
              </a:ext>
            </a:extLst>
          </p:cNvPr>
          <p:cNvSpPr/>
          <p:nvPr userDrawn="1"/>
        </p:nvSpPr>
        <p:spPr>
          <a:xfrm>
            <a:off x="838200" y="2350094"/>
            <a:ext cx="3230311" cy="3640509"/>
          </a:xfrm>
          <a:prstGeom prst="roundRect">
            <a:avLst>
              <a:gd name="adj" fmla="val 4498"/>
            </a:avLst>
          </a:prstGeom>
          <a:solidFill>
            <a:schemeClr val="bg1"/>
          </a:solidFill>
          <a:ln w="28575">
            <a:solidFill>
              <a:srgbClr val="1C439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F922B8-4F27-42A8-8DB0-1CACD1CAF6CB}"/>
              </a:ext>
            </a:extLst>
          </p:cNvPr>
          <p:cNvSpPr/>
          <p:nvPr userDrawn="1"/>
        </p:nvSpPr>
        <p:spPr>
          <a:xfrm>
            <a:off x="4480845" y="2350093"/>
            <a:ext cx="3230311" cy="3640509"/>
          </a:xfrm>
          <a:prstGeom prst="roundRect">
            <a:avLst>
              <a:gd name="adj" fmla="val 4498"/>
            </a:avLst>
          </a:prstGeom>
          <a:solidFill>
            <a:schemeClr val="bg1"/>
          </a:solidFill>
          <a:ln w="28575">
            <a:solidFill>
              <a:srgbClr val="1C439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F42AC5-DD51-4822-82BF-CFA8414E76EB}"/>
              </a:ext>
            </a:extLst>
          </p:cNvPr>
          <p:cNvSpPr/>
          <p:nvPr userDrawn="1"/>
        </p:nvSpPr>
        <p:spPr>
          <a:xfrm>
            <a:off x="8123491" y="2350094"/>
            <a:ext cx="3230311" cy="3640509"/>
          </a:xfrm>
          <a:prstGeom prst="roundRect">
            <a:avLst>
              <a:gd name="adj" fmla="val 4498"/>
            </a:avLst>
          </a:prstGeom>
          <a:solidFill>
            <a:schemeClr val="bg1"/>
          </a:solidFill>
          <a:ln w="28575">
            <a:solidFill>
              <a:srgbClr val="1C439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E3DA5BB-B2BF-4B5C-9CA1-437757A21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5077" y="365124"/>
            <a:ext cx="2939754" cy="643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609585" indent="0">
              <a:buNone/>
              <a:defRPr sz="2400"/>
            </a:lvl2pPr>
            <a:lvl3pPr marL="1219170" indent="0">
              <a:buNone/>
              <a:defRPr sz="2000"/>
            </a:lvl3pPr>
            <a:lvl4pPr marL="1828755" indent="0">
              <a:buNone/>
              <a:defRPr sz="1800"/>
            </a:lvl4pPr>
            <a:lvl5pPr marL="2438339" indent="0">
              <a:buNone/>
              <a:defRPr sz="1800"/>
            </a:lvl5pPr>
          </a:lstStyle>
          <a:p>
            <a:r>
              <a:rPr lang="en-GB" dirty="0"/>
              <a:t>Using the “T” Text tool from the whiteboard, click on the diagram and enter your contribution.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4639FF-67ED-4F6A-98C6-1E8A4612F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1862434"/>
            <a:ext cx="3230563" cy="3159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>
              <a:buNone/>
              <a:defRPr lang="en-GB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304792" lvl="0" indent="-304792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116105-551E-411D-B8AB-F18BEBE57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1512" y="1862434"/>
            <a:ext cx="3228975" cy="3159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>
              <a:buNone/>
              <a:defRPr lang="en-GB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304792" lvl="0" indent="-304792" algn="ctr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DDD77-30BD-4BC8-A0C3-ACEC264D0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3238" y="1862434"/>
            <a:ext cx="3228975" cy="3159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>
              <a:buNone/>
              <a:defRPr lang="en-GB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304792" lvl="0" indent="-304792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62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D5E4-66B9-4361-BC7C-CAA2DFDB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0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713B7-C2EB-43C5-80B3-0003948AB6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499"/>
          <a:stretch/>
        </p:blipFill>
        <p:spPr>
          <a:xfrm>
            <a:off x="838200" y="1176876"/>
            <a:ext cx="6955564" cy="4910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BD244-0F8E-49CB-A660-1BF56095178D}"/>
              </a:ext>
            </a:extLst>
          </p:cNvPr>
          <p:cNvSpPr txBox="1"/>
          <p:nvPr userDrawn="1"/>
        </p:nvSpPr>
        <p:spPr>
          <a:xfrm>
            <a:off x="1692069" y="6195691"/>
            <a:ext cx="61016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hlinkClick r:id="rId3" tooltip="https://mapswire.com/world/physical-maps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/3.0/"/>
              </a:rPr>
              <a:t>CC BY</a:t>
            </a:r>
            <a:endParaRPr lang="en-GB" sz="9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DCDCF6-AE57-41E5-8A74-B3D0FF4AD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7063" y="3022767"/>
            <a:ext cx="3106737" cy="98521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Using the tools from the whiteboard, mark your location on the map.</a:t>
            </a:r>
          </a:p>
        </p:txBody>
      </p:sp>
    </p:spTree>
    <p:extLst>
      <p:ext uri="{BB962C8B-B14F-4D97-AF65-F5344CB8AC3E}">
        <p14:creationId xmlns:p14="http://schemas.microsoft.com/office/powerpoint/2010/main" val="72472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BC61-2D29-4DC8-A6BE-9B9AE3F67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B01AB-6159-4C4F-B5BA-13204872C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BDCD3-071E-4C4D-87A7-1572EB59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44CC7-2F8E-4828-A926-B2D2EFF6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3AAF-ABDB-4B8D-A113-27EAEA9D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B50C-C0BD-487D-BFCA-99C706EB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FA0C-F320-401A-89FE-CA3AB65E1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16598-D164-409D-854E-1EA365BF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D2CDC-220B-451F-BCF5-C1582CEB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502A-D6B4-44B0-A823-6F9F10FB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4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2374E10-3B65-D747-A86E-A3279DA976C7}"/>
              </a:ext>
            </a:extLst>
          </p:cNvPr>
          <p:cNvSpPr txBox="1">
            <a:spLocks/>
          </p:cNvSpPr>
          <p:nvPr userDrawn="1"/>
        </p:nvSpPr>
        <p:spPr>
          <a:xfrm>
            <a:off x="749301" y="1617017"/>
            <a:ext cx="4163359" cy="40132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733" baseline="0" dirty="0"/>
              <a:t>ABERDEEN 2040</a:t>
            </a:r>
          </a:p>
        </p:txBody>
      </p:sp>
    </p:spTree>
    <p:extLst>
      <p:ext uri="{BB962C8B-B14F-4D97-AF65-F5344CB8AC3E}">
        <p14:creationId xmlns:p14="http://schemas.microsoft.com/office/powerpoint/2010/main" val="141213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9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B7034-AE6A-440A-A365-568EBAE5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90525-C6FC-40F5-8209-F41AE5C39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F966-7DF9-4827-A9B0-11ECD439A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68C1-A082-4B24-9137-7D8E6815E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F29BC-D79C-41DE-BD89-6FD8B280C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8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9280" y="6356350"/>
            <a:ext cx="593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ctr" defTabSz="914400" rtl="0" eaLnBrk="1" latinLnBrk="0" hangingPunct="1">
        <a:lnSpc>
          <a:spcPct val="90000"/>
        </a:lnSpc>
        <a:spcBef>
          <a:spcPts val="100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branigan@abdn.ac.uk" TargetMode="External"/><Relationship Id="rId2" Type="http://schemas.openxmlformats.org/officeDocument/2006/relationships/hyperlink" Target="mailto:a.irwin@abdn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hyperlink" Target="mailto:c.trevethan@abdn.ac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p/plan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AE863-AAB6-4097-9220-14B9601310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506" y="4317799"/>
            <a:ext cx="6214533" cy="1580869"/>
          </a:xfrm>
          <a:solidFill>
            <a:srgbClr val="1C4392"/>
          </a:solidFill>
        </p:spPr>
        <p:txBody>
          <a:bodyPr/>
          <a:lstStyle/>
          <a:p>
            <a:r>
              <a:rPr lang="en-GB" sz="2800" dirty="0"/>
              <a:t>Dr Amy Irwin @Dr_AIrwin</a:t>
            </a:r>
          </a:p>
          <a:p>
            <a:r>
              <a:rPr lang="en-GB" sz="2800" dirty="0"/>
              <a:t>Dr Ceri Trevethan @CeriTrevethan1</a:t>
            </a:r>
          </a:p>
          <a:p>
            <a:r>
              <a:rPr lang="en-GB" sz="2800" dirty="0"/>
              <a:t>Dr Heather Branigan @HeatherBranigan</a:t>
            </a:r>
          </a:p>
          <a:p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EA7CF-6634-27DD-706D-76098D50E926}"/>
              </a:ext>
            </a:extLst>
          </p:cNvPr>
          <p:cNvSpPr/>
          <p:nvPr/>
        </p:nvSpPr>
        <p:spPr>
          <a:xfrm>
            <a:off x="592667" y="1439333"/>
            <a:ext cx="2184400" cy="694267"/>
          </a:xfrm>
          <a:prstGeom prst="rect">
            <a:avLst/>
          </a:prstGeom>
          <a:solidFill>
            <a:srgbClr val="1C4392"/>
          </a:solidFill>
          <a:ln>
            <a:solidFill>
              <a:srgbClr val="1C4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FF8D6-91B2-4FDB-B4E0-D1634AB1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06" y="1786466"/>
            <a:ext cx="8388774" cy="2182674"/>
          </a:xfrm>
        </p:spPr>
        <p:txBody>
          <a:bodyPr/>
          <a:lstStyle/>
          <a:p>
            <a:r>
              <a:rPr lang="en-GB" sz="3800" dirty="0"/>
              <a:t>Promoting Student Resilience through the Curriculum</a:t>
            </a:r>
            <a:br>
              <a:rPr lang="en-GB" dirty="0"/>
            </a:br>
            <a:br>
              <a:rPr lang="en-GB" sz="1400" dirty="0"/>
            </a:br>
            <a:r>
              <a:rPr lang="en-GB" sz="3200" b="0" dirty="0"/>
              <a:t>| An Online Micro-credential Course</a:t>
            </a:r>
            <a:endParaRPr lang="en-GB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F7C756-E0B8-EC01-B249-16E18989F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509" y="431569"/>
            <a:ext cx="220084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1E0925-D198-759D-7212-F9A2F458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Resilience Course – Key Principles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744FB69-75A4-98AF-177B-1869A51F6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844682"/>
              </p:ext>
            </p:extLst>
          </p:nvPr>
        </p:nvGraphicFramePr>
        <p:xfrm>
          <a:off x="2039815" y="1519311"/>
          <a:ext cx="7744264" cy="455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289CD59-7423-E503-6EB1-7373B02603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7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CDC5-0F47-0CA9-54BB-6A6D8B9E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33" y="2261160"/>
            <a:ext cx="4704184" cy="2772771"/>
          </a:xfrm>
        </p:spPr>
        <p:txBody>
          <a:bodyPr/>
          <a:lstStyle/>
          <a:p>
            <a:pPr marL="0" indent="0">
              <a:buNone/>
            </a:pPr>
            <a:r>
              <a:rPr lang="en-GB" sz="5400" b="1" dirty="0">
                <a:solidFill>
                  <a:srgbClr val="1C4392"/>
                </a:solidFill>
              </a:rPr>
              <a:t>Phase 2: Design and Create</a:t>
            </a:r>
            <a:endParaRPr lang="en-GB" sz="5400" dirty="0"/>
          </a:p>
          <a:p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C638A-C0EB-CBCC-F05A-D1CD55F80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6974"/>
            <a:ext cx="6096000" cy="6741028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101B6-ED77-2EE2-4967-8078FD8D5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FBBC-879F-429A-9317-50F6EB0B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Student-developed content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D04F6F-F5A6-6395-8CD1-46DE6106A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593340"/>
              </p:ext>
            </p:extLst>
          </p:nvPr>
        </p:nvGraphicFramePr>
        <p:xfrm>
          <a:off x="990990" y="365124"/>
          <a:ext cx="10515600" cy="633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87A3CCA-5349-A234-B2D6-B423E001E0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3990-761A-63E0-5173-8378C8C3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Student-Generated Content: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E108D-D350-348C-3FF6-B04897C3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182"/>
            <a:ext cx="6365033" cy="56301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Led by student intern: </a:t>
            </a:r>
            <a:r>
              <a:rPr lang="en-GB" b="1" dirty="0">
                <a:solidFill>
                  <a:srgbClr val="1C4392"/>
                </a:solidFill>
              </a:rPr>
              <a:t>Alice </a:t>
            </a:r>
            <a:r>
              <a:rPr lang="en-GB" b="1" dirty="0" err="1">
                <a:solidFill>
                  <a:srgbClr val="1C4392"/>
                </a:solidFill>
              </a:rPr>
              <a:t>Alcaras</a:t>
            </a:r>
            <a:endParaRPr lang="en-GB" b="1" dirty="0">
              <a:solidFill>
                <a:srgbClr val="1C439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41C3C-0B63-C2B1-1E11-F3B4B3C0F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69CFD0A-3E70-801B-62D8-AA2EEDDA8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90" y="2169526"/>
            <a:ext cx="5644936" cy="3662977"/>
          </a:xfrm>
          <a:prstGeom prst="rect">
            <a:avLst/>
          </a:prstGeom>
        </p:spPr>
      </p:pic>
      <p:pic>
        <p:nvPicPr>
          <p:cNvPr id="10" name="Picture 9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91967C29-2F5E-8A98-85CF-6B777C43B5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380" y="2169526"/>
            <a:ext cx="5362533" cy="36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9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6BF3-BDAB-710A-D6BA-D08CD99F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Resilience Walks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57D7A0-A589-7786-6624-D450197AF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152870"/>
              </p:ext>
            </p:extLst>
          </p:nvPr>
        </p:nvGraphicFramePr>
        <p:xfrm>
          <a:off x="990990" y="365124"/>
          <a:ext cx="10515600" cy="633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895619D-067F-2BD8-BC98-8AC402CBE52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7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74F6-9A86-4110-BAC5-3FFA3174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509490"/>
            <a:ext cx="7268080" cy="480536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de-DE" sz="1200" b="1" i="1" dirty="0"/>
          </a:p>
          <a:p>
            <a:pPr marL="1371600" lvl="3" indent="0">
              <a:buNone/>
            </a:pPr>
            <a:endParaRPr lang="en-DE" sz="1200" b="1" i="1" dirty="0"/>
          </a:p>
          <a:p>
            <a:pPr marL="914400" lvl="2" indent="0">
              <a:lnSpc>
                <a:spcPct val="150000"/>
              </a:lnSpc>
              <a:buNone/>
            </a:pPr>
            <a:endParaRPr lang="en-GB" sz="900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2ADF76A-3872-1443-82E9-8A5E3F07E7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50" y="3460043"/>
            <a:ext cx="4022083" cy="3141404"/>
          </a:xfrm>
          <a:prstGeom prst="rect">
            <a:avLst/>
          </a:prstGeom>
        </p:spPr>
      </p:pic>
      <p:pic>
        <p:nvPicPr>
          <p:cNvPr id="11" name="Picture 10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F986E009-5917-EE47-9034-6A8B3EF828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83" y="1264654"/>
            <a:ext cx="4374634" cy="52282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92967C9-C6D0-5040-89DF-D53F21D59512}"/>
              </a:ext>
            </a:extLst>
          </p:cNvPr>
          <p:cNvSpPr/>
          <p:nvPr/>
        </p:nvSpPr>
        <p:spPr>
          <a:xfrm>
            <a:off x="448734" y="1674962"/>
            <a:ext cx="2183363" cy="3860544"/>
          </a:xfrm>
          <a:prstGeom prst="rect">
            <a:avLst/>
          </a:prstGeom>
          <a:ln w="28575">
            <a:solidFill>
              <a:schemeClr val="accent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 by student intern: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Tamba</a:t>
            </a:r>
            <a:endParaRPr lang="en-GB" sz="3200" b="1" dirty="0">
              <a:solidFill>
                <a:srgbClr val="1C4392"/>
              </a:solidFill>
              <a:latin typeface="Calibri" panose="020F0502020204030204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3200" b="1" dirty="0">
              <a:solidFill>
                <a:srgbClr val="1C4392"/>
              </a:solidFill>
              <a:latin typeface="Calibri" panose="020F0502020204030204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b="1" dirty="0">
                <a:solidFill>
                  <a:srgbClr val="1C4392"/>
                </a:solidFill>
                <a:latin typeface="Calibri" panose="020F0502020204030204"/>
              </a:rPr>
              <a:t>“EXPLORE”    </a:t>
            </a:r>
            <a:r>
              <a:rPr lang="en-GB" sz="2800" dirty="0">
                <a:latin typeface="Calibri" panose="020F0502020204030204"/>
              </a:rPr>
              <a:t>20 min</a:t>
            </a:r>
            <a:br>
              <a:rPr lang="en-GB" sz="2800" dirty="0">
                <a:latin typeface="Calibri" panose="020F0502020204030204"/>
              </a:rPr>
            </a:br>
            <a:r>
              <a:rPr lang="en-GB" sz="2800" dirty="0">
                <a:latin typeface="Calibri" panose="020F0502020204030204"/>
              </a:rPr>
              <a:t>1.2 km</a:t>
            </a:r>
            <a:r>
              <a:rPr lang="en-DE" sz="2800" dirty="0">
                <a:latin typeface="Calibri" panose="020F0502020204030204"/>
              </a:rPr>
              <a:t>  </a:t>
            </a:r>
            <a:endParaRPr lang="en-GB" sz="3200" dirty="0">
              <a:latin typeface="Calibri" panose="020F050202020403020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A36568-9EE3-6C44-9F69-314A303B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450" y="1264654"/>
            <a:ext cx="4022083" cy="211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70CA83B-3535-6538-960E-B9D02F9F03B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Example – Garden Walk</a:t>
            </a:r>
          </a:p>
        </p:txBody>
      </p:sp>
    </p:spTree>
    <p:extLst>
      <p:ext uri="{BB962C8B-B14F-4D97-AF65-F5344CB8AC3E}">
        <p14:creationId xmlns:p14="http://schemas.microsoft.com/office/powerpoint/2010/main" val="253567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B51672-1718-70A7-BBEE-62CF5253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Directions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1F58FA-33BB-8254-58AA-618002FF8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700933"/>
            <a:ext cx="10515600" cy="4351338"/>
          </a:xfrm>
        </p:spPr>
        <p:txBody>
          <a:bodyPr/>
          <a:lstStyle/>
          <a:p>
            <a:r>
              <a:rPr lang="en-GB" sz="2800" b="1" dirty="0">
                <a:solidFill>
                  <a:srgbClr val="1C4392"/>
                </a:solidFill>
              </a:rPr>
              <a:t>Course Design</a:t>
            </a:r>
          </a:p>
          <a:p>
            <a:pPr lvl="1"/>
            <a:r>
              <a:rPr lang="en-GB" sz="2800" dirty="0"/>
              <a:t>Course administration (Quality Assurance)</a:t>
            </a:r>
          </a:p>
          <a:p>
            <a:pPr lvl="1"/>
            <a:r>
              <a:rPr lang="en-GB" sz="2800" dirty="0"/>
              <a:t>Continue generation of materials</a:t>
            </a:r>
          </a:p>
          <a:p>
            <a:pPr lvl="1"/>
            <a:endParaRPr lang="en-GB" sz="1600" dirty="0"/>
          </a:p>
          <a:p>
            <a:r>
              <a:rPr lang="en-GB" sz="2800" b="1" dirty="0">
                <a:solidFill>
                  <a:srgbClr val="1C4392"/>
                </a:solidFill>
              </a:rPr>
              <a:t>Resilience Walks</a:t>
            </a:r>
          </a:p>
          <a:p>
            <a:pPr lvl="1"/>
            <a:r>
              <a:rPr lang="en-GB" sz="2800" dirty="0"/>
              <a:t>Trialling of activities and routes</a:t>
            </a:r>
          </a:p>
          <a:p>
            <a:pPr lvl="1"/>
            <a:r>
              <a:rPr lang="en-GB" sz="2800" dirty="0"/>
              <a:t>Ensuring accessibility </a:t>
            </a:r>
          </a:p>
          <a:p>
            <a:pPr lvl="1"/>
            <a:endParaRPr lang="en-GB" sz="1400" dirty="0"/>
          </a:p>
          <a:p>
            <a:r>
              <a:rPr lang="en-GB" sz="2800" b="1" dirty="0">
                <a:solidFill>
                  <a:srgbClr val="1C4392"/>
                </a:solidFill>
              </a:rPr>
              <a:t>Continued evaluation</a:t>
            </a:r>
          </a:p>
          <a:p>
            <a:pPr lvl="1"/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1159D-D9B3-A80B-E771-E10024BF4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pic>
        <p:nvPicPr>
          <p:cNvPr id="7" name="Picture 6" descr="Arrows pointing up">
            <a:extLst>
              <a:ext uri="{FF2B5EF4-FFF2-40B4-BE49-F238E27FC236}">
                <a16:creationId xmlns:a16="http://schemas.microsoft.com/office/drawing/2014/main" id="{58D5EC3D-6CC6-AED6-9F7E-11D0F1D971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6974"/>
            <a:ext cx="6096000" cy="6741028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FAE09-F320-9314-1008-1564517838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840" y="2621280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7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29B58-4C7C-E168-B31D-6FFC239A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Thank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EEF7C-DDE3-3AF8-B69B-FDD14B33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799"/>
            <a:ext cx="10119360" cy="396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We are happy to take any </a:t>
            </a:r>
            <a:br>
              <a:rPr lang="en-GB" sz="4000" dirty="0"/>
            </a:br>
            <a:r>
              <a:rPr lang="en-GB" sz="4000" dirty="0"/>
              <a:t>questions or points for discussion</a:t>
            </a:r>
          </a:p>
          <a:p>
            <a:pPr marL="0" indent="0">
              <a:buNone/>
            </a:pPr>
            <a:endParaRPr lang="en-GB" sz="4000" dirty="0">
              <a:hlinkClick r:id="rId2"/>
            </a:endParaRPr>
          </a:p>
          <a:p>
            <a:pPr marL="0" indent="0">
              <a:buNone/>
            </a:pPr>
            <a:r>
              <a:rPr lang="en-GB" sz="2800" dirty="0">
                <a:hlinkClick r:id="rId3"/>
              </a:rPr>
              <a:t>heather.branigan@abdn.ac.uk</a:t>
            </a:r>
            <a:r>
              <a:rPr lang="en-GB" sz="2800" dirty="0"/>
              <a:t> | @HeatherBranigan</a:t>
            </a:r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a.irwin@abdn.ac.uk</a:t>
            </a:r>
            <a:r>
              <a:rPr lang="en-GB" sz="2800" dirty="0"/>
              <a:t> | @Dr_AIrwin</a:t>
            </a:r>
          </a:p>
          <a:p>
            <a:pPr marL="0" indent="0">
              <a:buNone/>
            </a:pPr>
            <a:r>
              <a:rPr lang="en-GB" sz="2800" dirty="0">
                <a:hlinkClick r:id="rId4"/>
              </a:rPr>
              <a:t>c.trevethan@abdn.ac.uk</a:t>
            </a:r>
            <a:r>
              <a:rPr lang="en-GB" sz="2800" dirty="0"/>
              <a:t> |@CeriTrevethan1</a:t>
            </a: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C47DD-CDD2-E6CF-A2F6-1A07C98465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0BDDB-590C-F0B3-0E08-380743BEC1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118" y="243839"/>
            <a:ext cx="3459481" cy="34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97DDA-1DE2-5ACD-A758-3B345A127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23" y="1542155"/>
            <a:ext cx="10515600" cy="4510116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Dr Amy Irwin, School of Psychology</a:t>
            </a:r>
          </a:p>
          <a:p>
            <a:r>
              <a:rPr lang="en-GB" sz="2400" dirty="0"/>
              <a:t>Dr Heather Branigan, School of Psychology</a:t>
            </a:r>
          </a:p>
          <a:p>
            <a:r>
              <a:rPr lang="en-GB" sz="2400" dirty="0"/>
              <a:t>Dr Ceri Trevethan, School of Psychology</a:t>
            </a:r>
          </a:p>
          <a:p>
            <a:r>
              <a:rPr lang="en-GB" sz="2400" dirty="0"/>
              <a:t>Dr Joy Perkins, Centre of Academic Development</a:t>
            </a:r>
          </a:p>
          <a:p>
            <a:r>
              <a:rPr lang="en-GB" sz="2400" dirty="0"/>
              <a:t>Caitlin Tawse, Student Intern</a:t>
            </a:r>
          </a:p>
          <a:p>
            <a:r>
              <a:rPr lang="en-GB" sz="2400" dirty="0"/>
              <a:t>Sophie Westhead, Student Intern</a:t>
            </a:r>
          </a:p>
          <a:p>
            <a:r>
              <a:rPr lang="en-GB" sz="2400" dirty="0"/>
              <a:t>Lea </a:t>
            </a:r>
            <a:r>
              <a:rPr lang="en-GB" sz="2400" dirty="0" err="1"/>
              <a:t>Tamba</a:t>
            </a:r>
            <a:r>
              <a:rPr lang="en-GB" sz="2400" dirty="0"/>
              <a:t>, Student Intern</a:t>
            </a:r>
          </a:p>
          <a:p>
            <a:r>
              <a:rPr lang="en-GB" sz="2400" dirty="0"/>
              <a:t>Alice </a:t>
            </a:r>
            <a:r>
              <a:rPr lang="en-GB" sz="2400" dirty="0" err="1"/>
              <a:t>Alcaras</a:t>
            </a:r>
            <a:r>
              <a:rPr lang="en-GB" sz="2400" dirty="0"/>
              <a:t>, Student Intern</a:t>
            </a:r>
          </a:p>
          <a:p>
            <a:pPr marL="0" indent="0">
              <a:buNone/>
            </a:pPr>
            <a:endParaRPr lang="en-GB" sz="1200" b="1" dirty="0">
              <a:solidFill>
                <a:srgbClr val="1C4392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1C4392"/>
                </a:solidFill>
              </a:rPr>
              <a:t>Funded by the Learning and Teaching Enhancement </a:t>
            </a:r>
            <a:br>
              <a:rPr lang="en-GB" sz="2400" b="1" dirty="0">
                <a:solidFill>
                  <a:srgbClr val="1C4392"/>
                </a:solidFill>
              </a:rPr>
            </a:br>
            <a:r>
              <a:rPr lang="en-GB" sz="2400" b="1" dirty="0">
                <a:solidFill>
                  <a:srgbClr val="1C4392"/>
                </a:solidFill>
              </a:rPr>
              <a:t>Programme</a:t>
            </a:r>
          </a:p>
          <a:p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4CF42-1623-8BCE-35C5-94CCFD43C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673" y="166893"/>
            <a:ext cx="2866188" cy="2148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559C1-F53C-918E-D4DD-2F937B86B6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78" t="13021" r="23733" b="5544"/>
          <a:stretch/>
        </p:blipFill>
        <p:spPr>
          <a:xfrm>
            <a:off x="9905999" y="2446704"/>
            <a:ext cx="2156861" cy="2164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F7C90-6F71-CDDB-A046-E568A4C9A2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012" t="53319"/>
          <a:stretch/>
        </p:blipFill>
        <p:spPr>
          <a:xfrm>
            <a:off x="7485223" y="205211"/>
            <a:ext cx="1639017" cy="2071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21FF3-8ED7-2622-B512-68BDC41490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73" t="9741"/>
          <a:stretch/>
        </p:blipFill>
        <p:spPr>
          <a:xfrm>
            <a:off x="7185683" y="2458055"/>
            <a:ext cx="2612566" cy="2164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BABCC-A4F4-BF7F-5B0E-D4C296E0A7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3" t="25804"/>
          <a:stretch/>
        </p:blipFill>
        <p:spPr>
          <a:xfrm>
            <a:off x="8961119" y="4742641"/>
            <a:ext cx="3101741" cy="1959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DFC5ED-C38A-BC51-112F-B4BDB74844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3AD0A58-68E2-77DB-AE3F-694135A07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275825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E6D3-18DB-D6B0-0688-FF8F0C36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9C355-D2BB-F59E-0898-2FE755836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468406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Aim: Develop a </a:t>
            </a:r>
            <a:r>
              <a:rPr lang="en-GB" b="1" dirty="0">
                <a:solidFill>
                  <a:srgbClr val="1C4392"/>
                </a:solidFill>
              </a:rPr>
              <a:t>micro-credential online course </a:t>
            </a:r>
            <a:r>
              <a:rPr lang="en-GB" dirty="0"/>
              <a:t>designed to promote, support and enhance </a:t>
            </a:r>
            <a:r>
              <a:rPr lang="en-GB" b="1" dirty="0">
                <a:solidFill>
                  <a:srgbClr val="1C4392"/>
                </a:solidFill>
              </a:rPr>
              <a:t>student resilience</a:t>
            </a:r>
          </a:p>
          <a:p>
            <a:pPr marL="0" indent="0">
              <a:buNone/>
            </a:pPr>
            <a:endParaRPr lang="en-GB" sz="300" dirty="0"/>
          </a:p>
          <a:p>
            <a:r>
              <a:rPr lang="en-GB" dirty="0"/>
              <a:t>Phase 1 – </a:t>
            </a:r>
            <a:r>
              <a:rPr lang="en-GB" b="1" dirty="0">
                <a:solidFill>
                  <a:srgbClr val="1C4392"/>
                </a:solidFill>
              </a:rPr>
              <a:t>Plan and Explore</a:t>
            </a:r>
          </a:p>
          <a:p>
            <a:pPr lvl="1"/>
            <a:r>
              <a:rPr lang="en-GB" dirty="0"/>
              <a:t>Literature review and focus groups</a:t>
            </a:r>
          </a:p>
          <a:p>
            <a:pPr lvl="1"/>
            <a:r>
              <a:rPr lang="en-GB" dirty="0"/>
              <a:t>Course framework</a:t>
            </a:r>
          </a:p>
          <a:p>
            <a:r>
              <a:rPr lang="en-GB" dirty="0"/>
              <a:t>Phase 2 – </a:t>
            </a:r>
            <a:r>
              <a:rPr lang="en-GB" b="1" dirty="0">
                <a:solidFill>
                  <a:srgbClr val="1C4392"/>
                </a:solidFill>
              </a:rPr>
              <a:t>Design and Create</a:t>
            </a:r>
          </a:p>
          <a:p>
            <a:pPr lvl="1"/>
            <a:r>
              <a:rPr lang="en-GB" dirty="0"/>
              <a:t>Student-generated content</a:t>
            </a:r>
          </a:p>
          <a:p>
            <a:pPr lvl="1"/>
            <a:r>
              <a:rPr lang="en-GB" dirty="0"/>
              <a:t>Resilience walks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79958-3733-767B-31BC-071F0576C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CDC5-0F47-0CA9-54BB-6A6D8B9E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33" y="2261160"/>
            <a:ext cx="4704184" cy="2772771"/>
          </a:xfrm>
        </p:spPr>
        <p:txBody>
          <a:bodyPr/>
          <a:lstStyle/>
          <a:p>
            <a:pPr marL="0" indent="0">
              <a:buNone/>
            </a:pPr>
            <a:r>
              <a:rPr lang="en-GB" sz="5400" b="1" dirty="0">
                <a:solidFill>
                  <a:srgbClr val="1C4392"/>
                </a:solidFill>
              </a:rPr>
              <a:t>Phase 1: Plan and Explore</a:t>
            </a:r>
            <a:endParaRPr lang="en-GB" sz="5400" dirty="0"/>
          </a:p>
          <a:p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C638A-C0EB-CBCC-F05A-D1CD55F80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6974"/>
            <a:ext cx="6096000" cy="6741028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101B6-ED77-2EE2-4967-8078FD8D5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8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A0D2-4782-1CF5-9DCD-DF0559A6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 – Literature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70E55-D2BC-4139-68EA-D734B971B1FA}"/>
              </a:ext>
            </a:extLst>
          </p:cNvPr>
          <p:cNvSpPr txBox="1"/>
          <p:nvPr/>
        </p:nvSpPr>
        <p:spPr>
          <a:xfrm>
            <a:off x="999391" y="1191784"/>
            <a:ext cx="10676793" cy="2826306"/>
          </a:xfrm>
          <a:prstGeom prst="wedgeRoundRectCallou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Led by student intern: </a:t>
            </a:r>
            <a:r>
              <a:rPr lang="en-GB" sz="2400" b="1" dirty="0">
                <a:solidFill>
                  <a:srgbClr val="1C4392"/>
                </a:solidFill>
              </a:rPr>
              <a:t>Caitlin Tawse</a:t>
            </a:r>
          </a:p>
          <a:p>
            <a:endParaRPr lang="en-GB" sz="1100" dirty="0"/>
          </a:p>
          <a:p>
            <a:r>
              <a:rPr lang="en-GB" sz="2400" b="1" dirty="0">
                <a:solidFill>
                  <a:srgbClr val="1C4392"/>
                </a:solidFill>
              </a:rPr>
              <a:t>Resilience definition: </a:t>
            </a:r>
            <a:r>
              <a:rPr lang="en-GB" sz="2400" dirty="0"/>
              <a:t>“a </a:t>
            </a:r>
            <a:r>
              <a:rPr lang="en-GB" sz="2400" b="1" i="1" dirty="0">
                <a:solidFill>
                  <a:srgbClr val="1C4392"/>
                </a:solidFill>
              </a:rPr>
              <a:t>dynamic process </a:t>
            </a:r>
            <a:r>
              <a:rPr lang="en-GB" sz="2400" dirty="0"/>
              <a:t>of positive </a:t>
            </a:r>
            <a:r>
              <a:rPr lang="en-GB" sz="2400" b="1" i="1" dirty="0">
                <a:solidFill>
                  <a:srgbClr val="1C4392"/>
                </a:solidFill>
              </a:rPr>
              <a:t>adaptation</a:t>
            </a:r>
            <a:r>
              <a:rPr lang="en-GB" sz="2400" dirty="0"/>
              <a:t> in the face of adversity or challenge. This </a:t>
            </a:r>
            <a:r>
              <a:rPr lang="en-GB" sz="2400" b="1" i="1" dirty="0">
                <a:solidFill>
                  <a:srgbClr val="1C4392"/>
                </a:solidFill>
              </a:rPr>
              <a:t>process</a:t>
            </a:r>
            <a:r>
              <a:rPr lang="en-GB" sz="2400" dirty="0"/>
              <a:t> involves the capacity to negotiate for, and draw upon, psychological, social, cultural and environmental </a:t>
            </a:r>
            <a:r>
              <a:rPr lang="en-GB" sz="2400" b="1" i="1" dirty="0">
                <a:solidFill>
                  <a:srgbClr val="1C4392"/>
                </a:solidFill>
              </a:rPr>
              <a:t>resources</a:t>
            </a:r>
            <a:r>
              <a:rPr lang="en-GB" sz="2400" dirty="0"/>
              <a:t>” (Brewer et al., 2019). </a:t>
            </a:r>
          </a:p>
          <a:p>
            <a:endParaRPr lang="en-GB" sz="2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B5C667-2A66-6E70-65C6-C1856205C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955047"/>
              </p:ext>
            </p:extLst>
          </p:nvPr>
        </p:nvGraphicFramePr>
        <p:xfrm>
          <a:off x="3509010" y="3264025"/>
          <a:ext cx="4876508" cy="322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858AA5C-835F-542C-E0A2-0CA23A4407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15C901-039D-4058-80C7-5ABA400CDB06}"/>
              </a:ext>
            </a:extLst>
          </p:cNvPr>
          <p:cNvSpPr/>
          <p:nvPr/>
        </p:nvSpPr>
        <p:spPr>
          <a:xfrm>
            <a:off x="4185720" y="2084876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C4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6DA334-7569-42CB-95CD-419F4AC26092}"/>
              </a:ext>
            </a:extLst>
          </p:cNvPr>
          <p:cNvSpPr/>
          <p:nvPr/>
        </p:nvSpPr>
        <p:spPr>
          <a:xfrm>
            <a:off x="6484870" y="2084876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C4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8E2964-D9A5-4A16-8604-F04921C189EB}"/>
              </a:ext>
            </a:extLst>
          </p:cNvPr>
          <p:cNvSpPr/>
          <p:nvPr/>
        </p:nvSpPr>
        <p:spPr>
          <a:xfrm>
            <a:off x="8784021" y="2084876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C4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17936A-EE2B-4C30-A31C-496282D48B87}"/>
              </a:ext>
            </a:extLst>
          </p:cNvPr>
          <p:cNvSpPr/>
          <p:nvPr/>
        </p:nvSpPr>
        <p:spPr>
          <a:xfrm>
            <a:off x="1886570" y="2084876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C4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1</a:t>
            </a:r>
          </a:p>
        </p:txBody>
      </p:sp>
      <p:sp>
        <p:nvSpPr>
          <p:cNvPr id="23" name="Freeform: Shape 22" descr="timeline ">
            <a:extLst>
              <a:ext uri="{FF2B5EF4-FFF2-40B4-BE49-F238E27FC236}">
                <a16:creationId xmlns:a16="http://schemas.microsoft.com/office/drawing/2014/main" id="{7889103E-B405-4427-BC20-A3CA893D099A}"/>
              </a:ext>
            </a:extLst>
          </p:cNvPr>
          <p:cNvSpPr/>
          <p:nvPr/>
        </p:nvSpPr>
        <p:spPr>
          <a:xfrm flipH="1" flipV="1">
            <a:off x="1298654" y="1443616"/>
            <a:ext cx="9252295" cy="2410190"/>
          </a:xfrm>
          <a:custGeom>
            <a:avLst/>
            <a:gdLst>
              <a:gd name="connsiteX0" fmla="*/ 1192508 w 9252295"/>
              <a:gd name="connsiteY0" fmla="*/ 2410190 h 2410190"/>
              <a:gd name="connsiteX1" fmla="*/ 0 w 9252295"/>
              <a:gd name="connsiteY1" fmla="*/ 1217682 h 2410190"/>
              <a:gd name="connsiteX2" fmla="*/ 1107 w 9252295"/>
              <a:gd name="connsiteY2" fmla="*/ 1206703 h 2410190"/>
              <a:gd name="connsiteX3" fmla="*/ 96158 w 9252295"/>
              <a:gd name="connsiteY3" fmla="*/ 1206703 h 2410190"/>
              <a:gd name="connsiteX4" fmla="*/ 95051 w 9252295"/>
              <a:gd name="connsiteY4" fmla="*/ 1217682 h 2410190"/>
              <a:gd name="connsiteX5" fmla="*/ 1192508 w 9252295"/>
              <a:gd name="connsiteY5" fmla="*/ 2315139 h 2410190"/>
              <a:gd name="connsiteX6" fmla="*/ 2289965 w 9252295"/>
              <a:gd name="connsiteY6" fmla="*/ 1217682 h 2410190"/>
              <a:gd name="connsiteX7" fmla="*/ 2289554 w 9252295"/>
              <a:gd name="connsiteY7" fmla="*/ 1209531 h 2410190"/>
              <a:gd name="connsiteX8" fmla="*/ 2290085 w 9252295"/>
              <a:gd name="connsiteY8" fmla="*/ 1209531 h 2410190"/>
              <a:gd name="connsiteX9" fmla="*/ 2295831 w 9252295"/>
              <a:gd name="connsiteY9" fmla="*/ 1095755 h 2410190"/>
              <a:gd name="connsiteX10" fmla="*/ 3482182 w 9252295"/>
              <a:gd name="connsiteY10" fmla="*/ 25174 h 2410190"/>
              <a:gd name="connsiteX11" fmla="*/ 4668533 w 9252295"/>
              <a:gd name="connsiteY11" fmla="*/ 1095755 h 2410190"/>
              <a:gd name="connsiteX12" fmla="*/ 4674278 w 9252295"/>
              <a:gd name="connsiteY12" fmla="*/ 1209531 h 2410190"/>
              <a:gd name="connsiteX13" fmla="*/ 4673516 w 9252295"/>
              <a:gd name="connsiteY13" fmla="*/ 1209531 h 2410190"/>
              <a:gd name="connsiteX14" fmla="*/ 4678322 w 9252295"/>
              <a:gd name="connsiteY14" fmla="*/ 1304717 h 2410190"/>
              <a:gd name="connsiteX15" fmla="*/ 5770114 w 9252295"/>
              <a:gd name="connsiteY15" fmla="*/ 2289966 h 2410190"/>
              <a:gd name="connsiteX16" fmla="*/ 6861904 w 9252295"/>
              <a:gd name="connsiteY16" fmla="*/ 1304717 h 2410190"/>
              <a:gd name="connsiteX17" fmla="*/ 6867159 w 9252295"/>
              <a:gd name="connsiteY17" fmla="*/ 1200660 h 2410190"/>
              <a:gd name="connsiteX18" fmla="*/ 6867690 w 9252295"/>
              <a:gd name="connsiteY18" fmla="*/ 1200660 h 2410190"/>
              <a:gd name="connsiteX19" fmla="*/ 6867279 w 9252295"/>
              <a:gd name="connsiteY19" fmla="*/ 1192508 h 2410190"/>
              <a:gd name="connsiteX20" fmla="*/ 8059787 w 9252295"/>
              <a:gd name="connsiteY20" fmla="*/ 0 h 2410190"/>
              <a:gd name="connsiteX21" fmla="*/ 9252295 w 9252295"/>
              <a:gd name="connsiteY21" fmla="*/ 1192508 h 2410190"/>
              <a:gd name="connsiteX22" fmla="*/ 9251964 w 9252295"/>
              <a:gd name="connsiteY22" fmla="*/ 1195794 h 2410190"/>
              <a:gd name="connsiteX23" fmla="*/ 9156913 w 9252295"/>
              <a:gd name="connsiteY23" fmla="*/ 1195794 h 2410190"/>
              <a:gd name="connsiteX24" fmla="*/ 9157244 w 9252295"/>
              <a:gd name="connsiteY24" fmla="*/ 1192508 h 2410190"/>
              <a:gd name="connsiteX25" fmla="*/ 8059787 w 9252295"/>
              <a:gd name="connsiteY25" fmla="*/ 95051 h 2410190"/>
              <a:gd name="connsiteX26" fmla="*/ 6962330 w 9252295"/>
              <a:gd name="connsiteY26" fmla="*/ 1192508 h 2410190"/>
              <a:gd name="connsiteX27" fmla="*/ 6962741 w 9252295"/>
              <a:gd name="connsiteY27" fmla="*/ 1200660 h 2410190"/>
              <a:gd name="connsiteX28" fmla="*/ 6962209 w 9252295"/>
              <a:gd name="connsiteY28" fmla="*/ 1200660 h 2410190"/>
              <a:gd name="connsiteX29" fmla="*/ 6956464 w 9252295"/>
              <a:gd name="connsiteY29" fmla="*/ 1314435 h 2410190"/>
              <a:gd name="connsiteX30" fmla="*/ 5770114 w 9252295"/>
              <a:gd name="connsiteY30" fmla="*/ 2385016 h 2410190"/>
              <a:gd name="connsiteX31" fmla="*/ 4583763 w 9252295"/>
              <a:gd name="connsiteY31" fmla="*/ 1314435 h 2410190"/>
              <a:gd name="connsiteX32" fmla="*/ 4578017 w 9252295"/>
              <a:gd name="connsiteY32" fmla="*/ 1200660 h 2410190"/>
              <a:gd name="connsiteX33" fmla="*/ 4578780 w 9252295"/>
              <a:gd name="connsiteY33" fmla="*/ 1200660 h 2410190"/>
              <a:gd name="connsiteX34" fmla="*/ 4573974 w 9252295"/>
              <a:gd name="connsiteY34" fmla="*/ 1105474 h 2410190"/>
              <a:gd name="connsiteX35" fmla="*/ 3482182 w 9252295"/>
              <a:gd name="connsiteY35" fmla="*/ 120225 h 2410190"/>
              <a:gd name="connsiteX36" fmla="*/ 2390391 w 9252295"/>
              <a:gd name="connsiteY36" fmla="*/ 1105474 h 2410190"/>
              <a:gd name="connsiteX37" fmla="*/ 2385136 w 9252295"/>
              <a:gd name="connsiteY37" fmla="*/ 1209531 h 2410190"/>
              <a:gd name="connsiteX38" fmla="*/ 2384604 w 9252295"/>
              <a:gd name="connsiteY38" fmla="*/ 1209531 h 2410190"/>
              <a:gd name="connsiteX39" fmla="*/ 2385016 w 9252295"/>
              <a:gd name="connsiteY39" fmla="*/ 1217682 h 2410190"/>
              <a:gd name="connsiteX40" fmla="*/ 1192508 w 9252295"/>
              <a:gd name="connsiteY40" fmla="*/ 2410190 h 24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52295" h="2410190">
                <a:moveTo>
                  <a:pt x="1192508" y="2410190"/>
                </a:moveTo>
                <a:cubicBezTo>
                  <a:pt x="533904" y="2410190"/>
                  <a:pt x="0" y="1876286"/>
                  <a:pt x="0" y="1217682"/>
                </a:cubicBezTo>
                <a:lnTo>
                  <a:pt x="1107" y="1206703"/>
                </a:lnTo>
                <a:lnTo>
                  <a:pt x="96158" y="1206703"/>
                </a:lnTo>
                <a:lnTo>
                  <a:pt x="95051" y="1217682"/>
                </a:lnTo>
                <a:cubicBezTo>
                  <a:pt x="95051" y="1823791"/>
                  <a:pt x="586400" y="2315139"/>
                  <a:pt x="1192508" y="2315139"/>
                </a:cubicBezTo>
                <a:cubicBezTo>
                  <a:pt x="1798616" y="2315139"/>
                  <a:pt x="2289965" y="1823791"/>
                  <a:pt x="2289965" y="1217682"/>
                </a:cubicBezTo>
                <a:lnTo>
                  <a:pt x="2289554" y="1209531"/>
                </a:lnTo>
                <a:lnTo>
                  <a:pt x="2290085" y="1209531"/>
                </a:lnTo>
                <a:lnTo>
                  <a:pt x="2295831" y="1095755"/>
                </a:lnTo>
                <a:cubicBezTo>
                  <a:pt x="2356899" y="494427"/>
                  <a:pt x="2864742" y="25174"/>
                  <a:pt x="3482182" y="25174"/>
                </a:cubicBezTo>
                <a:cubicBezTo>
                  <a:pt x="4099623" y="25174"/>
                  <a:pt x="4607465" y="494427"/>
                  <a:pt x="4668533" y="1095755"/>
                </a:cubicBezTo>
                <a:lnTo>
                  <a:pt x="4674278" y="1209531"/>
                </a:lnTo>
                <a:lnTo>
                  <a:pt x="4673516" y="1209531"/>
                </a:lnTo>
                <a:lnTo>
                  <a:pt x="4678322" y="1304717"/>
                </a:lnTo>
                <a:cubicBezTo>
                  <a:pt x="4734523" y="1858116"/>
                  <a:pt x="5201886" y="2289966"/>
                  <a:pt x="5770114" y="2289966"/>
                </a:cubicBezTo>
                <a:cubicBezTo>
                  <a:pt x="6338340" y="2289966"/>
                  <a:pt x="6805704" y="1858116"/>
                  <a:pt x="6861904" y="1304717"/>
                </a:cubicBezTo>
                <a:lnTo>
                  <a:pt x="6867159" y="1200660"/>
                </a:lnTo>
                <a:lnTo>
                  <a:pt x="6867690" y="1200660"/>
                </a:lnTo>
                <a:lnTo>
                  <a:pt x="6867279" y="1192508"/>
                </a:lnTo>
                <a:cubicBezTo>
                  <a:pt x="6867279" y="533905"/>
                  <a:pt x="7401183" y="0"/>
                  <a:pt x="8059787" y="0"/>
                </a:cubicBezTo>
                <a:cubicBezTo>
                  <a:pt x="8718390" y="0"/>
                  <a:pt x="9252295" y="533905"/>
                  <a:pt x="9252295" y="1192508"/>
                </a:cubicBezTo>
                <a:lnTo>
                  <a:pt x="9251964" y="1195794"/>
                </a:lnTo>
                <a:lnTo>
                  <a:pt x="9156913" y="1195794"/>
                </a:lnTo>
                <a:lnTo>
                  <a:pt x="9157244" y="1192508"/>
                </a:lnTo>
                <a:cubicBezTo>
                  <a:pt x="9157244" y="586400"/>
                  <a:pt x="8665895" y="95051"/>
                  <a:pt x="8059787" y="95051"/>
                </a:cubicBezTo>
                <a:cubicBezTo>
                  <a:pt x="7453679" y="95051"/>
                  <a:pt x="6962330" y="586400"/>
                  <a:pt x="6962330" y="1192508"/>
                </a:cubicBezTo>
                <a:lnTo>
                  <a:pt x="6962741" y="1200660"/>
                </a:lnTo>
                <a:lnTo>
                  <a:pt x="6962209" y="1200660"/>
                </a:lnTo>
                <a:lnTo>
                  <a:pt x="6956464" y="1314435"/>
                </a:lnTo>
                <a:cubicBezTo>
                  <a:pt x="6895396" y="1915764"/>
                  <a:pt x="6387554" y="2385016"/>
                  <a:pt x="5770114" y="2385016"/>
                </a:cubicBezTo>
                <a:cubicBezTo>
                  <a:pt x="5152672" y="2385016"/>
                  <a:pt x="4644831" y="1915764"/>
                  <a:pt x="4583763" y="1314435"/>
                </a:cubicBezTo>
                <a:lnTo>
                  <a:pt x="4578017" y="1200660"/>
                </a:lnTo>
                <a:lnTo>
                  <a:pt x="4578780" y="1200660"/>
                </a:lnTo>
                <a:lnTo>
                  <a:pt x="4573974" y="1105474"/>
                </a:lnTo>
                <a:cubicBezTo>
                  <a:pt x="4517772" y="552075"/>
                  <a:pt x="4050409" y="120225"/>
                  <a:pt x="3482182" y="120225"/>
                </a:cubicBezTo>
                <a:cubicBezTo>
                  <a:pt x="2913956" y="120225"/>
                  <a:pt x="2446592" y="552075"/>
                  <a:pt x="2390391" y="1105474"/>
                </a:cubicBezTo>
                <a:lnTo>
                  <a:pt x="2385136" y="1209531"/>
                </a:lnTo>
                <a:lnTo>
                  <a:pt x="2384604" y="1209531"/>
                </a:lnTo>
                <a:lnTo>
                  <a:pt x="2385016" y="1217682"/>
                </a:lnTo>
                <a:cubicBezTo>
                  <a:pt x="2385016" y="1876286"/>
                  <a:pt x="1851111" y="2410190"/>
                  <a:pt x="1192508" y="2410190"/>
                </a:cubicBezTo>
                <a:close/>
              </a:path>
            </a:pathLst>
          </a:custGeom>
          <a:solidFill>
            <a:srgbClr val="1C439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C4392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Oval 1" descr="timeline endpoints">
            <a:extLst>
              <a:ext uri="{FF2B5EF4-FFF2-40B4-BE49-F238E27FC236}">
                <a16:creationId xmlns:a16="http://schemas.microsoft.com/office/drawing/2014/main" id="{81AA7F01-98B3-49CE-A287-1B558536C306}"/>
              </a:ext>
            </a:extLst>
          </p:cNvPr>
          <p:cNvSpPr/>
          <p:nvPr/>
        </p:nvSpPr>
        <p:spPr>
          <a:xfrm>
            <a:off x="1226335" y="2572996"/>
            <a:ext cx="218092" cy="218092"/>
          </a:xfrm>
          <a:prstGeom prst="ellipse">
            <a:avLst/>
          </a:prstGeom>
          <a:solidFill>
            <a:srgbClr val="1C4392"/>
          </a:solidFill>
          <a:ln w="76200">
            <a:solidFill>
              <a:srgbClr val="1C4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Oval 2" descr="timeline endpoints">
            <a:extLst>
              <a:ext uri="{FF2B5EF4-FFF2-40B4-BE49-F238E27FC236}">
                <a16:creationId xmlns:a16="http://schemas.microsoft.com/office/drawing/2014/main" id="{491CCD59-030F-4F79-9A33-EBC86A2EC9FE}"/>
              </a:ext>
            </a:extLst>
          </p:cNvPr>
          <p:cNvSpPr/>
          <p:nvPr/>
        </p:nvSpPr>
        <p:spPr>
          <a:xfrm>
            <a:off x="10386744" y="2572996"/>
            <a:ext cx="218092" cy="218092"/>
          </a:xfrm>
          <a:prstGeom prst="ellipse">
            <a:avLst/>
          </a:prstGeom>
          <a:solidFill>
            <a:srgbClr val="1C4392"/>
          </a:solidFill>
          <a:ln w="76200">
            <a:solidFill>
              <a:srgbClr val="1C4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0A47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Title 33">
            <a:extLst>
              <a:ext uri="{FF2B5EF4-FFF2-40B4-BE49-F238E27FC236}">
                <a16:creationId xmlns:a16="http://schemas.microsoft.com/office/drawing/2014/main" id="{F7D34F4C-574E-178C-1D4C-8DC52D1553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1033444" cy="132556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Resilience – Links to Mental Health and Wellbeing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8640CD12-4116-E557-0386-EE9E9E7E720D}"/>
              </a:ext>
            </a:extLst>
          </p:cNvPr>
          <p:cNvSpPr txBox="1">
            <a:spLocks/>
          </p:cNvSpPr>
          <p:nvPr/>
        </p:nvSpPr>
        <p:spPr>
          <a:xfrm>
            <a:off x="1339604" y="4035363"/>
            <a:ext cx="1796396" cy="51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 resilience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1C5150CD-C1DB-CFCA-876E-5F0F0EF64D79}"/>
              </a:ext>
            </a:extLst>
          </p:cNvPr>
          <p:cNvSpPr txBox="1">
            <a:spLocks/>
          </p:cNvSpPr>
          <p:nvPr/>
        </p:nvSpPr>
        <p:spPr>
          <a:xfrm>
            <a:off x="572966" y="4643712"/>
            <a:ext cx="3267686" cy="1391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Being prepared for challenges, understanding that skills can be developed and having realistic expectations all build resilience and improve coping.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3FAE9FE0-A50B-86FF-DF44-E5145A753BBC}"/>
              </a:ext>
            </a:extLst>
          </p:cNvPr>
          <p:cNvSpPr txBox="1">
            <a:spLocks/>
          </p:cNvSpPr>
          <p:nvPr/>
        </p:nvSpPr>
        <p:spPr>
          <a:xfrm>
            <a:off x="3745016" y="3425763"/>
            <a:ext cx="1796396" cy="51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value of social support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C43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A190935C-3F22-175C-9C43-4E2F31318885}"/>
              </a:ext>
            </a:extLst>
          </p:cNvPr>
          <p:cNvSpPr txBox="1">
            <a:spLocks/>
          </p:cNvSpPr>
          <p:nvPr/>
        </p:nvSpPr>
        <p:spPr>
          <a:xfrm>
            <a:off x="3745016" y="4034113"/>
            <a:ext cx="2819174" cy="1789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Social support builds resilience and helps to manage stress.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Support can include friends &amp; family, University, work, 3</a:t>
            </a:r>
            <a:r>
              <a: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sector organisations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F0141C67-3A79-1551-F2B4-F29492D9BB21}"/>
              </a:ext>
            </a:extLst>
          </p:cNvPr>
          <p:cNvSpPr txBox="1">
            <a:spLocks/>
          </p:cNvSpPr>
          <p:nvPr/>
        </p:nvSpPr>
        <p:spPr>
          <a:xfrm>
            <a:off x="6560002" y="3959163"/>
            <a:ext cx="2080637" cy="51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need for action!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C43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018C0055-3D42-49FD-3413-37210736BDA0}"/>
              </a:ext>
            </a:extLst>
          </p:cNvPr>
          <p:cNvSpPr txBox="1">
            <a:spLocks/>
          </p:cNvSpPr>
          <p:nvPr/>
        </p:nvSpPr>
        <p:spPr>
          <a:xfrm>
            <a:off x="6611907" y="4568912"/>
            <a:ext cx="2241766" cy="157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Research highlights difficulties many students experience accessing support for their mental health and wellbeing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62EB4A16-10F6-1AB0-B43D-838390C10D13}"/>
              </a:ext>
            </a:extLst>
          </p:cNvPr>
          <p:cNvSpPr txBox="1">
            <a:spLocks/>
          </p:cNvSpPr>
          <p:nvPr/>
        </p:nvSpPr>
        <p:spPr>
          <a:xfrm>
            <a:off x="9022564" y="3416238"/>
            <a:ext cx="2755295" cy="51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of peer support, student-generated content and voices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748961E2-4343-BF38-9D2A-B44CBEAC6D8B}"/>
              </a:ext>
            </a:extLst>
          </p:cNvPr>
          <p:cNvSpPr txBox="1">
            <a:spLocks/>
          </p:cNvSpPr>
          <p:nvPr/>
        </p:nvSpPr>
        <p:spPr>
          <a:xfrm>
            <a:off x="8682223" y="4987407"/>
            <a:ext cx="1813567" cy="706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62AAE569-881B-7A1C-7DBB-1FC2B012E0C2}"/>
              </a:ext>
            </a:extLst>
          </p:cNvPr>
          <p:cNvSpPr txBox="1">
            <a:spLocks/>
          </p:cNvSpPr>
          <p:nvPr/>
        </p:nvSpPr>
        <p:spPr>
          <a:xfrm>
            <a:off x="9044172" y="4373585"/>
            <a:ext cx="2423295" cy="1320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</a:rPr>
              <a:t>Trusted voices (talking about their own experiences) help with engagement and inclusivity.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D57F7D8-430A-1BD1-70C4-3B2993E31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D546ED-5E5C-FC94-DAEC-DFEFD274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 – Focus Groups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15C57-1612-40D8-6875-11F8804E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Led by student intern: </a:t>
            </a:r>
            <a:r>
              <a:rPr lang="en-GB" sz="2800" b="1" dirty="0">
                <a:solidFill>
                  <a:srgbClr val="1C4392"/>
                </a:solidFill>
              </a:rPr>
              <a:t>Sophie Westhead</a:t>
            </a:r>
          </a:p>
          <a:p>
            <a:r>
              <a:rPr lang="en-GB" sz="2800" dirty="0"/>
              <a:t>Five focus groups (3-4 students per group)</a:t>
            </a:r>
          </a:p>
          <a:p>
            <a:r>
              <a:rPr lang="en-GB" sz="2800" dirty="0"/>
              <a:t>Mixed disciplines (Psychology, Law, Music etc.) </a:t>
            </a:r>
            <a:br>
              <a:rPr lang="en-GB" sz="2800" dirty="0"/>
            </a:br>
            <a:r>
              <a:rPr lang="en-GB" sz="2800" dirty="0"/>
              <a:t>and years (1-4).</a:t>
            </a:r>
          </a:p>
          <a:p>
            <a:pPr marL="0" indent="0">
              <a:buNone/>
            </a:pPr>
            <a:r>
              <a:rPr lang="en-GB" sz="2800" dirty="0"/>
              <a:t>Practical </a:t>
            </a:r>
            <a:r>
              <a:rPr lang="en-GB" sz="2800" b="1" dirty="0">
                <a:solidFill>
                  <a:srgbClr val="1C4392"/>
                </a:solidFill>
              </a:rPr>
              <a:t>Aims</a:t>
            </a:r>
            <a:r>
              <a:rPr lang="en-GB" sz="2800" dirty="0"/>
              <a:t>:</a:t>
            </a:r>
          </a:p>
          <a:p>
            <a:r>
              <a:rPr lang="en-GB" sz="2800" dirty="0"/>
              <a:t>Gather initial reactions to proposed resilience course.</a:t>
            </a:r>
          </a:p>
          <a:p>
            <a:r>
              <a:rPr lang="en-GB" sz="2800" dirty="0"/>
              <a:t>Get feedback on proposed course design, content </a:t>
            </a:r>
            <a:br>
              <a:rPr lang="en-GB" sz="2800" dirty="0"/>
            </a:br>
            <a:r>
              <a:rPr lang="en-GB" sz="2800" dirty="0"/>
              <a:t>and mechanisms.</a:t>
            </a:r>
          </a:p>
          <a:p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C7E36-2437-0523-FAF0-23F44EE9B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3AF27B-9A7C-5EF5-5F97-F3B3E9062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407915"/>
              </p:ext>
            </p:extLst>
          </p:nvPr>
        </p:nvGraphicFramePr>
        <p:xfrm>
          <a:off x="3396567" y="1690689"/>
          <a:ext cx="5480734" cy="410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BD5AED-A532-260A-9A83-87FAFDBA0268}"/>
              </a:ext>
            </a:extLst>
          </p:cNvPr>
          <p:cNvSpPr txBox="1"/>
          <p:nvPr/>
        </p:nvSpPr>
        <p:spPr>
          <a:xfrm>
            <a:off x="547568" y="1690688"/>
            <a:ext cx="3785283" cy="415498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Resilience is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1C4392"/>
                </a:solidFill>
              </a:rPr>
              <a:t>Practical</a:t>
            </a:r>
            <a:r>
              <a:rPr lang="en-GB" sz="2400" dirty="0"/>
              <a:t> resilience strategies useful.</a:t>
            </a: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Important to link to </a:t>
            </a:r>
            <a:r>
              <a:rPr lang="en-GB" sz="2400" b="1" i="1" dirty="0">
                <a:solidFill>
                  <a:srgbClr val="1C4392"/>
                </a:solidFill>
              </a:rPr>
              <a:t>external resources</a:t>
            </a:r>
            <a:r>
              <a:rPr lang="en-GB" sz="2400" dirty="0"/>
              <a:t> / support</a:t>
            </a: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1C4392"/>
                </a:solidFill>
              </a:rPr>
              <a:t>Student generated content </a:t>
            </a:r>
            <a:r>
              <a:rPr lang="en-GB" sz="2400" dirty="0"/>
              <a:t>important.</a:t>
            </a: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Physical and mental </a:t>
            </a:r>
            <a:r>
              <a:rPr lang="en-GB" sz="2400" b="1" i="1" dirty="0">
                <a:solidFill>
                  <a:srgbClr val="1C4392"/>
                </a:solidFill>
              </a:rPr>
              <a:t>health</a:t>
            </a:r>
            <a:r>
              <a:rPr lang="en-GB" sz="2400" dirty="0"/>
              <a:t> important</a:t>
            </a:r>
          </a:p>
          <a:p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5F0F3-2D29-7670-BA4F-F6FE5818DB69}"/>
              </a:ext>
            </a:extLst>
          </p:cNvPr>
          <p:cNvSpPr txBox="1"/>
          <p:nvPr/>
        </p:nvSpPr>
        <p:spPr>
          <a:xfrm>
            <a:off x="8291394" y="1690688"/>
            <a:ext cx="3648314" cy="378565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Importance of </a:t>
            </a:r>
            <a:r>
              <a:rPr lang="en-GB" sz="2400" b="1" i="1" dirty="0">
                <a:solidFill>
                  <a:srgbClr val="1C4392"/>
                </a:solidFill>
              </a:rPr>
              <a:t>interaction</a:t>
            </a: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1C4392"/>
                </a:solidFill>
              </a:rPr>
              <a:t>Activities</a:t>
            </a:r>
            <a:r>
              <a:rPr lang="en-GB" sz="2400" dirty="0"/>
              <a:t> more engaging than lectures.</a:t>
            </a:r>
            <a:endParaRPr lang="en-GB" sz="1000" dirty="0">
              <a:solidFill>
                <a:srgbClr val="1C43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1C4392"/>
                </a:solidFill>
              </a:rPr>
              <a:t>Podcasts</a:t>
            </a:r>
            <a:r>
              <a:rPr lang="en-GB" sz="2400" dirty="0"/>
              <a:t> more appealing than lectures.</a:t>
            </a: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1C4392"/>
                </a:solidFill>
              </a:rPr>
              <a:t>In-person</a:t>
            </a:r>
            <a:r>
              <a:rPr lang="en-GB" sz="2400" dirty="0"/>
              <a:t> element may be required for certain aspects.</a:t>
            </a:r>
          </a:p>
          <a:p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F8A33-1AD5-2F1E-B071-DA8F0FFAF1E5}"/>
              </a:ext>
            </a:extLst>
          </p:cNvPr>
          <p:cNvSpPr txBox="1"/>
          <p:nvPr/>
        </p:nvSpPr>
        <p:spPr>
          <a:xfrm>
            <a:off x="4052769" y="5791201"/>
            <a:ext cx="4824532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1C4392"/>
                </a:solidFill>
              </a:rPr>
              <a:t>Course certificate </a:t>
            </a:r>
            <a:r>
              <a:rPr lang="en-GB" dirty="0"/>
              <a:t>on completion may increase sign-up.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E9D49B-10FD-DCF6-5EB4-CBCB06FB01E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C4392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Phase 1 – Focus Group Insights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565026-7DCA-4CB4-03A0-D28A4757CA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87F8-E8FD-B7A3-B703-0BBC5AFD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74"/>
            <a:ext cx="10515600" cy="1165095"/>
          </a:xfrm>
        </p:spPr>
        <p:txBody>
          <a:bodyPr/>
          <a:lstStyle/>
          <a:p>
            <a:r>
              <a:rPr lang="en-GB" sz="4000" b="1" dirty="0">
                <a:solidFill>
                  <a:srgbClr val="1C4392"/>
                </a:solidFill>
                <a:latin typeface="Cambria" panose="02040503050406030204" pitchFamily="18" charset="0"/>
              </a:rPr>
              <a:t>Outcome: Course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CDC5-0F47-0CA9-54BB-6A6D8B9E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723"/>
            <a:ext cx="6462932" cy="3534166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1C4392"/>
                </a:solidFill>
              </a:rPr>
              <a:t>Week 1: </a:t>
            </a:r>
            <a:r>
              <a:rPr lang="en-GB" sz="2400" dirty="0"/>
              <a:t>What is resilience and why do I want it?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1C4392"/>
                </a:solidFill>
              </a:rPr>
              <a:t>Week 2:</a:t>
            </a:r>
            <a:r>
              <a:rPr lang="en-GB" sz="2400" dirty="0"/>
              <a:t> Adversity impacts everyone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1C4392"/>
                </a:solidFill>
              </a:rPr>
              <a:t>Week 3: </a:t>
            </a:r>
            <a:r>
              <a:rPr lang="en-GB" sz="2400" dirty="0"/>
              <a:t>Building resilience and coping </a:t>
            </a:r>
            <a:br>
              <a:rPr lang="en-GB" sz="2400" dirty="0"/>
            </a:br>
            <a:r>
              <a:rPr lang="en-GB" sz="2400" dirty="0"/>
              <a:t>with adversity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1C4392"/>
                </a:solidFill>
              </a:rPr>
              <a:t>Week 4: </a:t>
            </a:r>
            <a:r>
              <a:rPr lang="en-GB" sz="2400" dirty="0"/>
              <a:t>The importance of community </a:t>
            </a:r>
            <a:br>
              <a:rPr lang="en-GB" sz="2400" dirty="0"/>
            </a:br>
            <a:r>
              <a:rPr lang="en-GB" sz="2400" dirty="0"/>
              <a:t>and social connections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1C4392"/>
                </a:solidFill>
              </a:rPr>
              <a:t>Week 5: </a:t>
            </a:r>
            <a:r>
              <a:rPr lang="en-GB" sz="2400" dirty="0"/>
              <a:t>Reflection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C638A-C0EB-CBCC-F05A-D1CD55F80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096000" y="116974"/>
            <a:ext cx="6096000" cy="6741028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101B6-ED77-2EE2-4967-8078FD8D5A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42AF1C-3C94-7EFE-2EC5-707329F643BA}"/>
              </a:ext>
            </a:extLst>
          </p:cNvPr>
          <p:cNvSpPr txBox="1"/>
          <p:nvPr/>
        </p:nvSpPr>
        <p:spPr>
          <a:xfrm>
            <a:off x="8503298" y="6650153"/>
            <a:ext cx="3688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www.thebluediamondgallery.com/wooden-tile/p/plan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-sa/3.0/"/>
              </a:rPr>
              <a:t>CC BY-SA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461192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PPT.potx" id="{D855F1FC-EC46-4E06-AD18-EE48CA03D74E}" vid="{B3D41038-B0CC-46E9-9A19-6C0C1DA7BAB1}"/>
    </a:ext>
  </a:extLst>
</a:theme>
</file>

<file path=ppt/theme/theme2.xml><?xml version="1.0" encoding="utf-8"?>
<a:theme xmlns:a="http://schemas.openxmlformats.org/drawingml/2006/main" name="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PPT.potx" id="{D855F1FC-EC46-4E06-AD18-EE48CA03D74E}" vid="{CCD7F1DB-AC64-44FE-9AED-0F8D812373DC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PPT.potx" id="{D855F1FC-EC46-4E06-AD18-EE48CA03D74E}" vid="{99F8028F-0D2C-42EA-BB56-67FDE8FA5170}"/>
    </a:ext>
  </a:extLst>
</a:theme>
</file>

<file path=ppt/theme/theme4.xml><?xml version="1.0" encoding="utf-8"?>
<a:theme xmlns:a="http://schemas.openxmlformats.org/drawingml/2006/main" name="2_Office Them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Timeline_WAC_LH - v2" id="{C490F22C-BCE6-4049-96E9-DC11EF4DCC46}" vid="{AA5619E9-B2EB-4B47-8E48-7B1F4A347B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OnlinePPT</Template>
  <TotalTime>0</TotalTime>
  <Words>913</Words>
  <Application>Microsoft Office PowerPoint</Application>
  <PresentationFormat>Widescreen</PresentationFormat>
  <Paragraphs>147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Avenir Next LT Pro Light</vt:lpstr>
      <vt:lpstr>Calibri</vt:lpstr>
      <vt:lpstr>Calibri Light</vt:lpstr>
      <vt:lpstr>Cambria</vt:lpstr>
      <vt:lpstr>Speak Pro</vt:lpstr>
      <vt:lpstr>1_Office Theme</vt:lpstr>
      <vt:lpstr>Content layouts</vt:lpstr>
      <vt:lpstr>Custom Design</vt:lpstr>
      <vt:lpstr>2_Office Theme</vt:lpstr>
      <vt:lpstr>Promoting Student Resilience through the Curriculum  | An Online Micro-credential Course</vt:lpstr>
      <vt:lpstr>PowerPoint Presentation</vt:lpstr>
      <vt:lpstr>Overview</vt:lpstr>
      <vt:lpstr>PowerPoint Presentation</vt:lpstr>
      <vt:lpstr>Phase 1 – Literature Review</vt:lpstr>
      <vt:lpstr>PowerPoint Presentation</vt:lpstr>
      <vt:lpstr>Phase 1 – Focus Groups</vt:lpstr>
      <vt:lpstr>PowerPoint Presentation</vt:lpstr>
      <vt:lpstr>Outcome: Course Framework</vt:lpstr>
      <vt:lpstr>Resilience Course – Key Principles</vt:lpstr>
      <vt:lpstr>PowerPoint Presentation</vt:lpstr>
      <vt:lpstr>Student-developed content</vt:lpstr>
      <vt:lpstr>Student-Generated Content: An Example</vt:lpstr>
      <vt:lpstr>Resilience Walks</vt:lpstr>
      <vt:lpstr>PowerPoint Presentation</vt:lpstr>
      <vt:lpstr>Future Directions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student resilience through the curriculum via an online micro-credential course</dc:title>
  <dc:creator>Dr Ceri Trevethan, Dr Heather Branigan - University of Aberdeen</dc:creator>
  <cp:lastModifiedBy/>
  <cp:revision>1</cp:revision>
  <dcterms:created xsi:type="dcterms:W3CDTF">2022-08-09T12:37:25Z</dcterms:created>
  <dcterms:modified xsi:type="dcterms:W3CDTF">2022-08-09T12:37:43Z</dcterms:modified>
</cp:coreProperties>
</file>