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 id="2147483660" r:id="rId2"/>
  </p:sldMasterIdLst>
  <p:notesMasterIdLst>
    <p:notesMasterId r:id="rId21"/>
  </p:notesMasterIdLst>
  <p:sldIdLst>
    <p:sldId id="357" r:id="rId3"/>
    <p:sldId id="295" r:id="rId4"/>
    <p:sldId id="262" r:id="rId5"/>
    <p:sldId id="361" r:id="rId6"/>
    <p:sldId id="360" r:id="rId7"/>
    <p:sldId id="264" r:id="rId8"/>
    <p:sldId id="265" r:id="rId9"/>
    <p:sldId id="353" r:id="rId10"/>
    <p:sldId id="354" r:id="rId11"/>
    <p:sldId id="362" r:id="rId12"/>
    <p:sldId id="358" r:id="rId13"/>
    <p:sldId id="364" r:id="rId14"/>
    <p:sldId id="368" r:id="rId15"/>
    <p:sldId id="365" r:id="rId16"/>
    <p:sldId id="367" r:id="rId17"/>
    <p:sldId id="352" r:id="rId18"/>
    <p:sldId id="3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CCFF"/>
    <a:srgbClr val="0E5F7B"/>
    <a:srgbClr val="05276A"/>
    <a:srgbClr val="AAD1DD"/>
    <a:srgbClr val="A30D56"/>
    <a:srgbClr val="C4B7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0FB82-9759-4BCF-8447-659A3BD30630}" v="3" dt="2022-05-26T15:49:43.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3" autoAdjust="0"/>
    <p:restoredTop sz="94660"/>
  </p:normalViewPr>
  <p:slideViewPr>
    <p:cSldViewPr snapToGrid="0">
      <p:cViewPr varScale="1">
        <p:scale>
          <a:sx n="117" d="100"/>
          <a:sy n="117" d="100"/>
        </p:scale>
        <p:origin x="126" y="16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02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FD118-5E30-495D-A11A-1AE50C54094C}" type="datetimeFigureOut">
              <a:rPr lang="en-GB" smtClean="0"/>
              <a:t>10/08/2022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BA952-B7C4-4F12-8347-E7D4A7DACF17}" type="slidenum">
              <a:rPr lang="en-GB" smtClean="0"/>
              <a:t>‹#›</a:t>
            </a:fld>
            <a:endParaRPr lang="en-GB"/>
          </a:p>
        </p:txBody>
      </p:sp>
    </p:spTree>
    <p:extLst>
      <p:ext uri="{BB962C8B-B14F-4D97-AF65-F5344CB8AC3E}">
        <p14:creationId xmlns:p14="http://schemas.microsoft.com/office/powerpoint/2010/main" val="364487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BA952-B7C4-4F12-8347-E7D4A7DACF17}" type="slidenum">
              <a:rPr lang="en-GB" smtClean="0"/>
              <a:t>1</a:t>
            </a:fld>
            <a:endParaRPr lang="en-GB"/>
          </a:p>
        </p:txBody>
      </p:sp>
    </p:spTree>
    <p:extLst>
      <p:ext uri="{BB962C8B-B14F-4D97-AF65-F5344CB8AC3E}">
        <p14:creationId xmlns:p14="http://schemas.microsoft.com/office/powerpoint/2010/main" val="230321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CE84EF-48A6-4EB8-8E85-F05F6AF71E16}" type="slidenum">
              <a:rPr lang="en-GB" smtClean="0"/>
              <a:t>10</a:t>
            </a:fld>
            <a:endParaRPr lang="en-GB"/>
          </a:p>
        </p:txBody>
      </p:sp>
    </p:spTree>
    <p:extLst>
      <p:ext uri="{BB962C8B-B14F-4D97-AF65-F5344CB8AC3E}">
        <p14:creationId xmlns:p14="http://schemas.microsoft.com/office/powerpoint/2010/main" val="154711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CE84EF-48A6-4EB8-8E85-F05F6AF71E16}" type="slidenum">
              <a:rPr lang="en-GB" smtClean="0"/>
              <a:t>11</a:t>
            </a:fld>
            <a:endParaRPr lang="en-GB"/>
          </a:p>
        </p:txBody>
      </p:sp>
    </p:spTree>
    <p:extLst>
      <p:ext uri="{BB962C8B-B14F-4D97-AF65-F5344CB8AC3E}">
        <p14:creationId xmlns:p14="http://schemas.microsoft.com/office/powerpoint/2010/main" val="146721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BA952-B7C4-4F12-8347-E7D4A7DACF17}" type="slidenum">
              <a:rPr lang="en-GB" smtClean="0"/>
              <a:t>12</a:t>
            </a:fld>
            <a:endParaRPr lang="en-GB"/>
          </a:p>
        </p:txBody>
      </p:sp>
    </p:spTree>
    <p:extLst>
      <p:ext uri="{BB962C8B-B14F-4D97-AF65-F5344CB8AC3E}">
        <p14:creationId xmlns:p14="http://schemas.microsoft.com/office/powerpoint/2010/main" val="21390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BA952-B7C4-4F12-8347-E7D4A7DACF17}" type="slidenum">
              <a:rPr lang="en-GB" smtClean="0"/>
              <a:t>13</a:t>
            </a:fld>
            <a:endParaRPr lang="en-GB"/>
          </a:p>
        </p:txBody>
      </p:sp>
    </p:spTree>
    <p:extLst>
      <p:ext uri="{BB962C8B-B14F-4D97-AF65-F5344CB8AC3E}">
        <p14:creationId xmlns:p14="http://schemas.microsoft.com/office/powerpoint/2010/main" val="78745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BA952-B7C4-4F12-8347-E7D4A7DACF17}" type="slidenum">
              <a:rPr lang="en-GB" smtClean="0"/>
              <a:t>14</a:t>
            </a:fld>
            <a:endParaRPr lang="en-GB"/>
          </a:p>
        </p:txBody>
      </p:sp>
    </p:spTree>
    <p:extLst>
      <p:ext uri="{BB962C8B-B14F-4D97-AF65-F5344CB8AC3E}">
        <p14:creationId xmlns:p14="http://schemas.microsoft.com/office/powerpoint/2010/main" val="254248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8BA952-B7C4-4F12-8347-E7D4A7DACF17}" type="slidenum">
              <a:rPr lang="en-GB" smtClean="0"/>
              <a:t>15</a:t>
            </a:fld>
            <a:endParaRPr lang="en-GB"/>
          </a:p>
        </p:txBody>
      </p:sp>
    </p:spTree>
    <p:extLst>
      <p:ext uri="{BB962C8B-B14F-4D97-AF65-F5344CB8AC3E}">
        <p14:creationId xmlns:p14="http://schemas.microsoft.com/office/powerpoint/2010/main" val="1163646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CE84EF-48A6-4EB8-8E85-F05F6AF71E16}" type="slidenum">
              <a:rPr lang="en-GB" smtClean="0"/>
              <a:t>16</a:t>
            </a:fld>
            <a:endParaRPr lang="en-GB" dirty="0"/>
          </a:p>
        </p:txBody>
      </p:sp>
    </p:spTree>
    <p:extLst>
      <p:ext uri="{BB962C8B-B14F-4D97-AF65-F5344CB8AC3E}">
        <p14:creationId xmlns:p14="http://schemas.microsoft.com/office/powerpoint/2010/main" val="1052373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CE84EF-48A6-4EB8-8E85-F05F6AF71E16}" type="slidenum">
              <a:rPr lang="en-GB" smtClean="0"/>
              <a:t>17</a:t>
            </a:fld>
            <a:endParaRPr lang="en-GB" dirty="0"/>
          </a:p>
        </p:txBody>
      </p:sp>
    </p:spTree>
    <p:extLst>
      <p:ext uri="{BB962C8B-B14F-4D97-AF65-F5344CB8AC3E}">
        <p14:creationId xmlns:p14="http://schemas.microsoft.com/office/powerpoint/2010/main" val="1418190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BA952-B7C4-4F12-8347-E7D4A7DACF17}" type="slidenum">
              <a:rPr lang="en-GB" smtClean="0"/>
              <a:t>18</a:t>
            </a:fld>
            <a:endParaRPr lang="en-GB"/>
          </a:p>
        </p:txBody>
      </p:sp>
    </p:spTree>
    <p:extLst>
      <p:ext uri="{BB962C8B-B14F-4D97-AF65-F5344CB8AC3E}">
        <p14:creationId xmlns:p14="http://schemas.microsoft.com/office/powerpoint/2010/main" val="415501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2</a:t>
            </a:fld>
            <a:endParaRPr lang="en-US"/>
          </a:p>
        </p:txBody>
      </p:sp>
    </p:spTree>
    <p:extLst>
      <p:ext uri="{BB962C8B-B14F-4D97-AF65-F5344CB8AC3E}">
        <p14:creationId xmlns:p14="http://schemas.microsoft.com/office/powerpoint/2010/main" val="186722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BA952-B7C4-4F12-8347-E7D4A7DACF17}" type="slidenum">
              <a:rPr lang="en-GB" smtClean="0"/>
              <a:t>3</a:t>
            </a:fld>
            <a:endParaRPr lang="en-GB"/>
          </a:p>
        </p:txBody>
      </p:sp>
    </p:spTree>
    <p:extLst>
      <p:ext uri="{BB962C8B-B14F-4D97-AF65-F5344CB8AC3E}">
        <p14:creationId xmlns:p14="http://schemas.microsoft.com/office/powerpoint/2010/main" val="312041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D56E68-BD3D-4CCF-9BBA-8EB9C72B57D8}" type="slidenum">
              <a:rPr lang="en-GB" smtClean="0"/>
              <a:t>4</a:t>
            </a:fld>
            <a:endParaRPr lang="en-GB"/>
          </a:p>
        </p:txBody>
      </p:sp>
    </p:spTree>
    <p:extLst>
      <p:ext uri="{BB962C8B-B14F-4D97-AF65-F5344CB8AC3E}">
        <p14:creationId xmlns:p14="http://schemas.microsoft.com/office/powerpoint/2010/main" val="71916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BA952-B7C4-4F12-8347-E7D4A7DACF17}" type="slidenum">
              <a:rPr lang="en-GB" smtClean="0"/>
              <a:t>5</a:t>
            </a:fld>
            <a:endParaRPr lang="en-GB"/>
          </a:p>
        </p:txBody>
      </p:sp>
    </p:spTree>
    <p:extLst>
      <p:ext uri="{BB962C8B-B14F-4D97-AF65-F5344CB8AC3E}">
        <p14:creationId xmlns:p14="http://schemas.microsoft.com/office/powerpoint/2010/main" val="38819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7665" y="4656931"/>
            <a:ext cx="5486400" cy="3600450"/>
          </a:xfrm>
        </p:spPr>
        <p:txBody>
          <a:bodyPr/>
          <a:lstStyle/>
          <a:p>
            <a:endParaRPr lang="en-GB" baseline="0" dirty="0"/>
          </a:p>
        </p:txBody>
      </p:sp>
      <p:sp>
        <p:nvSpPr>
          <p:cNvPr id="4" name="Slide Number Placeholder 3"/>
          <p:cNvSpPr>
            <a:spLocks noGrp="1"/>
          </p:cNvSpPr>
          <p:nvPr>
            <p:ph type="sldNum" sz="quarter" idx="10"/>
          </p:nvPr>
        </p:nvSpPr>
        <p:spPr/>
        <p:txBody>
          <a:bodyPr/>
          <a:lstStyle/>
          <a:p>
            <a:fld id="{16CE84EF-48A6-4EB8-8E85-F05F6AF71E16}" type="slidenum">
              <a:rPr lang="en-GB" smtClean="0"/>
              <a:t>6</a:t>
            </a:fld>
            <a:endParaRPr lang="en-GB"/>
          </a:p>
        </p:txBody>
      </p:sp>
    </p:spTree>
    <p:extLst>
      <p:ext uri="{BB962C8B-B14F-4D97-AF65-F5344CB8AC3E}">
        <p14:creationId xmlns:p14="http://schemas.microsoft.com/office/powerpoint/2010/main" val="85000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CE84EF-48A6-4EB8-8E85-F05F6AF71E16}" type="slidenum">
              <a:rPr lang="en-GB" smtClean="0"/>
              <a:t>7</a:t>
            </a:fld>
            <a:endParaRPr lang="en-GB"/>
          </a:p>
        </p:txBody>
      </p:sp>
    </p:spTree>
    <p:extLst>
      <p:ext uri="{BB962C8B-B14F-4D97-AF65-F5344CB8AC3E}">
        <p14:creationId xmlns:p14="http://schemas.microsoft.com/office/powerpoint/2010/main" val="249182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6CE84EF-48A6-4EB8-8E85-F05F6AF71E16}" type="slidenum">
              <a:rPr lang="en-GB" smtClean="0"/>
              <a:t>8</a:t>
            </a:fld>
            <a:endParaRPr lang="en-GB"/>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89168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CE84EF-48A6-4EB8-8E85-F05F6AF71E16}" type="slidenum">
              <a:rPr lang="en-GB" smtClean="0"/>
              <a:t>9</a:t>
            </a:fld>
            <a:endParaRPr lang="en-GB"/>
          </a:p>
        </p:txBody>
      </p:sp>
    </p:spTree>
    <p:extLst>
      <p:ext uri="{BB962C8B-B14F-4D97-AF65-F5344CB8AC3E}">
        <p14:creationId xmlns:p14="http://schemas.microsoft.com/office/powerpoint/2010/main" val="154711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361591" y="2616354"/>
            <a:ext cx="887413" cy="889000"/>
          </a:xfrm>
        </p:spPr>
        <p:txBody>
          <a:bodyPr>
            <a:normAutofit/>
          </a:bodyPr>
          <a:lstStyle>
            <a:lvl1pPr marL="0" indent="0">
              <a:buNone/>
              <a:defRPr sz="1000"/>
            </a:lvl1pPr>
          </a:lstStyle>
          <a:p>
            <a:r>
              <a:rPr lang="en-US" dirty="0"/>
              <a:t>ICON</a:t>
            </a:r>
          </a:p>
        </p:txBody>
      </p:sp>
      <p:sp>
        <p:nvSpPr>
          <p:cNvPr id="36" name="Picture Placeholder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4420929" y="2616354"/>
            <a:ext cx="887413" cy="889000"/>
          </a:xfrm>
        </p:spPr>
        <p:txBody>
          <a:bodyPr>
            <a:normAutofit/>
          </a:bodyPr>
          <a:lstStyle>
            <a:lvl1pPr marL="0" indent="0">
              <a:buNone/>
              <a:defRPr sz="1000"/>
            </a:lvl1pPr>
          </a:lstStyle>
          <a:p>
            <a:r>
              <a:rPr lang="en-US" dirty="0"/>
              <a:t>ICON</a:t>
            </a:r>
          </a:p>
        </p:txBody>
      </p:sp>
      <p:sp>
        <p:nvSpPr>
          <p:cNvPr id="37" name="Picture Placeholder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7407299" y="2616354"/>
            <a:ext cx="887413" cy="889000"/>
          </a:xfrm>
        </p:spPr>
        <p:txBody>
          <a:bodyPr>
            <a:normAutofit/>
          </a:bodyPr>
          <a:lstStyle>
            <a:lvl1pPr marL="0" indent="0">
              <a:buNone/>
              <a:defRPr sz="1000"/>
            </a:lvl1pPr>
          </a:lstStyle>
          <a:p>
            <a:r>
              <a:rPr lang="en-US" dirty="0"/>
              <a:t>ICON</a:t>
            </a:r>
          </a:p>
        </p:txBody>
      </p:sp>
      <p:sp>
        <p:nvSpPr>
          <p:cNvPr id="38" name="Picture Placeholder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10456949" y="2616354"/>
            <a:ext cx="887413" cy="889000"/>
          </a:xfrm>
        </p:spPr>
        <p:txBody>
          <a:bodyPr>
            <a:normAutofit/>
          </a:bodyPr>
          <a:lstStyle>
            <a:lvl1pPr marL="0" indent="0">
              <a:buNone/>
              <a:defRPr sz="1000"/>
            </a:lvl1pPr>
          </a:lstStyle>
          <a:p>
            <a:r>
              <a:rPr lang="en-US" dirty="0"/>
              <a:t>ICON</a:t>
            </a:r>
          </a:p>
        </p:txBody>
      </p:sp>
      <p:sp>
        <p:nvSpPr>
          <p:cNvPr id="40" name="Text Placeholder 39">
            <a:extLst>
              <a:ext uri="{FF2B5EF4-FFF2-40B4-BE49-F238E27FC236}">
                <a16:creationId xmlns:a16="http://schemas.microsoft.com/office/drawing/2014/main" id="{26074907-686A-4144-BB8F-791A360F4CA9}"/>
              </a:ext>
            </a:extLst>
          </p:cNvPr>
          <p:cNvSpPr>
            <a:spLocks noGrp="1"/>
          </p:cNvSpPr>
          <p:nvPr>
            <p:ph type="body" sz="quarter" idx="14"/>
          </p:nvPr>
        </p:nvSpPr>
        <p:spPr>
          <a:xfrm>
            <a:off x="439643" y="4491306"/>
            <a:ext cx="2158999"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1" name="Text Placeholder 39">
            <a:extLst>
              <a:ext uri="{FF2B5EF4-FFF2-40B4-BE49-F238E27FC236}">
                <a16:creationId xmlns:a16="http://schemas.microsoft.com/office/drawing/2014/main" id="{008E0623-EC20-45C5-91A6-0F11089BC4D6}"/>
              </a:ext>
            </a:extLst>
          </p:cNvPr>
          <p:cNvSpPr>
            <a:spLocks noGrp="1"/>
          </p:cNvSpPr>
          <p:nvPr>
            <p:ph type="body" sz="quarter" idx="15"/>
          </p:nvPr>
        </p:nvSpPr>
        <p:spPr>
          <a:xfrm>
            <a:off x="3580136"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4" name="Text Placeholder 39">
            <a:extLst>
              <a:ext uri="{FF2B5EF4-FFF2-40B4-BE49-F238E27FC236}">
                <a16:creationId xmlns:a16="http://schemas.microsoft.com/office/drawing/2014/main" id="{61293D0A-B2E6-4C99-A936-14475FCCE59B}"/>
              </a:ext>
            </a:extLst>
          </p:cNvPr>
          <p:cNvSpPr>
            <a:spLocks noGrp="1"/>
          </p:cNvSpPr>
          <p:nvPr>
            <p:ph type="body" sz="quarter" idx="16"/>
          </p:nvPr>
        </p:nvSpPr>
        <p:spPr>
          <a:xfrm>
            <a:off x="6628138"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5" name="Text Placeholder 39">
            <a:extLst>
              <a:ext uri="{FF2B5EF4-FFF2-40B4-BE49-F238E27FC236}">
                <a16:creationId xmlns:a16="http://schemas.microsoft.com/office/drawing/2014/main" id="{1527FC22-EC4A-4577-9F30-4B76AC7BCE0A}"/>
              </a:ext>
            </a:extLst>
          </p:cNvPr>
          <p:cNvSpPr>
            <a:spLocks noGrp="1"/>
          </p:cNvSpPr>
          <p:nvPr>
            <p:ph type="body" sz="quarter" idx="17"/>
          </p:nvPr>
        </p:nvSpPr>
        <p:spPr>
          <a:xfrm>
            <a:off x="9676136"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7" name="Text Placeholder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233457"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8" name="Text Placeholder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3281457"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9" name="Text Placeholder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6326144"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0" name="Text Placeholder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9374144"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 name="Title 1">
            <a:extLst>
              <a:ext uri="{FF2B5EF4-FFF2-40B4-BE49-F238E27FC236}">
                <a16:creationId xmlns:a16="http://schemas.microsoft.com/office/drawing/2014/main" id="{CDFE23D0-0FF0-42C6-B15F-A719DFDD52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940251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680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9BF8-4AE5-4B24-B7F5-0B7D493505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0790C6-91C2-4ED4-97DA-D3B17F185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9CBDFF-1FC8-430E-81CF-4A25F13A62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7063B-BE36-48F8-9EDF-288A3EFC9F19}"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10/08/2022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644347F-010F-4D4E-BAB8-856E4D826F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CCD984-A63A-4ED8-BA58-E7EED37420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5110DD-858B-46F5-8FC4-D2AF53052F6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2133471-435F-499E-AB85-283E8E4071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866" y="432593"/>
            <a:ext cx="1413934" cy="1325563"/>
          </a:xfrm>
          <a:prstGeom prst="rect">
            <a:avLst/>
          </a:prstGeom>
        </p:spPr>
      </p:pic>
    </p:spTree>
    <p:extLst>
      <p:ext uri="{BB962C8B-B14F-4D97-AF65-F5344CB8AC3E}">
        <p14:creationId xmlns:p14="http://schemas.microsoft.com/office/powerpoint/2010/main" val="30117909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758952"/>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6106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8/10/2022</a:t>
            </a:fld>
            <a:endParaRPr lang="en-US" dirty="0"/>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85652" y="6356350"/>
            <a:ext cx="58206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343366217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4" descr="https://cityofsanctuary.org/wp-content/uploads/2015/02/cofs-logo-house_hires_colour.png">
            <a:extLst>
              <a:ext uri="{FF2B5EF4-FFF2-40B4-BE49-F238E27FC236}">
                <a16:creationId xmlns:a16="http://schemas.microsoft.com/office/drawing/2014/main" id="{560EAE91-9795-4DE1-AC1B-F8BCD0DA8E3C}"/>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1175716" y="105506"/>
            <a:ext cx="919570" cy="96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070341"/>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ise.articulate.com/share/ezzsMRg-tEsqq5CV9C6pl4qdUOwGiCTI"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uriel.alexander@stir.ac.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swapwest@scottishwideracces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uriel.alexander@stir.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mailto:scapp@stir.ac.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DA4F7A-323E-4DDB-9494-CE16E0454A00}"/>
              </a:ext>
            </a:extLst>
          </p:cNvPr>
          <p:cNvSpPr/>
          <p:nvPr/>
        </p:nvSpPr>
        <p:spPr>
          <a:xfrm>
            <a:off x="0" y="-10"/>
            <a:ext cx="4901609" cy="6857990"/>
          </a:xfrm>
          <a:prstGeom prst="rect">
            <a:avLst/>
          </a:prstGeom>
          <a:solidFill>
            <a:srgbClr val="7A9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97103" y="1564557"/>
            <a:ext cx="3785513" cy="3728853"/>
          </a:xfrm>
          <a:noFill/>
        </p:spPr>
        <p:txBody>
          <a:bodyPr vert="horz" lIns="91440" tIns="45720" rIns="91440" bIns="45720" rtlCol="0" anchor="b">
            <a:normAutofit fontScale="90000"/>
          </a:bodyPr>
          <a:lstStyle/>
          <a:p>
            <a:r>
              <a:rPr lang="en-US" sz="4800" b="1" dirty="0"/>
              <a:t>Scotland’s Community</a:t>
            </a:r>
            <a:br>
              <a:rPr lang="en-US" sz="4800" b="1" dirty="0"/>
            </a:br>
            <a:r>
              <a:rPr lang="en-US" sz="4800" b="1" dirty="0"/>
              <a:t>of Access and Participation Practitioners</a:t>
            </a:r>
            <a:br>
              <a:rPr lang="en-US" sz="4800" b="1" dirty="0"/>
            </a:br>
            <a:br>
              <a:rPr lang="en-US" sz="4800" b="1" dirty="0"/>
            </a:br>
            <a:r>
              <a:rPr lang="en-GB" sz="2000" b="0" i="0" dirty="0">
                <a:solidFill>
                  <a:srgbClr val="000033"/>
                </a:solidFill>
                <a:effectLst/>
                <a:latin typeface="Arial" panose="020B0604020202020204" pitchFamily="34" charset="0"/>
              </a:rPr>
              <a:t>Widening access that works – building capacity and connections with the practitioner, evaluation and research communities to evidence impact</a:t>
            </a:r>
            <a:br>
              <a:rPr lang="en-US" sz="4800" b="1" dirty="0"/>
            </a:br>
            <a:endParaRPr lang="en-US" sz="2700" b="1" dirty="0"/>
          </a:p>
        </p:txBody>
      </p:sp>
      <p:pic>
        <p:nvPicPr>
          <p:cNvPr id="8" name="Content Placeholder 7" descr="A picture containing logo&#10;&#10;Description automatically generated">
            <a:extLst>
              <a:ext uri="{FF2B5EF4-FFF2-40B4-BE49-F238E27FC236}">
                <a16:creationId xmlns:a16="http://schemas.microsoft.com/office/drawing/2014/main" id="{F1A1D52F-9F50-BAEB-209D-CBC307BE155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989712" y="228600"/>
            <a:ext cx="7247247" cy="6388100"/>
          </a:xfrm>
        </p:spPr>
      </p:pic>
    </p:spTree>
    <p:extLst>
      <p:ext uri="{BB962C8B-B14F-4D97-AF65-F5344CB8AC3E}">
        <p14:creationId xmlns:p14="http://schemas.microsoft.com/office/powerpoint/2010/main" val="105345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Evaluation and Research Working Group</a:t>
            </a:r>
          </a:p>
        </p:txBody>
      </p:sp>
      <p:sp>
        <p:nvSpPr>
          <p:cNvPr id="3" name="Content Placeholder 2"/>
          <p:cNvSpPr>
            <a:spLocks noGrp="1"/>
          </p:cNvSpPr>
          <p:nvPr>
            <p:ph idx="1"/>
          </p:nvPr>
        </p:nvSpPr>
        <p:spPr>
          <a:xfrm>
            <a:off x="838200" y="1219200"/>
            <a:ext cx="10515600" cy="5638799"/>
          </a:xfrm>
        </p:spPr>
        <p:txBody>
          <a:bodyPr>
            <a:normAutofit fontScale="92500" lnSpcReduction="20000"/>
          </a:bodyPr>
          <a:lstStyle/>
          <a:p>
            <a:pPr lvl="1"/>
            <a:endParaRPr lang="en-GB" b="1" dirty="0">
              <a:solidFill>
                <a:srgbClr val="6699FF"/>
              </a:solidFill>
            </a:endParaRPr>
          </a:p>
          <a:p>
            <a:pPr lvl="1"/>
            <a:r>
              <a:rPr lang="en-GB" b="1" dirty="0">
                <a:solidFill>
                  <a:srgbClr val="6699FF"/>
                </a:solidFill>
              </a:rPr>
              <a:t>Build links between research, evaluation and practitioner communities</a:t>
            </a:r>
          </a:p>
          <a:p>
            <a:pPr lvl="1"/>
            <a:r>
              <a:rPr lang="en-GB" b="1" dirty="0">
                <a:solidFill>
                  <a:srgbClr val="6699FF"/>
                </a:solidFill>
              </a:rPr>
              <a:t>To develop the capacity of practitioners working in the field of widening access to utilise evaluation and research to provide:</a:t>
            </a:r>
          </a:p>
          <a:p>
            <a:pPr lvl="2"/>
            <a:r>
              <a:rPr lang="en-GB" dirty="0"/>
              <a:t>a better understanding for practitioners, funders and stakeholders of what works in the field of widening access</a:t>
            </a:r>
          </a:p>
          <a:p>
            <a:pPr lvl="2"/>
            <a:r>
              <a:rPr lang="en-GB" dirty="0"/>
              <a:t>information and research in the field, so that practitioners can develop capacity to further develop widening access evaluation research</a:t>
            </a:r>
          </a:p>
          <a:p>
            <a:pPr lvl="2"/>
            <a:r>
              <a:rPr lang="en-GB" dirty="0"/>
              <a:t>a focus on enhancing current work, for example developing effective frameworks for evaluation and with an increasing focus on online evaluation as a result of Covid-19</a:t>
            </a:r>
          </a:p>
          <a:p>
            <a:pPr lvl="2"/>
            <a:r>
              <a:rPr lang="en-GB" dirty="0"/>
              <a:t>opportunities to share practice widely via events</a:t>
            </a:r>
          </a:p>
          <a:p>
            <a:pPr lvl="2"/>
            <a:endParaRPr lang="en-GB" dirty="0"/>
          </a:p>
          <a:p>
            <a:pPr marL="0" indent="0">
              <a:buNone/>
            </a:pPr>
            <a:r>
              <a:rPr lang="en-GB" b="1" dirty="0"/>
              <a:t>Barriers</a:t>
            </a:r>
            <a:endParaRPr lang="en-GB" dirty="0"/>
          </a:p>
          <a:p>
            <a:r>
              <a:rPr lang="en-GB" dirty="0"/>
              <a:t>Identified</a:t>
            </a:r>
            <a:r>
              <a:rPr lang="en-GB" b="1" dirty="0"/>
              <a:t> </a:t>
            </a:r>
            <a:r>
              <a:rPr lang="en-GB" b="1" dirty="0">
                <a:solidFill>
                  <a:srgbClr val="6699FF"/>
                </a:solidFill>
              </a:rPr>
              <a:t>Resource Gap</a:t>
            </a:r>
            <a:r>
              <a:rPr lang="en-GB" dirty="0"/>
              <a:t> – knowledge, expertise, time, money.</a:t>
            </a:r>
          </a:p>
          <a:p>
            <a:pPr marL="0" indent="0">
              <a:buNone/>
            </a:pPr>
            <a:r>
              <a:rPr lang="en-GB" b="1" dirty="0">
                <a:solidFill>
                  <a:srgbClr val="6699FF"/>
                </a:solidFill>
              </a:rPr>
              <a:t> </a:t>
            </a:r>
            <a:r>
              <a:rPr lang="en-GB" b="1" dirty="0"/>
              <a:t>Solution</a:t>
            </a:r>
            <a:endParaRPr lang="en-GB" dirty="0"/>
          </a:p>
          <a:p>
            <a:r>
              <a:rPr lang="en-GB" dirty="0"/>
              <a:t>Practical and accessible ‘How To’ </a:t>
            </a:r>
            <a:r>
              <a:rPr lang="en-GB" b="1" dirty="0">
                <a:solidFill>
                  <a:srgbClr val="6699FF"/>
                </a:solidFill>
              </a:rPr>
              <a:t>Guide to WP Evaluation</a:t>
            </a:r>
            <a:r>
              <a:rPr lang="en-GB" dirty="0"/>
              <a:t>.</a:t>
            </a:r>
          </a:p>
          <a:p>
            <a:r>
              <a:rPr lang="en-GB" dirty="0"/>
              <a:t>Development of</a:t>
            </a:r>
            <a:r>
              <a:rPr lang="en-GB" dirty="0">
                <a:solidFill>
                  <a:srgbClr val="6699FF"/>
                </a:solidFill>
              </a:rPr>
              <a:t> </a:t>
            </a:r>
            <a:r>
              <a:rPr lang="en-GB" b="1" dirty="0">
                <a:solidFill>
                  <a:srgbClr val="6699FF"/>
                </a:solidFill>
              </a:rPr>
              <a:t>Directory of Networking and Expertise</a:t>
            </a:r>
          </a:p>
          <a:p>
            <a:pPr lvl="2"/>
            <a:endParaRPr lang="en-GB" dirty="0"/>
          </a:p>
          <a:p>
            <a:pPr lvl="2"/>
            <a:endParaRPr lang="en-GB" dirty="0"/>
          </a:p>
          <a:p>
            <a:pPr marL="914400" lvl="2" indent="0">
              <a:buNone/>
            </a:pPr>
            <a:endParaRPr lang="en-GB" dirty="0"/>
          </a:p>
          <a:p>
            <a:pPr lvl="2"/>
            <a:endParaRPr lang="en-GB" b="1" dirty="0">
              <a:solidFill>
                <a:srgbClr val="6699FF"/>
              </a:solidFill>
            </a:endParaRPr>
          </a:p>
          <a:p>
            <a:pPr marL="0" indent="0">
              <a:buNone/>
            </a:pPr>
            <a:endParaRPr lang="en-GB" b="1" dirty="0">
              <a:solidFill>
                <a:schemeClr val="accent5">
                  <a:lumMod val="75000"/>
                </a:schemeClr>
              </a:solidFill>
            </a:endParaRPr>
          </a:p>
          <a:p>
            <a:pPr marL="0" indent="0">
              <a:buNone/>
            </a:pPr>
            <a:endParaRPr lang="en-GB" b="1" dirty="0">
              <a:solidFill>
                <a:srgbClr val="0070C0"/>
              </a:solidFill>
            </a:endParaRPr>
          </a:p>
        </p:txBody>
      </p:sp>
      <p:pic>
        <p:nvPicPr>
          <p:cNvPr id="5" name="Picture 4" descr="A picture containing logo&#10;&#10;Description automatically generated">
            <a:extLst>
              <a:ext uri="{FF2B5EF4-FFF2-40B4-BE49-F238E27FC236}">
                <a16:creationId xmlns:a16="http://schemas.microsoft.com/office/drawing/2014/main" id="{3498A91E-644D-BD4C-50D6-2B4026FF8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1164" y="134312"/>
            <a:ext cx="2040835" cy="1597974"/>
          </a:xfrm>
          <a:prstGeom prst="rect">
            <a:avLst/>
          </a:prstGeom>
        </p:spPr>
      </p:pic>
    </p:spTree>
    <p:extLst>
      <p:ext uri="{BB962C8B-B14F-4D97-AF65-F5344CB8AC3E}">
        <p14:creationId xmlns:p14="http://schemas.microsoft.com/office/powerpoint/2010/main" val="359577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DF41-0594-4097-B46C-1502B29F5E7D}"/>
              </a:ext>
            </a:extLst>
          </p:cNvPr>
          <p:cNvSpPr>
            <a:spLocks noGrp="1"/>
          </p:cNvSpPr>
          <p:nvPr>
            <p:ph type="title"/>
          </p:nvPr>
        </p:nvSpPr>
        <p:spPr>
          <a:xfrm>
            <a:off x="324633" y="232177"/>
            <a:ext cx="10515600" cy="1198479"/>
          </a:xfrm>
        </p:spPr>
        <p:txBody>
          <a:bodyPr>
            <a:normAutofit/>
          </a:bodyPr>
          <a:lstStyle/>
          <a:p>
            <a:r>
              <a:rPr lang="en-GB" sz="4000" b="1" dirty="0">
                <a:latin typeface="Arial" panose="020B0604020202020204" pitchFamily="34" charset="0"/>
                <a:cs typeface="Arial" panose="020B0604020202020204" pitchFamily="34" charset="0"/>
              </a:rPr>
              <a:t>Gaps in evaluation capacities identified by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access and participation practitioners</a:t>
            </a:r>
          </a:p>
        </p:txBody>
      </p:sp>
      <p:sp>
        <p:nvSpPr>
          <p:cNvPr id="3" name="Content Placeholder 2">
            <a:extLst>
              <a:ext uri="{FF2B5EF4-FFF2-40B4-BE49-F238E27FC236}">
                <a16:creationId xmlns:a16="http://schemas.microsoft.com/office/drawing/2014/main" id="{A127C574-6425-4121-97F9-AB3AC036E2D7}"/>
              </a:ext>
            </a:extLst>
          </p:cNvPr>
          <p:cNvSpPr>
            <a:spLocks noGrp="1"/>
          </p:cNvSpPr>
          <p:nvPr>
            <p:ph idx="1"/>
          </p:nvPr>
        </p:nvSpPr>
        <p:spPr>
          <a:xfrm>
            <a:off x="424840" y="1616104"/>
            <a:ext cx="11575094" cy="4667251"/>
          </a:xfrm>
        </p:spPr>
        <p:txBody>
          <a:bodyPr>
            <a:noAutofit/>
          </a:bodyPr>
          <a:lstStyle/>
          <a:p>
            <a:pPr>
              <a:buFont typeface="Wingdings" panose="05000000000000000000" pitchFamily="2" charset="2"/>
              <a:buChar char="Ø"/>
            </a:pPr>
            <a:r>
              <a:rPr lang="en-GB" sz="2600" dirty="0">
                <a:latin typeface="Arial" panose="020B0604020202020204" pitchFamily="34" charset="0"/>
                <a:cs typeface="Arial" panose="020B0604020202020204" pitchFamily="34" charset="0"/>
              </a:rPr>
              <a:t>Time for evaluation</a:t>
            </a:r>
          </a:p>
          <a:p>
            <a:pPr>
              <a:buFont typeface="Wingdings" panose="05000000000000000000" pitchFamily="2" charset="2"/>
              <a:buChar char="Ø"/>
            </a:pPr>
            <a:r>
              <a:rPr lang="en-GB" sz="2600" dirty="0">
                <a:latin typeface="Arial" panose="020B0604020202020204" pitchFamily="34" charset="0"/>
                <a:cs typeface="Arial" panose="020B0604020202020204" pitchFamily="34" charset="0"/>
              </a:rPr>
              <a:t>Expertise to confidently produce the robust evaluation research needed</a:t>
            </a:r>
          </a:p>
          <a:p>
            <a:pPr>
              <a:buFont typeface="Wingdings" panose="05000000000000000000" pitchFamily="2" charset="2"/>
              <a:buChar char="Ø"/>
            </a:pPr>
            <a:r>
              <a:rPr lang="en-GB" sz="2600" dirty="0">
                <a:latin typeface="Arial" panose="020B0604020202020204" pitchFamily="34" charset="0"/>
                <a:cs typeface="Arial" panose="020B0604020202020204" pitchFamily="34" charset="0"/>
              </a:rPr>
              <a:t>Access to data</a:t>
            </a:r>
          </a:p>
          <a:p>
            <a:pPr>
              <a:buFont typeface="Wingdings" panose="05000000000000000000" pitchFamily="2" charset="2"/>
              <a:buChar char="Ø"/>
            </a:pPr>
            <a:r>
              <a:rPr lang="en-GB" sz="2600" dirty="0">
                <a:latin typeface="Arial" panose="020B0604020202020204" pitchFamily="34" charset="0"/>
                <a:cs typeface="Arial" panose="020B0604020202020204" pitchFamily="34" charset="0"/>
              </a:rPr>
              <a:t>Practical guidance around:</a:t>
            </a:r>
          </a:p>
          <a:p>
            <a:pPr lvl="1"/>
            <a:r>
              <a:rPr lang="en-GB" sz="2600" dirty="0">
                <a:latin typeface="Arial" panose="020B0604020202020204" pitchFamily="34" charset="0"/>
                <a:cs typeface="Arial" panose="020B0604020202020204" pitchFamily="34" charset="0"/>
              </a:rPr>
              <a:t>Evaluation design </a:t>
            </a:r>
            <a:r>
              <a:rPr lang="en-GB" sz="2600" i="1" dirty="0">
                <a:latin typeface="Arial" panose="020B0604020202020204" pitchFamily="34" charset="0"/>
                <a:cs typeface="Arial" panose="020B0604020202020204" pitchFamily="34" charset="0"/>
              </a:rPr>
              <a:t>e.g. how to design evaluation that is robust but realistic in practice?</a:t>
            </a:r>
          </a:p>
          <a:p>
            <a:pPr lvl="1"/>
            <a:r>
              <a:rPr lang="en-GB" sz="2600" dirty="0">
                <a:latin typeface="Arial" panose="020B0604020202020204" pitchFamily="34" charset="0"/>
                <a:cs typeface="Arial" panose="020B0604020202020204" pitchFamily="34" charset="0"/>
              </a:rPr>
              <a:t>Evaluation methodologies </a:t>
            </a:r>
            <a:r>
              <a:rPr lang="en-GB" sz="2600" i="1" dirty="0">
                <a:latin typeface="Arial" panose="020B0604020202020204" pitchFamily="34" charset="0"/>
                <a:cs typeface="Arial" panose="020B0604020202020204" pitchFamily="34" charset="0"/>
              </a:rPr>
              <a:t>e.g. which approaches to use and how?</a:t>
            </a:r>
          </a:p>
          <a:p>
            <a:pPr lvl="1"/>
            <a:r>
              <a:rPr lang="en-GB" sz="2600" dirty="0">
                <a:latin typeface="Arial" panose="020B0604020202020204" pitchFamily="34" charset="0"/>
                <a:cs typeface="Arial" panose="020B0604020202020204" pitchFamily="34" charset="0"/>
              </a:rPr>
              <a:t>Data collection </a:t>
            </a:r>
            <a:r>
              <a:rPr lang="en-GB" sz="2600" i="1" dirty="0">
                <a:latin typeface="Arial" panose="020B0604020202020204" pitchFamily="34" charset="0"/>
                <a:cs typeface="Arial" panose="020B0604020202020204" pitchFamily="34" charset="0"/>
              </a:rPr>
              <a:t>e.g. am I gathering meaningful data?</a:t>
            </a:r>
          </a:p>
          <a:p>
            <a:pPr lvl="1"/>
            <a:r>
              <a:rPr lang="en-GB" sz="2600" dirty="0">
                <a:latin typeface="Arial" panose="020B0604020202020204" pitchFamily="34" charset="0"/>
                <a:cs typeface="Arial" panose="020B0604020202020204" pitchFamily="34" charset="0"/>
              </a:rPr>
              <a:t>Ethics </a:t>
            </a:r>
            <a:r>
              <a:rPr lang="en-GB" sz="2600" i="1" dirty="0">
                <a:latin typeface="Arial" panose="020B0604020202020204" pitchFamily="34" charset="0"/>
                <a:cs typeface="Arial" panose="020B0604020202020204" pitchFamily="34" charset="0"/>
              </a:rPr>
              <a:t>e.g. do I need approval and how do I get it? GDPR compliance?</a:t>
            </a:r>
          </a:p>
          <a:p>
            <a:pPr lvl="1"/>
            <a:r>
              <a:rPr lang="en-GB" sz="2600" dirty="0">
                <a:latin typeface="Arial" panose="020B0604020202020204" pitchFamily="34" charset="0"/>
                <a:cs typeface="Arial" panose="020B0604020202020204" pitchFamily="34" charset="0"/>
              </a:rPr>
              <a:t>Data analysis </a:t>
            </a:r>
            <a:r>
              <a:rPr lang="en-GB" sz="2600" i="1" dirty="0">
                <a:latin typeface="Arial" panose="020B0604020202020204" pitchFamily="34" charset="0"/>
                <a:cs typeface="Arial" panose="020B0604020202020204" pitchFamily="34" charset="0"/>
              </a:rPr>
              <a:t>e.g. how to use the appropriate statistical analysis?</a:t>
            </a:r>
          </a:p>
          <a:p>
            <a:pPr lvl="1"/>
            <a:r>
              <a:rPr lang="en-GB" sz="2600" dirty="0">
                <a:latin typeface="Arial" panose="020B0604020202020204" pitchFamily="34" charset="0"/>
                <a:cs typeface="Arial" panose="020B0604020202020204" pitchFamily="34" charset="0"/>
              </a:rPr>
              <a:t>Presenting findings </a:t>
            </a:r>
            <a:r>
              <a:rPr lang="en-GB" sz="2600" i="1" dirty="0">
                <a:latin typeface="Arial" panose="020B0604020202020204" pitchFamily="34" charset="0"/>
                <a:cs typeface="Arial" panose="020B0604020202020204" pitchFamily="34" charset="0"/>
              </a:rPr>
              <a:t>e.g. best formats for different audiences? </a:t>
            </a:r>
            <a:endParaRPr lang="en-GB" sz="2600" dirty="0">
              <a:latin typeface="Arial" panose="020B0604020202020204" pitchFamily="34" charset="0"/>
              <a:cs typeface="Arial" panose="020B0604020202020204" pitchFamily="34" charset="0"/>
            </a:endParaRPr>
          </a:p>
        </p:txBody>
      </p:sp>
      <p:pic>
        <p:nvPicPr>
          <p:cNvPr id="5" name="Picture 4" descr="A picture containing logo&#10;&#10;Description automatically generated">
            <a:extLst>
              <a:ext uri="{FF2B5EF4-FFF2-40B4-BE49-F238E27FC236}">
                <a16:creationId xmlns:a16="http://schemas.microsoft.com/office/drawing/2014/main" id="{A7E46668-2FF9-A871-4AED-593C8283C2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5382" y="770213"/>
            <a:ext cx="1791036" cy="1402381"/>
          </a:xfrm>
          <a:prstGeom prst="rect">
            <a:avLst/>
          </a:prstGeom>
        </p:spPr>
      </p:pic>
    </p:spTree>
    <p:extLst>
      <p:ext uri="{BB962C8B-B14F-4D97-AF65-F5344CB8AC3E}">
        <p14:creationId xmlns:p14="http://schemas.microsoft.com/office/powerpoint/2010/main" val="248985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58CEB22-2624-FD3D-4095-FF4024AB7B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6554" y="244085"/>
            <a:ext cx="2212370" cy="1732286"/>
          </a:xfrm>
          <a:prstGeom prst="rect">
            <a:avLst/>
          </a:prstGeom>
        </p:spPr>
      </p:pic>
      <p:pic>
        <p:nvPicPr>
          <p:cNvPr id="10" name="Picture 9" descr="A group of people looking at a computer&#10;&#10;Description automatically generated">
            <a:extLst>
              <a:ext uri="{FF2B5EF4-FFF2-40B4-BE49-F238E27FC236}">
                <a16:creationId xmlns:a16="http://schemas.microsoft.com/office/drawing/2014/main" id="{F228AD41-2FA1-02E9-DD25-EE7E7D14A4C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14945" y="2101062"/>
            <a:ext cx="8791528" cy="4355156"/>
          </a:xfrm>
          <a:prstGeom prst="rect">
            <a:avLst/>
          </a:prstGeom>
        </p:spPr>
      </p:pic>
    </p:spTree>
    <p:extLst>
      <p:ext uri="{BB962C8B-B14F-4D97-AF65-F5344CB8AC3E}">
        <p14:creationId xmlns:p14="http://schemas.microsoft.com/office/powerpoint/2010/main" val="55653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851F17-CF14-E907-2DD6-E64123AC833F}"/>
              </a:ext>
            </a:extLst>
          </p:cNvPr>
          <p:cNvSpPr txBox="1"/>
          <p:nvPr/>
        </p:nvSpPr>
        <p:spPr>
          <a:xfrm>
            <a:off x="3048000" y="2832149"/>
            <a:ext cx="6096000" cy="923330"/>
          </a:xfrm>
          <a:prstGeom prst="rect">
            <a:avLst/>
          </a:prstGeom>
          <a:noFill/>
        </p:spPr>
        <p:txBody>
          <a:bodyPr wrap="square">
            <a:spAutoFit/>
          </a:bodyPr>
          <a:lstStyle/>
          <a:p>
            <a:pPr algn="l"/>
            <a:r>
              <a:rPr lang="en-GB" b="1" i="0" dirty="0">
                <a:solidFill>
                  <a:srgbClr val="223741"/>
                </a:solidFill>
                <a:effectLst/>
                <a:latin typeface="Open Sans" panose="020B0606030504020204" pitchFamily="34" charset="0"/>
              </a:rPr>
              <a:t>Widening Participation Evaluation Guide </a:t>
            </a:r>
          </a:p>
          <a:p>
            <a:pPr algn="l"/>
            <a:r>
              <a:rPr lang="en-GB" b="0" i="0" dirty="0">
                <a:solidFill>
                  <a:srgbClr val="0A0A0A"/>
                </a:solidFill>
                <a:effectLst/>
                <a:latin typeface="Open Sans" panose="020B0606030504020204" pitchFamily="34" charset="0"/>
              </a:rPr>
              <a:t> </a:t>
            </a:r>
          </a:p>
          <a:p>
            <a:pPr algn="l"/>
            <a:r>
              <a:rPr lang="en-GB" b="1" i="0" u="none" strike="noStrike" dirty="0">
                <a:solidFill>
                  <a:srgbClr val="A56AAC"/>
                </a:solidFill>
                <a:effectLst/>
                <a:latin typeface="Open Sans" panose="020B0606030504020204" pitchFamily="34" charset="0"/>
                <a:hlinkClick r:id="rId3"/>
              </a:rPr>
              <a:t>Widening Participation Evaluation Guide</a:t>
            </a:r>
            <a:endParaRPr lang="en-GB" b="0" i="0" dirty="0">
              <a:solidFill>
                <a:srgbClr val="0A0A0A"/>
              </a:solidFill>
              <a:effectLst/>
              <a:latin typeface="Open Sans" panose="020B0606030504020204" pitchFamily="34" charset="0"/>
            </a:endParaRPr>
          </a:p>
        </p:txBody>
      </p:sp>
    </p:spTree>
    <p:extLst>
      <p:ext uri="{BB962C8B-B14F-4D97-AF65-F5344CB8AC3E}">
        <p14:creationId xmlns:p14="http://schemas.microsoft.com/office/powerpoint/2010/main" val="400580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58CEB22-2624-FD3D-4095-FF4024AB7B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6554" y="244085"/>
            <a:ext cx="2212370" cy="1732286"/>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FC093732-5ECD-284F-E5F3-9007C2EC12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3381" y="1664128"/>
            <a:ext cx="9684365" cy="5484818"/>
          </a:xfrm>
          <a:prstGeom prst="rect">
            <a:avLst/>
          </a:prstGeom>
        </p:spPr>
      </p:pic>
    </p:spTree>
    <p:extLst>
      <p:ext uri="{BB962C8B-B14F-4D97-AF65-F5344CB8AC3E}">
        <p14:creationId xmlns:p14="http://schemas.microsoft.com/office/powerpoint/2010/main" val="113952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76672"/>
            <a:ext cx="8229600" cy="1143000"/>
          </a:xfrm>
        </p:spPr>
        <p:txBody>
          <a:bodyPr>
            <a:normAutofit/>
          </a:bodyPr>
          <a:lstStyle/>
          <a:p>
            <a:r>
              <a:rPr lang="en-GB" sz="3200" b="1" dirty="0">
                <a:solidFill>
                  <a:srgbClr val="6699FF"/>
                </a:solidFill>
              </a:rPr>
              <a:t>For Discussion</a:t>
            </a:r>
          </a:p>
        </p:txBody>
      </p:sp>
      <p:sp>
        <p:nvSpPr>
          <p:cNvPr id="3" name="Content Placeholder 2"/>
          <p:cNvSpPr>
            <a:spLocks noGrp="1"/>
          </p:cNvSpPr>
          <p:nvPr>
            <p:ph idx="1"/>
          </p:nvPr>
        </p:nvSpPr>
        <p:spPr>
          <a:xfrm>
            <a:off x="1991544" y="2132857"/>
            <a:ext cx="8229600" cy="2808312"/>
          </a:xfrm>
        </p:spPr>
        <p:txBody>
          <a:bodyPr/>
          <a:lstStyle/>
          <a:p>
            <a:pPr marL="0" indent="0">
              <a:buNone/>
            </a:pPr>
            <a:endParaRPr lang="en-GB" dirty="0">
              <a:solidFill>
                <a:srgbClr val="333399"/>
              </a:solidFill>
              <a:latin typeface="Trebuchet MS"/>
              <a:cs typeface="Arial"/>
            </a:endParaRPr>
          </a:p>
          <a:p>
            <a:pPr marL="0" indent="0">
              <a:buNone/>
            </a:pPr>
            <a:endParaRPr lang="en-GB" sz="2400" dirty="0"/>
          </a:p>
        </p:txBody>
      </p:sp>
      <p:sp>
        <p:nvSpPr>
          <p:cNvPr id="4" name="TextBox 3">
            <a:extLst>
              <a:ext uri="{FF2B5EF4-FFF2-40B4-BE49-F238E27FC236}">
                <a16:creationId xmlns:a16="http://schemas.microsoft.com/office/drawing/2014/main" id="{B5F04C98-0A60-4172-9FC7-AF6072175C5A}"/>
              </a:ext>
            </a:extLst>
          </p:cNvPr>
          <p:cNvSpPr txBox="1"/>
          <p:nvPr/>
        </p:nvSpPr>
        <p:spPr>
          <a:xfrm>
            <a:off x="2207568" y="1751200"/>
            <a:ext cx="8064896" cy="4342407"/>
          </a:xfrm>
          <a:prstGeom prst="rect">
            <a:avLst/>
          </a:prstGeom>
          <a:noFill/>
        </p:spPr>
        <p:txBody>
          <a:bodyPr wrap="square" rtlCol="0">
            <a:spAutoFit/>
          </a:bodyPr>
          <a:lstStyle/>
          <a:p>
            <a:pPr marL="342900" indent="-342900">
              <a:lnSpc>
                <a:spcPct val="105000"/>
              </a:lnSpc>
              <a:buFont typeface="Symbol" panose="05050102010706020507" pitchFamily="18" charset="2"/>
              <a:buChar char=""/>
            </a:pPr>
            <a:r>
              <a:rPr lang="en-GB" sz="2400" dirty="0">
                <a:solidFill>
                  <a:srgbClr val="6699FF"/>
                </a:solidFill>
                <a:effectLst/>
                <a:ea typeface="Calibri" panose="020F0502020204030204" pitchFamily="34" charset="0"/>
              </a:rPr>
              <a:t>What practice exists in your own institution which demonstrates that Widening Access and Widening Participation </a:t>
            </a:r>
            <a:r>
              <a:rPr lang="en-GB" sz="2400" dirty="0">
                <a:solidFill>
                  <a:srgbClr val="6699FF"/>
                </a:solidFill>
                <a:ea typeface="Calibri" panose="020F0502020204030204" pitchFamily="34" charset="0"/>
              </a:rPr>
              <a:t>activities</a:t>
            </a:r>
            <a:r>
              <a:rPr lang="en-GB" sz="2400" dirty="0">
                <a:solidFill>
                  <a:srgbClr val="6699FF"/>
                </a:solidFill>
                <a:effectLst/>
                <a:ea typeface="Calibri" panose="020F0502020204030204" pitchFamily="34" charset="0"/>
              </a:rPr>
              <a:t> work?</a:t>
            </a:r>
          </a:p>
          <a:p>
            <a:pPr marL="342900" indent="-342900">
              <a:lnSpc>
                <a:spcPct val="105000"/>
              </a:lnSpc>
              <a:buFont typeface="Symbol" panose="05050102010706020507" pitchFamily="18" charset="2"/>
              <a:buChar char=""/>
            </a:pPr>
            <a:r>
              <a:rPr lang="en-GB" sz="2400" dirty="0">
                <a:solidFill>
                  <a:srgbClr val="6699FF"/>
                </a:solidFill>
                <a:ea typeface="Calibri" panose="020F0502020204030204" pitchFamily="34" charset="0"/>
              </a:rPr>
              <a:t>Are there ways that we can develop this further?</a:t>
            </a:r>
            <a:endParaRPr lang="en-GB" sz="2400" dirty="0">
              <a:solidFill>
                <a:srgbClr val="6699FF"/>
              </a:solidFill>
              <a:effectLst/>
              <a:ea typeface="Calibri" panose="020F0502020204030204" pitchFamily="34" charset="0"/>
            </a:endParaRPr>
          </a:p>
          <a:p>
            <a:pPr marL="342900" lvl="0" indent="-342900">
              <a:lnSpc>
                <a:spcPct val="105000"/>
              </a:lnSpc>
              <a:buFont typeface="Symbol" panose="05050102010706020507" pitchFamily="18" charset="2"/>
              <a:buChar char=""/>
            </a:pPr>
            <a:r>
              <a:rPr lang="en-GB" sz="2400" dirty="0">
                <a:solidFill>
                  <a:srgbClr val="6699FF"/>
                </a:solidFill>
                <a:effectLst/>
                <a:latin typeface="Calibri" panose="020F0502020204030204" pitchFamily="34" charset="0"/>
                <a:ea typeface="Times New Roman" panose="02020603050405020304" pitchFamily="18" charset="0"/>
              </a:rPr>
              <a:t>What resources, if any, does your institution currently use for evaluating your </a:t>
            </a:r>
            <a:r>
              <a:rPr lang="en-GB" sz="2400" dirty="0">
                <a:solidFill>
                  <a:srgbClr val="6699FF"/>
                </a:solidFill>
                <a:latin typeface="Calibri" panose="020F0502020204030204" pitchFamily="34" charset="0"/>
                <a:ea typeface="Times New Roman" panose="02020603050405020304" pitchFamily="18" charset="0"/>
              </a:rPr>
              <a:t>W</a:t>
            </a:r>
            <a:r>
              <a:rPr lang="en-GB" sz="2400" dirty="0">
                <a:solidFill>
                  <a:srgbClr val="6699FF"/>
                </a:solidFill>
                <a:effectLst/>
                <a:latin typeface="Calibri" panose="020F0502020204030204" pitchFamily="34" charset="0"/>
                <a:ea typeface="Times New Roman" panose="02020603050405020304" pitchFamily="18" charset="0"/>
              </a:rPr>
              <a:t>idening Access and Widening Participation activities</a:t>
            </a:r>
            <a:endParaRPr lang="en-GB" sz="2400" dirty="0">
              <a:solidFill>
                <a:srgbClr val="6699FF"/>
              </a:solidFill>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2400" dirty="0">
                <a:solidFill>
                  <a:srgbClr val="6699FF"/>
                </a:solidFill>
                <a:effectLst/>
                <a:latin typeface="Calibri" panose="020F0502020204030204" pitchFamily="34" charset="0"/>
                <a:ea typeface="Times New Roman" panose="02020603050405020304" pitchFamily="18" charset="0"/>
              </a:rPr>
              <a:t>What Professional Development, if any, do you, or your department/team/institution need, to undertake Widening Access and Widening Participation evaluation, research and development work </a:t>
            </a:r>
            <a:endParaRPr lang="en-GB" sz="2400" dirty="0">
              <a:solidFill>
                <a:srgbClr val="6699FF"/>
              </a:solidFill>
              <a:effectLst/>
              <a:latin typeface="Calibri" panose="020F0502020204030204" pitchFamily="34" charset="0"/>
              <a:ea typeface="Calibri" panose="020F0502020204030204" pitchFamily="34" charset="0"/>
            </a:endParaRPr>
          </a:p>
        </p:txBody>
      </p:sp>
      <p:pic>
        <p:nvPicPr>
          <p:cNvPr id="5" name="Picture 4" descr="A picture containing logo&#10;&#10;Description automatically generated">
            <a:extLst>
              <a:ext uri="{FF2B5EF4-FFF2-40B4-BE49-F238E27FC236}">
                <a16:creationId xmlns:a16="http://schemas.microsoft.com/office/drawing/2014/main" id="{FFFFCFDA-BE9A-A405-D5C9-19B76BEA1A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206631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Contact details</a:t>
            </a:r>
          </a:p>
        </p:txBody>
      </p:sp>
      <p:sp>
        <p:nvSpPr>
          <p:cNvPr id="3" name="Content Placeholder 2"/>
          <p:cNvSpPr>
            <a:spLocks noGrp="1"/>
          </p:cNvSpPr>
          <p:nvPr>
            <p:ph idx="1"/>
          </p:nvPr>
        </p:nvSpPr>
        <p:spPr/>
        <p:txBody>
          <a:bodyPr>
            <a:normAutofit/>
          </a:bodyPr>
          <a:lstStyle/>
          <a:p>
            <a:pPr marL="0" indent="0" algn="ctr">
              <a:buNone/>
            </a:pPr>
            <a:endParaRPr lang="en-GB" sz="4800" dirty="0">
              <a:hlinkClick r:id="" action="ppaction://noaction"/>
            </a:endParaRPr>
          </a:p>
          <a:p>
            <a:pPr marL="0" indent="0" algn="ctr">
              <a:buNone/>
            </a:pPr>
            <a:endParaRPr lang="en-GB" sz="4800" dirty="0">
              <a:hlinkClick r:id="" action="ppaction://noaction"/>
            </a:endParaRPr>
          </a:p>
          <a:p>
            <a:pPr marL="0" indent="0" algn="ctr">
              <a:buNone/>
            </a:pPr>
            <a:r>
              <a:rPr lang="en-GB" sz="4800" dirty="0">
                <a:latin typeface="Arial" panose="020B0604020202020204" pitchFamily="34" charset="0"/>
                <a:cs typeface="Arial" panose="020B0604020202020204" pitchFamily="34" charset="0"/>
                <a:hlinkClick r:id="rId3"/>
              </a:rPr>
              <a:t>Muriel.alexander@stir.ac.uk</a:t>
            </a:r>
            <a:endParaRPr lang="en-GB" sz="4800" dirty="0">
              <a:latin typeface="Arial" panose="020B0604020202020204" pitchFamily="34" charset="0"/>
              <a:cs typeface="Arial" panose="020B0604020202020204" pitchFamily="34" charset="0"/>
            </a:endParaRPr>
          </a:p>
          <a:p>
            <a:pPr marL="0" indent="0" algn="ctr">
              <a:buNone/>
            </a:pPr>
            <a:endParaRPr lang="en-GB" sz="4800" dirty="0">
              <a:latin typeface="Arial" panose="020B0604020202020204" pitchFamily="34" charset="0"/>
              <a:cs typeface="Arial" panose="020B0604020202020204" pitchFamily="34" charset="0"/>
            </a:endParaRPr>
          </a:p>
          <a:p>
            <a:pPr marL="0" indent="0" algn="ctr">
              <a:buNone/>
            </a:pPr>
            <a:r>
              <a:rPr lang="en-GB" sz="4800" dirty="0">
                <a:latin typeface="Arial" panose="020B0604020202020204" pitchFamily="34" charset="0"/>
                <a:cs typeface="Arial" panose="020B0604020202020204" pitchFamily="34" charset="0"/>
                <a:hlinkClick r:id="rId4"/>
              </a:rPr>
              <a:t>swapwest@scottishwideraccess.org</a:t>
            </a:r>
            <a:endParaRPr lang="en-GB" sz="4800" dirty="0">
              <a:latin typeface="Arial" panose="020B0604020202020204" pitchFamily="34" charset="0"/>
              <a:cs typeface="Arial" panose="020B0604020202020204" pitchFamily="34" charset="0"/>
            </a:endParaRPr>
          </a:p>
          <a:p>
            <a:pPr marL="0" indent="0" algn="ctr">
              <a:buNone/>
            </a:pPr>
            <a:endParaRPr lang="en-GB" sz="4800" dirty="0">
              <a:latin typeface="Arial" panose="020B0604020202020204" pitchFamily="34" charset="0"/>
              <a:cs typeface="Arial" panose="020B0604020202020204" pitchFamily="34" charset="0"/>
            </a:endParaRPr>
          </a:p>
          <a:p>
            <a:pPr marL="0" indent="0" algn="ctr">
              <a:buNone/>
            </a:pPr>
            <a:endParaRPr lang="en-GB" sz="4800" dirty="0"/>
          </a:p>
        </p:txBody>
      </p:sp>
      <p:pic>
        <p:nvPicPr>
          <p:cNvPr id="5" name="Picture 4" descr="A picture containing logo&#10;&#10;Description automatically generated">
            <a:extLst>
              <a:ext uri="{FF2B5EF4-FFF2-40B4-BE49-F238E27FC236}">
                <a16:creationId xmlns:a16="http://schemas.microsoft.com/office/drawing/2014/main" id="{9C2AC84D-A619-29ED-EAC1-AF174EF098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237227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GB" sz="4800" dirty="0">
              <a:hlinkClick r:id="" action="ppaction://noaction"/>
            </a:endParaRPr>
          </a:p>
          <a:p>
            <a:pPr marL="0" indent="0" algn="ctr">
              <a:buNone/>
            </a:pPr>
            <a:endParaRPr lang="en-GB" sz="4800" dirty="0">
              <a:hlinkClick r:id="" action="ppaction://noaction"/>
            </a:endParaRPr>
          </a:p>
          <a:p>
            <a:pPr marL="0" indent="0" algn="ctr">
              <a:buNone/>
            </a:pPr>
            <a:r>
              <a:rPr lang="en-GB" sz="4800" dirty="0">
                <a:latin typeface="Arial" panose="020B0604020202020204" pitchFamily="34" charset="0"/>
                <a:cs typeface="Arial" panose="020B0604020202020204" pitchFamily="34" charset="0"/>
                <a:hlinkClick r:id="rId3"/>
              </a:rPr>
              <a:t>CLOSING COMMENTS </a:t>
            </a:r>
          </a:p>
          <a:p>
            <a:pPr marL="0" indent="0" algn="ctr">
              <a:buNone/>
            </a:pPr>
            <a:r>
              <a:rPr lang="en-GB" sz="4800" dirty="0">
                <a:latin typeface="Arial" panose="020B0604020202020204" pitchFamily="34" charset="0"/>
                <a:cs typeface="Arial" panose="020B0604020202020204" pitchFamily="34" charset="0"/>
                <a:hlinkClick r:id="rId3"/>
              </a:rPr>
              <a:t>NEXT STEPS</a:t>
            </a:r>
            <a:endParaRPr lang="en-GB" sz="4800" dirty="0">
              <a:latin typeface="Arial" panose="020B0604020202020204" pitchFamily="34" charset="0"/>
              <a:cs typeface="Arial" panose="020B0604020202020204" pitchFamily="34" charset="0"/>
            </a:endParaRPr>
          </a:p>
          <a:p>
            <a:pPr marL="0" indent="0" algn="ctr">
              <a:buNone/>
            </a:pPr>
            <a:endParaRPr lang="en-GB" sz="4800" dirty="0"/>
          </a:p>
        </p:txBody>
      </p:sp>
      <p:pic>
        <p:nvPicPr>
          <p:cNvPr id="5" name="Picture 4" descr="A picture containing logo&#10;&#10;Description automatically generated">
            <a:extLst>
              <a:ext uri="{FF2B5EF4-FFF2-40B4-BE49-F238E27FC236}">
                <a16:creationId xmlns:a16="http://schemas.microsoft.com/office/drawing/2014/main" id="{9C2AC84D-A619-29ED-EAC1-AF174EF09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5086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DA4F7A-323E-4DDB-9494-CE16E0454A00}"/>
              </a:ext>
            </a:extLst>
          </p:cNvPr>
          <p:cNvSpPr/>
          <p:nvPr/>
        </p:nvSpPr>
        <p:spPr>
          <a:xfrm>
            <a:off x="0" y="10"/>
            <a:ext cx="4901609" cy="6857990"/>
          </a:xfrm>
          <a:prstGeom prst="rect">
            <a:avLst/>
          </a:prstGeom>
          <a:solidFill>
            <a:srgbClr val="7A9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97103" y="1564557"/>
            <a:ext cx="3785513" cy="3728853"/>
          </a:xfrm>
          <a:noFill/>
        </p:spPr>
        <p:txBody>
          <a:bodyPr vert="horz" lIns="91440" tIns="45720" rIns="91440" bIns="45720" rtlCol="0" anchor="b">
            <a:normAutofit fontScale="90000"/>
          </a:bodyPr>
          <a:lstStyle/>
          <a:p>
            <a:r>
              <a:rPr lang="en-US" sz="4800" b="1" dirty="0"/>
              <a:t>Scotland’s Community</a:t>
            </a:r>
            <a:br>
              <a:rPr lang="en-US" sz="4800" b="1" dirty="0"/>
            </a:br>
            <a:r>
              <a:rPr lang="en-US" sz="4800" b="1" dirty="0"/>
              <a:t>of Access and Participation Practitioners</a:t>
            </a:r>
            <a:br>
              <a:rPr lang="en-US" sz="4800" b="1" dirty="0"/>
            </a:br>
            <a:r>
              <a:rPr lang="en-US" sz="2700" b="1" dirty="0">
                <a:hlinkClick r:id="rId3"/>
              </a:rPr>
              <a:t>scapp@stir.ac.uk</a:t>
            </a:r>
            <a:br>
              <a:rPr lang="en-US" sz="4000" b="1" dirty="0"/>
            </a:br>
            <a:r>
              <a:rPr lang="en-US" sz="3600" b="1" dirty="0"/>
              <a:t>www.fairaccess.scot</a:t>
            </a:r>
          </a:p>
        </p:txBody>
      </p:sp>
      <p:pic>
        <p:nvPicPr>
          <p:cNvPr id="7" name="Content Placeholder 7" descr="A picture containing logo&#10;&#10;Description automatically generated">
            <a:extLst>
              <a:ext uri="{FF2B5EF4-FFF2-40B4-BE49-F238E27FC236}">
                <a16:creationId xmlns:a16="http://schemas.microsoft.com/office/drawing/2014/main" id="{E6D066A4-5C00-3AFD-70C9-E754D1327173}"/>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5586035" y="987424"/>
            <a:ext cx="6508141" cy="5095875"/>
          </a:xfrm>
        </p:spPr>
      </p:pic>
    </p:spTree>
    <p:extLst>
      <p:ext uri="{BB962C8B-B14F-4D97-AF65-F5344CB8AC3E}">
        <p14:creationId xmlns:p14="http://schemas.microsoft.com/office/powerpoint/2010/main" val="51680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249325-5C92-B145-BE65-3EC4ADDC557B}"/>
              </a:ext>
            </a:extLst>
          </p:cNvPr>
          <p:cNvSpPr>
            <a:spLocks noGrp="1"/>
          </p:cNvSpPr>
          <p:nvPr>
            <p:ph type="ctrTitle"/>
          </p:nvPr>
        </p:nvSpPr>
        <p:spPr>
          <a:xfrm>
            <a:off x="1524000" y="2528520"/>
            <a:ext cx="9144000" cy="2387600"/>
          </a:xfrm>
        </p:spPr>
        <p:txBody>
          <a:bodyPr>
            <a:normAutofit fontScale="90000"/>
          </a:bodyPr>
          <a:lstStyle/>
          <a:p>
            <a:r>
              <a:rPr lang="en-US" dirty="0"/>
              <a:t>Muriel Alexander</a:t>
            </a:r>
            <a:br>
              <a:rPr lang="en-US" dirty="0"/>
            </a:br>
            <a:r>
              <a:rPr lang="en-US" dirty="0"/>
              <a:t>Development Manager, SCAPP</a:t>
            </a:r>
            <a:br>
              <a:rPr lang="en-US" dirty="0"/>
            </a:br>
            <a:r>
              <a:rPr lang="en-US" dirty="0"/>
              <a:t>Kenny Anderson</a:t>
            </a:r>
            <a:br>
              <a:rPr lang="en-US" dirty="0"/>
            </a:br>
            <a:r>
              <a:rPr lang="en-US" dirty="0"/>
              <a:t>Director, SWAP West</a:t>
            </a:r>
          </a:p>
        </p:txBody>
      </p:sp>
      <p:pic>
        <p:nvPicPr>
          <p:cNvPr id="6" name="Picture 5" descr="A picture containing logo&#10;&#10;Description automatically generated">
            <a:extLst>
              <a:ext uri="{FF2B5EF4-FFF2-40B4-BE49-F238E27FC236}">
                <a16:creationId xmlns:a16="http://schemas.microsoft.com/office/drawing/2014/main" id="{368383B9-D0B7-D9D2-E714-6ACBFA2C35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293360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04664"/>
            <a:ext cx="8229600" cy="1143000"/>
          </a:xfrm>
        </p:spPr>
        <p:txBody>
          <a:bodyPr>
            <a:normAutofit/>
          </a:bodyPr>
          <a:lstStyle/>
          <a:p>
            <a:r>
              <a:rPr lang="en-GB" sz="3200" b="1" dirty="0">
                <a:solidFill>
                  <a:srgbClr val="7030A0"/>
                </a:solidFill>
              </a:rPr>
              <a:t>Commission on Widening Access</a:t>
            </a:r>
          </a:p>
        </p:txBody>
      </p:sp>
      <p:sp>
        <p:nvSpPr>
          <p:cNvPr id="3" name="Content Placeholder 2"/>
          <p:cNvSpPr>
            <a:spLocks noGrp="1"/>
          </p:cNvSpPr>
          <p:nvPr>
            <p:ph idx="1"/>
          </p:nvPr>
        </p:nvSpPr>
        <p:spPr>
          <a:xfrm>
            <a:off x="4169149" y="3648860"/>
            <a:ext cx="5842992" cy="2804476"/>
          </a:xfrm>
        </p:spPr>
        <p:txBody>
          <a:bodyPr>
            <a:normAutofit/>
          </a:bodyPr>
          <a:lstStyle/>
          <a:p>
            <a:endParaRPr lang="en-GB" sz="1800" dirty="0"/>
          </a:p>
          <a:p>
            <a:pPr marL="285750" indent="-285750">
              <a:buFontTx/>
              <a:buChar char="-"/>
            </a:pPr>
            <a:r>
              <a:rPr lang="en-GB" sz="1800" dirty="0"/>
              <a:t>34 Recommendations for Scottish Government, Scottish Funding Council, Universities and other stakeholders;</a:t>
            </a:r>
          </a:p>
          <a:p>
            <a:pPr marL="285750" indent="-285750">
              <a:buFontTx/>
              <a:buChar char="-"/>
            </a:pPr>
            <a:r>
              <a:rPr lang="en-GB" sz="1800" dirty="0"/>
              <a:t>Access targets</a:t>
            </a:r>
          </a:p>
          <a:p>
            <a:pPr lvl="1">
              <a:buFontTx/>
              <a:buChar char="-"/>
            </a:pPr>
            <a:r>
              <a:rPr lang="en-GB" sz="1400" dirty="0"/>
              <a:t>By 2030, students from 20% most deprived backgrounds should represent 20% entrants to higher education</a:t>
            </a:r>
          </a:p>
          <a:p>
            <a:pPr lvl="1">
              <a:buFontTx/>
              <a:buChar char="-"/>
            </a:pPr>
            <a:r>
              <a:rPr lang="en-GB" sz="1400" dirty="0"/>
              <a:t>By 2021, students from 20% most deprived backgrounds should represent at least 16% of f/t, 1</a:t>
            </a:r>
            <a:r>
              <a:rPr lang="en-GB" sz="1400" baseline="30000" dirty="0"/>
              <a:t>st</a:t>
            </a:r>
            <a:r>
              <a:rPr lang="en-GB" sz="1400" dirty="0"/>
              <a:t> degree entrants to Scottish </a:t>
            </a:r>
            <a:r>
              <a:rPr lang="en-GB" sz="1400" dirty="0" err="1"/>
              <a:t>HEIs</a:t>
            </a:r>
            <a:r>
              <a:rPr lang="en-GB" sz="1400" dirty="0"/>
              <a:t> and 10% of f/t, 1</a:t>
            </a:r>
            <a:r>
              <a:rPr lang="en-GB" sz="1400" baseline="30000" dirty="0"/>
              <a:t>st</a:t>
            </a:r>
            <a:r>
              <a:rPr lang="en-GB" sz="1400" dirty="0"/>
              <a:t> degree entrants to every individual institution.</a:t>
            </a:r>
          </a:p>
          <a:p>
            <a:endParaRPr lang="en-GB" sz="1800" dirty="0"/>
          </a:p>
        </p:txBody>
      </p:sp>
      <p:pic>
        <p:nvPicPr>
          <p:cNvPr id="4" name="Picture 3"/>
          <p:cNvPicPr/>
          <p:nvPr/>
        </p:nvPicPr>
        <p:blipFill rotWithShape="1">
          <a:blip r:embed="rId3" cstate="screen">
            <a:extLst>
              <a:ext uri="{28A0092B-C50C-407E-A947-70E740481C1C}">
                <a14:useLocalDpi xmlns:a14="http://schemas.microsoft.com/office/drawing/2010/main"/>
              </a:ext>
            </a:extLst>
          </a:blip>
          <a:srcRect l="25125" t="10603" r="26789" b="3915"/>
          <a:stretch/>
        </p:blipFill>
        <p:spPr bwMode="auto">
          <a:xfrm>
            <a:off x="1775520" y="3645024"/>
            <a:ext cx="2232248" cy="2956720"/>
          </a:xfrm>
          <a:prstGeom prst="rect">
            <a:avLst/>
          </a:prstGeom>
          <a:ln>
            <a:solidFill>
              <a:schemeClr val="tx1"/>
            </a:solidFill>
          </a:ln>
          <a:extLst>
            <a:ext uri="{53640926-AAD7-44D8-BBD7-CCE9431645EC}">
              <a14:shadowObscured xmlns:a14="http://schemas.microsoft.com/office/drawing/2010/main"/>
            </a:ext>
          </a:extLst>
        </p:spPr>
      </p:pic>
      <p:sp>
        <p:nvSpPr>
          <p:cNvPr id="6" name="TextBox 5"/>
          <p:cNvSpPr txBox="1"/>
          <p:nvPr/>
        </p:nvSpPr>
        <p:spPr>
          <a:xfrm>
            <a:off x="1919536" y="1484784"/>
            <a:ext cx="8064896" cy="2862322"/>
          </a:xfrm>
          <a:prstGeom prst="rect">
            <a:avLst/>
          </a:prstGeom>
          <a:noFill/>
        </p:spPr>
        <p:txBody>
          <a:bodyPr wrap="square" rtlCol="0">
            <a:spAutoFit/>
          </a:bodyPr>
          <a:lstStyle/>
          <a:p>
            <a:pPr marL="285750" indent="-285750">
              <a:buFontTx/>
              <a:buChar char="-"/>
            </a:pPr>
            <a:r>
              <a:rPr lang="en-GB" dirty="0"/>
              <a:t>Announced in First Minister’s Programme for Government in November 2014.</a:t>
            </a:r>
          </a:p>
          <a:p>
            <a:pPr marL="285750" indent="-285750">
              <a:buFontTx/>
              <a:buChar char="-"/>
            </a:pPr>
            <a:r>
              <a:rPr lang="en-GB" dirty="0"/>
              <a:t>Chaired by Dame Ruth Silver, met from April 2015 with final report, </a:t>
            </a:r>
            <a:r>
              <a:rPr lang="en-GB" b="1" i="1" dirty="0"/>
              <a:t>Blueprint for Fairness</a:t>
            </a:r>
            <a:r>
              <a:rPr lang="en-GB" dirty="0"/>
              <a:t> published in March 2016.</a:t>
            </a:r>
          </a:p>
          <a:p>
            <a:pPr marL="285750" indent="-285750">
              <a:buFontTx/>
              <a:buChar char="-"/>
            </a:pPr>
            <a:r>
              <a:rPr lang="en-GB" dirty="0"/>
              <a:t>Consciously focused on fair access to f/t first degree study for those from socioeconomically deprived backgrounds or those with care experience.</a:t>
            </a:r>
          </a:p>
          <a:p>
            <a:pPr marL="285750" indent="-285750">
              <a:buFontTx/>
              <a:buChar char="-"/>
            </a:pPr>
            <a:r>
              <a:rPr lang="en-GB" dirty="0"/>
              <a:t>Acknowledged areas left unconsidered e.g. additional barriers faced by people with protected characteristics.</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pic>
        <p:nvPicPr>
          <p:cNvPr id="7" name="Picture 6" descr="A picture containing logo&#10;&#10;Description automatically generated">
            <a:extLst>
              <a:ext uri="{FF2B5EF4-FFF2-40B4-BE49-F238E27FC236}">
                <a16:creationId xmlns:a16="http://schemas.microsoft.com/office/drawing/2014/main" id="{A3DA84A6-7929-EC49-EB2C-32C4BFE3CF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9153" y="31053"/>
            <a:ext cx="2398857" cy="1878305"/>
          </a:xfrm>
          <a:prstGeom prst="rect">
            <a:avLst/>
          </a:prstGeom>
        </p:spPr>
      </p:pic>
    </p:spTree>
    <p:extLst>
      <p:ext uri="{BB962C8B-B14F-4D97-AF65-F5344CB8AC3E}">
        <p14:creationId xmlns:p14="http://schemas.microsoft.com/office/powerpoint/2010/main" val="203279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856" y="908720"/>
            <a:ext cx="8229600" cy="1143000"/>
          </a:xfrm>
        </p:spPr>
        <p:txBody>
          <a:bodyPr>
            <a:normAutofit/>
          </a:bodyPr>
          <a:lstStyle/>
          <a:p>
            <a:r>
              <a:rPr lang="en-GB" sz="4500" b="1" dirty="0" err="1">
                <a:solidFill>
                  <a:srgbClr val="7030A0"/>
                </a:solidFill>
              </a:rPr>
              <a:t>CoWA</a:t>
            </a:r>
            <a:r>
              <a:rPr lang="en-GB" sz="4500" b="1" dirty="0">
                <a:solidFill>
                  <a:srgbClr val="7030A0"/>
                </a:solidFill>
              </a:rPr>
              <a:t> Recommendation 2</a:t>
            </a:r>
          </a:p>
        </p:txBody>
      </p:sp>
      <p:sp>
        <p:nvSpPr>
          <p:cNvPr id="3" name="Rectangle 2"/>
          <p:cNvSpPr/>
          <p:nvPr/>
        </p:nvSpPr>
        <p:spPr>
          <a:xfrm>
            <a:off x="2423592" y="2204864"/>
            <a:ext cx="7776864" cy="1938992"/>
          </a:xfrm>
          <a:prstGeom prst="rect">
            <a:avLst/>
          </a:prstGeom>
        </p:spPr>
        <p:txBody>
          <a:bodyPr wrap="square">
            <a:spAutoFit/>
          </a:bodyPr>
          <a:lstStyle/>
          <a:p>
            <a:r>
              <a:rPr lang="en-GB" sz="2000" i="1" dirty="0"/>
              <a:t>…the Commissioner for Fair Access, working with experts, should publish a Scottish Framework for Fair Access. This authoritative, evidence based framework should identify the most impactful forms of access activity at each stage of the learner journey, from early learning through to higher education and provide best practice guidelines on its delivery and evaluation</a:t>
            </a:r>
          </a:p>
        </p:txBody>
      </p:sp>
      <p:sp>
        <p:nvSpPr>
          <p:cNvPr id="4" name="TextBox 3"/>
          <p:cNvSpPr txBox="1"/>
          <p:nvPr/>
        </p:nvSpPr>
        <p:spPr>
          <a:xfrm>
            <a:off x="2135560" y="4149080"/>
            <a:ext cx="8280920" cy="2923877"/>
          </a:xfrm>
          <a:prstGeom prst="rect">
            <a:avLst/>
          </a:prstGeom>
          <a:noFill/>
        </p:spPr>
        <p:txBody>
          <a:bodyPr wrap="square" rtlCol="0">
            <a:spAutoFit/>
          </a:bodyPr>
          <a:lstStyle/>
          <a:p>
            <a:pPr marL="285750" indent="-285750">
              <a:buFont typeface="Arial" panose="020B0604020202020204" pitchFamily="34" charset="0"/>
              <a:buChar char="•"/>
            </a:pPr>
            <a:r>
              <a:rPr lang="en-GB" sz="2000" dirty="0"/>
              <a:t>commended innovative access interventions across Scotland</a:t>
            </a:r>
          </a:p>
          <a:p>
            <a:pPr marL="285750" indent="-285750">
              <a:buFont typeface="Arial" panose="020B0604020202020204" pitchFamily="34" charset="0"/>
              <a:buChar char="•"/>
            </a:pPr>
            <a:r>
              <a:rPr lang="en-GB" sz="2000" dirty="0"/>
              <a:t>public funding involved</a:t>
            </a:r>
          </a:p>
          <a:p>
            <a:pPr marL="285750" indent="-285750">
              <a:buFont typeface="Arial" panose="020B0604020202020204" pitchFamily="34" charset="0"/>
              <a:buChar char="•"/>
            </a:pPr>
            <a:r>
              <a:rPr lang="en-GB" sz="2000" dirty="0"/>
              <a:t>Challenging  to determine which programmes deliver meaningful impact</a:t>
            </a:r>
          </a:p>
          <a:p>
            <a:pPr marL="285750" indent="-285750">
              <a:buFont typeface="Arial" panose="020B0604020202020204" pitchFamily="34" charset="0"/>
              <a:buChar char="•"/>
            </a:pPr>
            <a:r>
              <a:rPr lang="en-GB" sz="2000" dirty="0"/>
              <a:t>Dearth of robust evidence</a:t>
            </a:r>
          </a:p>
          <a:p>
            <a:pPr marL="285750" indent="-285750">
              <a:buFont typeface="Arial" panose="020B0604020202020204" pitchFamily="34" charset="0"/>
              <a:buChar char="•"/>
            </a:pPr>
            <a:r>
              <a:rPr lang="en-GB" sz="2000" dirty="0"/>
              <a:t>Framework should comprise two pillars:</a:t>
            </a:r>
          </a:p>
          <a:p>
            <a:pPr marL="2343150" lvl="4" indent="-514350">
              <a:buFont typeface="+mj-lt"/>
              <a:buAutoNum type="arabicPeriod"/>
            </a:pPr>
            <a:r>
              <a:rPr lang="en-GB" sz="2000" dirty="0"/>
              <a:t>Online toolkit;</a:t>
            </a:r>
          </a:p>
          <a:p>
            <a:pPr marL="2343150" lvl="4" indent="-514350">
              <a:buFont typeface="+mj-lt"/>
              <a:buAutoNum type="arabicPeriod"/>
            </a:pPr>
            <a:r>
              <a:rPr lang="en-GB" sz="2000" dirty="0"/>
              <a:t>Professional development network for access practitioners</a:t>
            </a:r>
          </a:p>
          <a:p>
            <a:pPr marL="285750" indent="-285750">
              <a:buFont typeface="Arial" panose="020B0604020202020204" pitchFamily="34" charset="0"/>
              <a:buChar char="•"/>
            </a:pPr>
            <a:endParaRPr lang="en-GB" sz="2400" dirty="0"/>
          </a:p>
        </p:txBody>
      </p:sp>
      <p:pic>
        <p:nvPicPr>
          <p:cNvPr id="5" name="Picture 4" descr="A picture containing logo&#10;&#10;Description automatically generated">
            <a:extLst>
              <a:ext uri="{FF2B5EF4-FFF2-40B4-BE49-F238E27FC236}">
                <a16:creationId xmlns:a16="http://schemas.microsoft.com/office/drawing/2014/main" id="{E19C8008-BDEF-02A0-3CE5-FB5073AF02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119786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54" y="1268760"/>
            <a:ext cx="7200800" cy="1323439"/>
          </a:xfrm>
          <a:prstGeom prst="rect">
            <a:avLst/>
          </a:prstGeom>
          <a:noFill/>
        </p:spPr>
        <p:txBody>
          <a:bodyPr wrap="square" rtlCol="0">
            <a:spAutoFit/>
          </a:bodyPr>
          <a:lstStyle/>
          <a:p>
            <a:pPr algn="ctr"/>
            <a:r>
              <a:rPr lang="en-GB" sz="4000" b="1" dirty="0">
                <a:solidFill>
                  <a:srgbClr val="7030A0"/>
                </a:solidFill>
              </a:rPr>
              <a:t>Scottish Framework for Fair Access</a:t>
            </a:r>
          </a:p>
        </p:txBody>
      </p:sp>
      <p:pic>
        <p:nvPicPr>
          <p:cNvPr id="4" name="Picture 3" descr="A picture containing logo&#10;&#10;Description automatically generated">
            <a:extLst>
              <a:ext uri="{FF2B5EF4-FFF2-40B4-BE49-F238E27FC236}">
                <a16:creationId xmlns:a16="http://schemas.microsoft.com/office/drawing/2014/main" id="{E58CEB22-2624-FD3D-4095-FF4024AB7B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6554" y="244085"/>
            <a:ext cx="2212370" cy="1732286"/>
          </a:xfrm>
          <a:prstGeom prst="rect">
            <a:avLst/>
          </a:prstGeom>
        </p:spPr>
      </p:pic>
      <p:pic>
        <p:nvPicPr>
          <p:cNvPr id="6" name="Picture 5" descr="Graphical user interface, website&#10;&#10;Description automatically generated with medium confidence">
            <a:extLst>
              <a:ext uri="{FF2B5EF4-FFF2-40B4-BE49-F238E27FC236}">
                <a16:creationId xmlns:a16="http://schemas.microsoft.com/office/drawing/2014/main" id="{83DFA142-ACB0-616C-2840-BCF42C259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5030" y="2592199"/>
            <a:ext cx="6981939" cy="4019579"/>
          </a:xfrm>
          <a:prstGeom prst="rect">
            <a:avLst/>
          </a:prstGeom>
        </p:spPr>
      </p:pic>
    </p:spTree>
    <p:extLst>
      <p:ext uri="{BB962C8B-B14F-4D97-AF65-F5344CB8AC3E}">
        <p14:creationId xmlns:p14="http://schemas.microsoft.com/office/powerpoint/2010/main" val="343662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4" y="891539"/>
            <a:ext cx="5715000" cy="1346693"/>
          </a:xfrm>
        </p:spPr>
        <p:txBody>
          <a:bodyPr>
            <a:normAutofit/>
          </a:bodyPr>
          <a:lstStyle/>
          <a:p>
            <a:r>
              <a:rPr lang="en-GB" sz="4000" b="1"/>
              <a:t>SCAPP Aims</a:t>
            </a:r>
            <a:endParaRPr lang="en-GB" sz="4000" b="1" dirty="0"/>
          </a:p>
        </p:txBody>
      </p:sp>
      <p:sp>
        <p:nvSpPr>
          <p:cNvPr id="3" name="Content Placeholder 2"/>
          <p:cNvSpPr>
            <a:spLocks noGrp="1"/>
          </p:cNvSpPr>
          <p:nvPr>
            <p:ph idx="1"/>
          </p:nvPr>
        </p:nvSpPr>
        <p:spPr>
          <a:xfrm>
            <a:off x="1197864" y="2897864"/>
            <a:ext cx="10083280" cy="3563550"/>
          </a:xfrm>
        </p:spPr>
        <p:txBody>
          <a:bodyPr>
            <a:normAutofit/>
          </a:bodyPr>
          <a:lstStyle/>
          <a:p>
            <a:pPr marL="0" indent="0">
              <a:buNone/>
            </a:pPr>
            <a:r>
              <a:rPr lang="en-GB" b="1" dirty="0"/>
              <a:t>Aims</a:t>
            </a:r>
          </a:p>
          <a:p>
            <a:pPr marL="514350" indent="-514350">
              <a:buFont typeface="+mj-lt"/>
              <a:buAutoNum type="arabicPeriod"/>
            </a:pPr>
            <a:r>
              <a:rPr lang="en-GB" dirty="0"/>
              <a:t>To provide a </a:t>
            </a:r>
            <a:r>
              <a:rPr lang="en-GB" b="1" dirty="0">
                <a:solidFill>
                  <a:srgbClr val="6699FF"/>
                </a:solidFill>
              </a:rPr>
              <a:t>practitioners’ network </a:t>
            </a:r>
            <a:r>
              <a:rPr lang="en-GB" dirty="0"/>
              <a:t>to support the development and professionalisation of </a:t>
            </a:r>
            <a:r>
              <a:rPr lang="en-GB" b="1" dirty="0">
                <a:solidFill>
                  <a:srgbClr val="6699FF"/>
                </a:solidFill>
              </a:rPr>
              <a:t>a strong WA and WP community </a:t>
            </a:r>
            <a:r>
              <a:rPr lang="en-GB" dirty="0"/>
              <a:t>in Scotland</a:t>
            </a:r>
          </a:p>
          <a:p>
            <a:pPr marL="514350" indent="-514350">
              <a:buFont typeface="+mj-lt"/>
              <a:buAutoNum type="arabicPeriod"/>
            </a:pPr>
            <a:r>
              <a:rPr lang="en-GB" dirty="0"/>
              <a:t>To be </a:t>
            </a:r>
            <a:r>
              <a:rPr lang="en-GB" b="1" dirty="0">
                <a:solidFill>
                  <a:srgbClr val="6699FF"/>
                </a:solidFill>
              </a:rPr>
              <a:t>inclusive</a:t>
            </a:r>
            <a:r>
              <a:rPr lang="en-GB" dirty="0"/>
              <a:t> and system wide</a:t>
            </a:r>
          </a:p>
          <a:p>
            <a:pPr marL="514350" indent="-514350">
              <a:buFont typeface="+mj-lt"/>
              <a:buAutoNum type="arabicPeriod"/>
            </a:pPr>
            <a:r>
              <a:rPr lang="en-GB" dirty="0"/>
              <a:t>To be sustainable and </a:t>
            </a:r>
            <a:r>
              <a:rPr lang="en-GB" b="1" dirty="0">
                <a:solidFill>
                  <a:srgbClr val="6699FF"/>
                </a:solidFill>
              </a:rPr>
              <a:t>member-led</a:t>
            </a:r>
          </a:p>
          <a:p>
            <a:pPr marL="0" indent="0">
              <a:buNone/>
            </a:pPr>
            <a:r>
              <a:rPr lang="en-GB" b="1" dirty="0"/>
              <a:t>4.    </a:t>
            </a:r>
            <a:r>
              <a:rPr lang="en-GB" b="1" dirty="0">
                <a:solidFill>
                  <a:srgbClr val="6699FF"/>
                </a:solidFill>
              </a:rPr>
              <a:t>Build on, not duplicate </a:t>
            </a:r>
            <a:r>
              <a:rPr lang="en-GB" dirty="0"/>
              <a:t>existing national and local networks</a:t>
            </a:r>
          </a:p>
          <a:p>
            <a:pPr marL="514350" indent="-514350">
              <a:buFont typeface="+mj-lt"/>
              <a:buAutoNum type="arabicPeriod"/>
            </a:pPr>
            <a:endParaRPr lang="en-GB" b="1" dirty="0">
              <a:solidFill>
                <a:srgbClr val="6699FF"/>
              </a:solidFill>
            </a:endParaRPr>
          </a:p>
          <a:p>
            <a:pPr marL="514350" indent="-514350">
              <a:buFont typeface="+mj-lt"/>
              <a:buAutoNum type="arabicPeriod"/>
            </a:pPr>
            <a:endParaRPr lang="en-GB" b="1" dirty="0">
              <a:solidFill>
                <a:srgbClr val="6699FF"/>
              </a:solidFill>
            </a:endParaRPr>
          </a:p>
          <a:p>
            <a:pPr marL="514350" indent="-514350">
              <a:buFont typeface="+mj-lt"/>
              <a:buAutoNum type="arabicPeriod"/>
            </a:pPr>
            <a:endParaRPr lang="en-GB" sz="2000" b="1" dirty="0"/>
          </a:p>
        </p:txBody>
      </p:sp>
      <p:pic>
        <p:nvPicPr>
          <p:cNvPr id="6" name="Picture 5" descr="A picture containing logo&#10;&#10;Description automatically generated">
            <a:extLst>
              <a:ext uri="{FF2B5EF4-FFF2-40B4-BE49-F238E27FC236}">
                <a16:creationId xmlns:a16="http://schemas.microsoft.com/office/drawing/2014/main" id="{EC2543B1-E529-D554-4818-A99213E5F8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10665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86F6-AE9D-4885-AE41-E69AD620E272}"/>
              </a:ext>
            </a:extLst>
          </p:cNvPr>
          <p:cNvSpPr>
            <a:spLocks noGrp="1"/>
          </p:cNvSpPr>
          <p:nvPr>
            <p:ph type="title"/>
          </p:nvPr>
        </p:nvSpPr>
        <p:spPr>
          <a:xfrm>
            <a:off x="1197864" y="891539"/>
            <a:ext cx="5715000" cy="1346693"/>
          </a:xfrm>
        </p:spPr>
        <p:txBody>
          <a:bodyPr>
            <a:normAutofit/>
          </a:bodyPr>
          <a:lstStyle/>
          <a:p>
            <a:r>
              <a:rPr lang="en-GB" sz="4000" b="1"/>
              <a:t>SCAPP Objectives</a:t>
            </a:r>
            <a:br>
              <a:rPr lang="en-GB" sz="4000" b="1" dirty="0"/>
            </a:br>
            <a:endParaRPr lang="en-GB" sz="4000" dirty="0"/>
          </a:p>
        </p:txBody>
      </p:sp>
      <p:sp>
        <p:nvSpPr>
          <p:cNvPr id="3" name="Content Placeholder 2"/>
          <p:cNvSpPr>
            <a:spLocks noGrp="1"/>
          </p:cNvSpPr>
          <p:nvPr>
            <p:ph idx="1"/>
          </p:nvPr>
        </p:nvSpPr>
        <p:spPr>
          <a:xfrm>
            <a:off x="1197864" y="2306622"/>
            <a:ext cx="9929049" cy="3926262"/>
          </a:xfrm>
        </p:spPr>
        <p:txBody>
          <a:bodyPr>
            <a:normAutofit fontScale="92500" lnSpcReduction="10000"/>
          </a:bodyPr>
          <a:lstStyle/>
          <a:p>
            <a:pPr marL="0" indent="0">
              <a:buNone/>
            </a:pPr>
            <a:r>
              <a:rPr lang="en-GB" sz="3000" b="1" dirty="0"/>
              <a:t>Objectives</a:t>
            </a:r>
          </a:p>
          <a:p>
            <a:pPr marL="514350" indent="-514350">
              <a:buFont typeface="+mj-lt"/>
              <a:buAutoNum type="arabicPeriod"/>
            </a:pPr>
            <a:r>
              <a:rPr lang="en-GB" sz="3000" dirty="0"/>
              <a:t>Offering </a:t>
            </a:r>
            <a:r>
              <a:rPr lang="en-GB" sz="3000" b="1" dirty="0">
                <a:solidFill>
                  <a:srgbClr val="6699FF"/>
                </a:solidFill>
              </a:rPr>
              <a:t>networking opportunities </a:t>
            </a:r>
            <a:r>
              <a:rPr lang="en-GB" sz="3000" dirty="0"/>
              <a:t>via sharing practice, resources and skills</a:t>
            </a:r>
          </a:p>
          <a:p>
            <a:pPr marL="514350" indent="-514350">
              <a:buFont typeface="+mj-lt"/>
              <a:buAutoNum type="arabicPeriod"/>
            </a:pPr>
            <a:r>
              <a:rPr lang="en-GB" sz="3000" dirty="0"/>
              <a:t>Creating </a:t>
            </a:r>
            <a:r>
              <a:rPr lang="en-GB" sz="3000" b="1" dirty="0">
                <a:solidFill>
                  <a:srgbClr val="6699FF"/>
                </a:solidFill>
              </a:rPr>
              <a:t>training, learning and development </a:t>
            </a:r>
            <a:r>
              <a:rPr lang="en-GB" sz="3000" dirty="0"/>
              <a:t>opportunities</a:t>
            </a:r>
          </a:p>
          <a:p>
            <a:pPr marL="514350" indent="-514350">
              <a:buFont typeface="+mj-lt"/>
              <a:buAutoNum type="arabicPeriod"/>
            </a:pPr>
            <a:r>
              <a:rPr lang="en-GB" sz="3000" dirty="0"/>
              <a:t>Ensuring quality of practice and </a:t>
            </a:r>
            <a:r>
              <a:rPr lang="en-GB" sz="3000" b="1" dirty="0">
                <a:solidFill>
                  <a:srgbClr val="6699FF"/>
                </a:solidFill>
              </a:rPr>
              <a:t>accreditation framework</a:t>
            </a:r>
          </a:p>
          <a:p>
            <a:pPr marL="514350" indent="-514350">
              <a:buFont typeface="+mj-lt"/>
              <a:buAutoNum type="arabicPeriod"/>
            </a:pPr>
            <a:r>
              <a:rPr lang="en-GB" sz="3000" dirty="0"/>
              <a:t>Developing effective mechanisms between </a:t>
            </a:r>
            <a:r>
              <a:rPr lang="en-GB" sz="3000" b="1" dirty="0">
                <a:solidFill>
                  <a:srgbClr val="6699FF"/>
                </a:solidFill>
              </a:rPr>
              <a:t>research and practice</a:t>
            </a:r>
          </a:p>
          <a:p>
            <a:pPr marL="514350" indent="-514350">
              <a:buFont typeface="+mj-lt"/>
              <a:buAutoNum type="arabicPeriod"/>
            </a:pPr>
            <a:r>
              <a:rPr lang="en-GB" sz="3000" dirty="0"/>
              <a:t>Encouraging </a:t>
            </a:r>
            <a:r>
              <a:rPr lang="en-GB" sz="3000" b="1" dirty="0">
                <a:solidFill>
                  <a:srgbClr val="6699FF"/>
                </a:solidFill>
              </a:rPr>
              <a:t>input</a:t>
            </a:r>
            <a:r>
              <a:rPr lang="en-GB" sz="3000" b="1" dirty="0"/>
              <a:t>, </a:t>
            </a:r>
            <a:r>
              <a:rPr lang="en-GB" sz="3000" b="1" dirty="0">
                <a:solidFill>
                  <a:srgbClr val="6699FF"/>
                </a:solidFill>
              </a:rPr>
              <a:t>contribution</a:t>
            </a:r>
            <a:r>
              <a:rPr lang="en-GB" sz="3000" b="1" dirty="0"/>
              <a:t> </a:t>
            </a:r>
            <a:r>
              <a:rPr lang="en-GB" sz="3000" dirty="0"/>
              <a:t>and promotion of </a:t>
            </a:r>
            <a:r>
              <a:rPr lang="en-GB" sz="3000" b="1" dirty="0">
                <a:solidFill>
                  <a:srgbClr val="6699FF"/>
                </a:solidFill>
              </a:rPr>
              <a:t>Fair Access Toolkit</a:t>
            </a:r>
          </a:p>
          <a:p>
            <a:pPr marL="0" indent="0">
              <a:buNone/>
            </a:pPr>
            <a:endParaRPr lang="en-GB" sz="1700" dirty="0"/>
          </a:p>
          <a:p>
            <a:pPr marL="0" indent="0">
              <a:buNone/>
            </a:pPr>
            <a:endParaRPr lang="en-GB" sz="1700" b="1" dirty="0"/>
          </a:p>
        </p:txBody>
      </p:sp>
      <p:pic>
        <p:nvPicPr>
          <p:cNvPr id="6" name="Picture 5" descr="A picture containing logo&#10;&#10;Description automatically generated">
            <a:extLst>
              <a:ext uri="{FF2B5EF4-FFF2-40B4-BE49-F238E27FC236}">
                <a16:creationId xmlns:a16="http://schemas.microsoft.com/office/drawing/2014/main" id="{9DD31A97-A830-5F17-7A58-A9641DCF5F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180563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6699FF"/>
                </a:solidFill>
              </a:rPr>
              <a:t>Progress</a:t>
            </a:r>
            <a:r>
              <a:rPr lang="en-GB" b="1" dirty="0">
                <a:solidFill>
                  <a:schemeClr val="tx1"/>
                </a:solidFill>
              </a:rPr>
              <a:t> and </a:t>
            </a:r>
            <a:r>
              <a:rPr lang="en-GB" b="1" dirty="0">
                <a:solidFill>
                  <a:srgbClr val="FFC000"/>
                </a:solidFill>
              </a:rPr>
              <a:t>challenges</a:t>
            </a:r>
          </a:p>
        </p:txBody>
      </p:sp>
      <p:sp>
        <p:nvSpPr>
          <p:cNvPr id="3" name="Content Placeholder 2"/>
          <p:cNvSpPr>
            <a:spLocks noGrp="1"/>
          </p:cNvSpPr>
          <p:nvPr>
            <p:ph idx="1"/>
          </p:nvPr>
        </p:nvSpPr>
        <p:spPr/>
        <p:txBody>
          <a:bodyPr>
            <a:normAutofit/>
          </a:bodyPr>
          <a:lstStyle/>
          <a:p>
            <a:pPr marL="0" indent="0">
              <a:buNone/>
            </a:pPr>
            <a:r>
              <a:rPr lang="en-GB" b="1" dirty="0">
                <a:solidFill>
                  <a:srgbClr val="FF0000"/>
                </a:solidFill>
              </a:rPr>
              <a:t> </a:t>
            </a:r>
            <a:r>
              <a:rPr lang="en-GB" b="1" dirty="0">
                <a:solidFill>
                  <a:srgbClr val="6699FF"/>
                </a:solidFill>
              </a:rPr>
              <a:t>1. Building membership/</a:t>
            </a:r>
            <a:r>
              <a:rPr lang="en-GB" b="1" dirty="0">
                <a:solidFill>
                  <a:srgbClr val="FFC000"/>
                </a:solidFill>
              </a:rPr>
              <a:t>maintaining and sustaining membership</a:t>
            </a:r>
            <a:endParaRPr lang="en-GB" b="1" dirty="0">
              <a:solidFill>
                <a:srgbClr val="6699FF"/>
              </a:solidFill>
            </a:endParaRPr>
          </a:p>
          <a:p>
            <a:pPr marL="0" indent="0">
              <a:buNone/>
            </a:pPr>
            <a:r>
              <a:rPr lang="en-GB" b="1" dirty="0">
                <a:solidFill>
                  <a:srgbClr val="6699FF"/>
                </a:solidFill>
              </a:rPr>
              <a:t> 2. Building communication and making connections/</a:t>
            </a:r>
            <a:r>
              <a:rPr lang="en-GB" b="1" dirty="0">
                <a:solidFill>
                  <a:srgbClr val="FFC000"/>
                </a:solidFill>
              </a:rPr>
              <a:t>identifying</a:t>
            </a:r>
          </a:p>
          <a:p>
            <a:pPr marL="0" indent="0">
              <a:buNone/>
            </a:pPr>
            <a:r>
              <a:rPr lang="en-GB" b="1" dirty="0">
                <a:solidFill>
                  <a:srgbClr val="FFC000"/>
                </a:solidFill>
              </a:rPr>
              <a:t>      communities and working together</a:t>
            </a:r>
            <a:endParaRPr lang="en-GB" b="1" dirty="0">
              <a:solidFill>
                <a:srgbClr val="6699FF"/>
              </a:solidFill>
            </a:endParaRPr>
          </a:p>
          <a:p>
            <a:pPr marL="0" indent="0">
              <a:buNone/>
            </a:pPr>
            <a:r>
              <a:rPr lang="en-GB" b="1" dirty="0">
                <a:solidFill>
                  <a:srgbClr val="6699FF"/>
                </a:solidFill>
              </a:rPr>
              <a:t> 3. Webinars and events/</a:t>
            </a:r>
            <a:r>
              <a:rPr lang="en-GB" b="1" dirty="0">
                <a:solidFill>
                  <a:srgbClr val="FFC000"/>
                </a:solidFill>
              </a:rPr>
              <a:t>keeping them relevant, accessible and useful</a:t>
            </a:r>
            <a:endParaRPr lang="en-GB" b="1" dirty="0">
              <a:solidFill>
                <a:srgbClr val="6699FF"/>
              </a:solidFill>
            </a:endParaRPr>
          </a:p>
          <a:p>
            <a:pPr marL="0" indent="0">
              <a:buNone/>
            </a:pPr>
            <a:r>
              <a:rPr lang="en-GB" b="1" dirty="0">
                <a:solidFill>
                  <a:srgbClr val="6699FF"/>
                </a:solidFill>
              </a:rPr>
              <a:t> 4. Working Groups</a:t>
            </a:r>
          </a:p>
          <a:p>
            <a:pPr marL="0" indent="0">
              <a:buNone/>
            </a:pPr>
            <a:endParaRPr lang="en-GB" b="1" dirty="0">
              <a:solidFill>
                <a:srgbClr val="6699FF"/>
              </a:solidFill>
            </a:endParaRPr>
          </a:p>
          <a:p>
            <a:pPr marL="0" indent="0">
              <a:buNone/>
            </a:pPr>
            <a:r>
              <a:rPr lang="en-GB" b="1" dirty="0">
                <a:solidFill>
                  <a:srgbClr val="6699FF"/>
                </a:solidFill>
              </a:rPr>
              <a:t> </a:t>
            </a:r>
            <a:endParaRPr lang="en-GB" dirty="0">
              <a:solidFill>
                <a:srgbClr val="6699FF"/>
              </a:solidFill>
            </a:endParaRPr>
          </a:p>
          <a:p>
            <a:pPr marL="0" indent="0">
              <a:buNone/>
            </a:pPr>
            <a:endParaRPr lang="en-GB" b="1" dirty="0">
              <a:solidFill>
                <a:srgbClr val="0070C0"/>
              </a:solidFill>
            </a:endParaRPr>
          </a:p>
        </p:txBody>
      </p:sp>
      <p:pic>
        <p:nvPicPr>
          <p:cNvPr id="6" name="Picture 5" descr="A picture containing logo&#10;&#10;Description automatically generated">
            <a:extLst>
              <a:ext uri="{FF2B5EF4-FFF2-40B4-BE49-F238E27FC236}">
                <a16:creationId xmlns:a16="http://schemas.microsoft.com/office/drawing/2014/main" id="{A51CCAED-BD08-C8CE-75CC-474D344B8A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19523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Working and </a:t>
            </a:r>
            <a:r>
              <a:rPr lang="en-GB" b="1" dirty="0" err="1">
                <a:solidFill>
                  <a:schemeClr val="tx1"/>
                </a:solidFill>
              </a:rPr>
              <a:t>CoP</a:t>
            </a:r>
            <a:r>
              <a:rPr lang="en-GB" b="1" dirty="0">
                <a:solidFill>
                  <a:schemeClr val="tx1"/>
                </a:solidFill>
              </a:rPr>
              <a:t> Groups</a:t>
            </a:r>
          </a:p>
        </p:txBody>
      </p:sp>
      <p:sp>
        <p:nvSpPr>
          <p:cNvPr id="3" name="Content Placeholder 2"/>
          <p:cNvSpPr>
            <a:spLocks noGrp="1"/>
          </p:cNvSpPr>
          <p:nvPr>
            <p:ph idx="1"/>
          </p:nvPr>
        </p:nvSpPr>
        <p:spPr>
          <a:xfrm>
            <a:off x="838200" y="1219200"/>
            <a:ext cx="10515600" cy="5638799"/>
          </a:xfrm>
        </p:spPr>
        <p:txBody>
          <a:bodyPr>
            <a:normAutofit fontScale="92500" lnSpcReduction="10000"/>
          </a:bodyPr>
          <a:lstStyle/>
          <a:p>
            <a:pPr marL="0" indent="0">
              <a:buNone/>
            </a:pPr>
            <a:r>
              <a:rPr lang="en-GB" b="1" dirty="0">
                <a:solidFill>
                  <a:srgbClr val="FF0000"/>
                </a:solidFill>
              </a:rPr>
              <a:t> </a:t>
            </a:r>
            <a:r>
              <a:rPr lang="en-GB" b="1" dirty="0">
                <a:solidFill>
                  <a:schemeClr val="tx1">
                    <a:lumMod val="65000"/>
                    <a:lumOff val="35000"/>
                  </a:schemeClr>
                </a:solidFill>
              </a:rPr>
              <a:t>1.</a:t>
            </a:r>
            <a:r>
              <a:rPr lang="en-GB" b="1" dirty="0">
                <a:solidFill>
                  <a:srgbClr val="0070C0"/>
                </a:solidFill>
              </a:rPr>
              <a:t> </a:t>
            </a:r>
            <a:r>
              <a:rPr lang="en-GB" b="1" dirty="0">
                <a:solidFill>
                  <a:schemeClr val="tx1"/>
                </a:solidFill>
              </a:rPr>
              <a:t>Learning and Development Working Group</a:t>
            </a:r>
          </a:p>
          <a:p>
            <a:pPr lvl="1"/>
            <a:r>
              <a:rPr lang="en-GB" b="1" dirty="0">
                <a:solidFill>
                  <a:srgbClr val="0070C0"/>
                </a:solidFill>
              </a:rPr>
              <a:t>Professional Standards Framework and Accreditation Scheme</a:t>
            </a:r>
          </a:p>
          <a:p>
            <a:pPr lvl="1"/>
            <a:r>
              <a:rPr lang="en-GB" b="1" dirty="0">
                <a:solidFill>
                  <a:srgbClr val="0070C0"/>
                </a:solidFill>
              </a:rPr>
              <a:t>MAPS – Mentoring Programme</a:t>
            </a:r>
          </a:p>
          <a:p>
            <a:pPr lvl="1"/>
            <a:r>
              <a:rPr lang="en-GB" b="1" dirty="0">
                <a:solidFill>
                  <a:srgbClr val="0070C0"/>
                </a:solidFill>
              </a:rPr>
              <a:t>Ongoing activities and new developments </a:t>
            </a:r>
          </a:p>
          <a:p>
            <a:pPr marL="0" indent="0">
              <a:buNone/>
            </a:pPr>
            <a:r>
              <a:rPr lang="en-GB" b="1" dirty="0">
                <a:solidFill>
                  <a:srgbClr val="0070C0"/>
                </a:solidFill>
              </a:rPr>
              <a:t> </a:t>
            </a:r>
            <a:r>
              <a:rPr lang="en-GB" b="1" dirty="0">
                <a:solidFill>
                  <a:schemeClr val="tx1">
                    <a:lumMod val="65000"/>
                    <a:lumOff val="35000"/>
                  </a:schemeClr>
                </a:solidFill>
              </a:rPr>
              <a:t>2. </a:t>
            </a:r>
            <a:r>
              <a:rPr lang="en-GB" b="1" dirty="0">
                <a:solidFill>
                  <a:schemeClr val="tx1"/>
                </a:solidFill>
              </a:rPr>
              <a:t>Evaluation and Research Working Group</a:t>
            </a:r>
          </a:p>
          <a:p>
            <a:pPr lvl="1"/>
            <a:r>
              <a:rPr lang="en-GB" b="1" dirty="0">
                <a:solidFill>
                  <a:srgbClr val="0070C0"/>
                </a:solidFill>
              </a:rPr>
              <a:t>Build links between research and practitioner communities</a:t>
            </a:r>
          </a:p>
          <a:p>
            <a:pPr lvl="1"/>
            <a:r>
              <a:rPr lang="en-GB" b="1" dirty="0">
                <a:solidFill>
                  <a:srgbClr val="0070C0"/>
                </a:solidFill>
              </a:rPr>
              <a:t>Development of Guide to Evaluation for WA and WP practitioners</a:t>
            </a:r>
          </a:p>
          <a:p>
            <a:pPr lvl="1"/>
            <a:r>
              <a:rPr lang="en-GB" b="1" dirty="0">
                <a:solidFill>
                  <a:srgbClr val="0070C0"/>
                </a:solidFill>
              </a:rPr>
              <a:t>Directory of Networking and Expertise </a:t>
            </a:r>
          </a:p>
          <a:p>
            <a:pPr marL="0" indent="0">
              <a:buNone/>
            </a:pPr>
            <a:r>
              <a:rPr lang="en-GB" b="1" dirty="0">
                <a:solidFill>
                  <a:schemeClr val="tx1">
                    <a:lumMod val="65000"/>
                    <a:lumOff val="35000"/>
                  </a:schemeClr>
                </a:solidFill>
              </a:rPr>
              <a:t>3</a:t>
            </a:r>
            <a:r>
              <a:rPr lang="en-GB" dirty="0">
                <a:solidFill>
                  <a:schemeClr val="tx1">
                    <a:lumMod val="65000"/>
                    <a:lumOff val="35000"/>
                  </a:schemeClr>
                </a:solidFill>
              </a:rPr>
              <a:t>.</a:t>
            </a:r>
            <a:r>
              <a:rPr lang="en-GB" dirty="0"/>
              <a:t> </a:t>
            </a:r>
            <a:r>
              <a:rPr lang="en-GB" b="1" dirty="0"/>
              <a:t>Events and Communication Team</a:t>
            </a:r>
          </a:p>
          <a:p>
            <a:pPr lvl="1"/>
            <a:r>
              <a:rPr lang="en-GB" b="1" dirty="0">
                <a:solidFill>
                  <a:srgbClr val="0070C0"/>
                </a:solidFill>
              </a:rPr>
              <a:t>Network and events management</a:t>
            </a:r>
          </a:p>
          <a:p>
            <a:pPr lvl="1"/>
            <a:r>
              <a:rPr lang="en-GB" b="1" dirty="0">
                <a:solidFill>
                  <a:srgbClr val="0070C0"/>
                </a:solidFill>
              </a:rPr>
              <a:t>Build social media presence and digital footprint</a:t>
            </a:r>
          </a:p>
          <a:p>
            <a:pPr marL="0" indent="0">
              <a:buNone/>
            </a:pPr>
            <a:r>
              <a:rPr lang="en-GB" b="1" dirty="0">
                <a:solidFill>
                  <a:schemeClr val="tx1">
                    <a:lumMod val="65000"/>
                    <a:lumOff val="35000"/>
                  </a:schemeClr>
                </a:solidFill>
              </a:rPr>
              <a:t>4</a:t>
            </a:r>
            <a:r>
              <a:rPr lang="en-GB" dirty="0">
                <a:solidFill>
                  <a:schemeClr val="tx1">
                    <a:lumMod val="65000"/>
                    <a:lumOff val="35000"/>
                  </a:schemeClr>
                </a:solidFill>
              </a:rPr>
              <a:t>.</a:t>
            </a:r>
            <a:r>
              <a:rPr lang="en-GB" dirty="0"/>
              <a:t> </a:t>
            </a:r>
            <a:r>
              <a:rPr lang="en-GB" b="1" dirty="0"/>
              <a:t>Articulation Working Group </a:t>
            </a:r>
          </a:p>
          <a:p>
            <a:pPr lvl="1"/>
            <a:r>
              <a:rPr lang="en-GB" b="1" dirty="0">
                <a:solidFill>
                  <a:schemeClr val="bg2">
                    <a:lumMod val="50000"/>
                  </a:schemeClr>
                </a:solidFill>
              </a:rPr>
              <a:t>Articulation Matters, Events, taking forward work from the National Articulation Forum</a:t>
            </a:r>
          </a:p>
          <a:p>
            <a:pPr marL="0" indent="0">
              <a:buNone/>
            </a:pPr>
            <a:r>
              <a:rPr lang="en-GB" b="1" dirty="0">
                <a:solidFill>
                  <a:schemeClr val="accent5">
                    <a:lumMod val="75000"/>
                  </a:schemeClr>
                </a:solidFill>
              </a:rPr>
              <a:t>5. Community of Practice – The Sanctuary Group</a:t>
            </a:r>
            <a:endParaRPr lang="en-GB" b="1" dirty="0">
              <a:solidFill>
                <a:srgbClr val="0070C0"/>
              </a:solidFill>
            </a:endParaRPr>
          </a:p>
          <a:p>
            <a:pPr marL="457200" lvl="1" indent="0">
              <a:buNone/>
            </a:pPr>
            <a:endParaRPr lang="en-GB" b="1" dirty="0">
              <a:solidFill>
                <a:schemeClr val="accent5">
                  <a:lumMod val="75000"/>
                </a:schemeClr>
              </a:solidFill>
            </a:endParaRPr>
          </a:p>
          <a:p>
            <a:pPr marL="0" indent="0">
              <a:buNone/>
            </a:pPr>
            <a:endParaRPr lang="en-GB" b="1" dirty="0">
              <a:solidFill>
                <a:srgbClr val="0070C0"/>
              </a:solidFill>
            </a:endParaRPr>
          </a:p>
        </p:txBody>
      </p:sp>
      <p:pic>
        <p:nvPicPr>
          <p:cNvPr id="5" name="Picture 4" descr="A picture containing logo&#10;&#10;Description automatically generated">
            <a:extLst>
              <a:ext uri="{FF2B5EF4-FFF2-40B4-BE49-F238E27FC236}">
                <a16:creationId xmlns:a16="http://schemas.microsoft.com/office/drawing/2014/main" id="{3498A91E-644D-BD4C-50D6-2B4026FF8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640" y="177072"/>
            <a:ext cx="2212370" cy="1732286"/>
          </a:xfrm>
          <a:prstGeom prst="rect">
            <a:avLst/>
          </a:prstGeom>
        </p:spPr>
      </p:pic>
    </p:spTree>
    <p:extLst>
      <p:ext uri="{BB962C8B-B14F-4D97-AF65-F5344CB8AC3E}">
        <p14:creationId xmlns:p14="http://schemas.microsoft.com/office/powerpoint/2010/main" val="339640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_Office Theme">
  <a:themeElements>
    <a:clrScheme name="Custom 5">
      <a:dk1>
        <a:sysClr val="windowText" lastClr="000000"/>
      </a:dk1>
      <a:lt1>
        <a:sysClr val="window" lastClr="FFFFFF"/>
      </a:lt1>
      <a:dk2>
        <a:srgbClr val="44546A"/>
      </a:dk2>
      <a:lt2>
        <a:srgbClr val="D0DCE3"/>
      </a:lt2>
      <a:accent1>
        <a:srgbClr val="0E5F7B"/>
      </a:accent1>
      <a:accent2>
        <a:srgbClr val="0E5F7B"/>
      </a:accent2>
      <a:accent3>
        <a:srgbClr val="A30D56"/>
      </a:accent3>
      <a:accent4>
        <a:srgbClr val="A30D56"/>
      </a:accent4>
      <a:accent5>
        <a:srgbClr val="C68FA7"/>
      </a:accent5>
      <a:accent6>
        <a:srgbClr val="0E5F7B"/>
      </a:accent6>
      <a:hlink>
        <a:srgbClr val="0070C0"/>
      </a:hlink>
      <a:folHlink>
        <a:srgbClr val="7030A0"/>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phic Timeline_WAC_LH - v2" id="{7777B78A-777E-4B04-A1C0-AFAD5F34594E}" vid="{2828ECD4-C1C4-45D1-97FF-E2CEE4B9B5A4}"/>
    </a:ext>
  </a:extLst>
</a:theme>
</file>

<file path=ppt/theme/theme2.xml><?xml version="1.0" encoding="utf-8"?>
<a:theme xmlns:a="http://schemas.openxmlformats.org/drawingml/2006/main" name="Office Theme">
  <a:themeElements>
    <a:clrScheme name="Custom 5">
      <a:dk1>
        <a:sysClr val="windowText" lastClr="000000"/>
      </a:dk1>
      <a:lt1>
        <a:sysClr val="window" lastClr="FFFFFF"/>
      </a:lt1>
      <a:dk2>
        <a:srgbClr val="44546A"/>
      </a:dk2>
      <a:lt2>
        <a:srgbClr val="D0DCE3"/>
      </a:lt2>
      <a:accent1>
        <a:srgbClr val="0E5F7B"/>
      </a:accent1>
      <a:accent2>
        <a:srgbClr val="0E5F7B"/>
      </a:accent2>
      <a:accent3>
        <a:srgbClr val="A30D56"/>
      </a:accent3>
      <a:accent4>
        <a:srgbClr val="A30D56"/>
      </a:accent4>
      <a:accent5>
        <a:srgbClr val="C68FA7"/>
      </a:accent5>
      <a:accent6>
        <a:srgbClr val="0E5F7B"/>
      </a:accent6>
      <a:hlink>
        <a:srgbClr val="0070C0"/>
      </a:hlink>
      <a:folHlink>
        <a:srgbClr val="7030A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Widescreen</PresentationFormat>
  <Paragraphs>126</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Avenir Next LT Pro Light</vt:lpstr>
      <vt:lpstr>Calibri</vt:lpstr>
      <vt:lpstr>Calibri Light</vt:lpstr>
      <vt:lpstr>Open Sans</vt:lpstr>
      <vt:lpstr>Speak Pro</vt:lpstr>
      <vt:lpstr>Symbol</vt:lpstr>
      <vt:lpstr>Trebuchet MS</vt:lpstr>
      <vt:lpstr>Wingdings</vt:lpstr>
      <vt:lpstr>2_Office Theme</vt:lpstr>
      <vt:lpstr>Office Theme</vt:lpstr>
      <vt:lpstr>Scotland’s Community of Access and Participation Practitioners  Widening access that works – building capacity and connections with the practitioner, evaluation and research communities to evidence impact </vt:lpstr>
      <vt:lpstr>Muriel Alexander Development Manager, SCAPP Kenny Anderson Director, SWAP West</vt:lpstr>
      <vt:lpstr>Commission on Widening Access</vt:lpstr>
      <vt:lpstr>CoWA Recommendation 2</vt:lpstr>
      <vt:lpstr>PowerPoint Presentation</vt:lpstr>
      <vt:lpstr>SCAPP Aims</vt:lpstr>
      <vt:lpstr>SCAPP Objectives </vt:lpstr>
      <vt:lpstr>Progress and challenges</vt:lpstr>
      <vt:lpstr>Working and CoP Groups</vt:lpstr>
      <vt:lpstr>Evaluation and Research Working Group</vt:lpstr>
      <vt:lpstr>Gaps in evaluation capacities identified by  access and participation practitioners</vt:lpstr>
      <vt:lpstr>PowerPoint Presentation</vt:lpstr>
      <vt:lpstr>PowerPoint Presentation</vt:lpstr>
      <vt:lpstr>PowerPoint Presentation</vt:lpstr>
      <vt:lpstr>For Discussion</vt:lpstr>
      <vt:lpstr>Contact details</vt:lpstr>
      <vt:lpstr>PowerPoint Presentation</vt:lpstr>
      <vt:lpstr>Scotland’s Community of Access and Participation Practitioners scapp@stir.ac.uk www.fairaccess.scot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Access that Works – Building Capacity and Connections with the practitioner, evaluation and research communities to evidence impact</dc:title>
  <dc:creator>Muriel Alexander_x000d_
Development Coordinator_x000d_
SCAPP (Scotland’s Community of Access and Participation Practitioners)_x000d_
University of Stirling_x000d_
Kenny Anderso</dc:creator>
  <cp:lastModifiedBy/>
  <cp:revision>1</cp:revision>
  <dcterms:created xsi:type="dcterms:W3CDTF">2022-08-10T08:37:59Z</dcterms:created>
  <dcterms:modified xsi:type="dcterms:W3CDTF">2022-08-10T08:38:13Z</dcterms:modified>
</cp:coreProperties>
</file>