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73" r:id="rId5"/>
    <p:sldId id="274" r:id="rId6"/>
    <p:sldId id="264" r:id="rId7"/>
    <p:sldId id="265" r:id="rId8"/>
    <p:sldId id="267" r:id="rId9"/>
    <p:sldId id="269" r:id="rId10"/>
    <p:sldId id="271" r:id="rId11"/>
    <p:sldId id="261" r:id="rId12"/>
    <p:sldId id="262" r:id="rId13"/>
    <p:sldId id="26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78340-2E86-E80E-788E-A5DAB4CE56BE}" v="148" dt="2022-05-18T10:21:48.106"/>
    <p1510:client id="{2A19E29E-BB18-6938-B69A-6053B2EFC003}" v="179" dt="2022-02-18T09:28:07.485"/>
    <p1510:client id="{52D69E97-C7FA-7756-7552-D3BDCDB1D0C6}" v="280" dt="2022-04-05T11:33:31.583"/>
    <p1510:client id="{7EF19123-4F2F-0340-519C-681625AB3F96}" v="5" dt="2022-02-18T10:33:12.632"/>
    <p1510:client id="{9D5E1122-24AB-19B0-2D2A-E9FF6812BFD0}" v="15" dt="2022-03-22T11:47:31.935"/>
    <p1510:client id="{A8711C3B-4A69-4234-8483-8C118C61A61B}" v="43" dt="2022-02-18T09:03:40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E7C4C-A602-4CD7-9977-0291184953F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0BF8017E-1CF7-4440-BFCF-EE71460115AF}">
      <dgm:prSet/>
      <dgm:spPr/>
      <dgm:t>
        <a:bodyPr/>
        <a:lstStyle/>
        <a:p>
          <a:pPr>
            <a:defRPr cap="all"/>
          </a:pPr>
          <a:r>
            <a:rPr lang="en-US"/>
            <a:t>4 student interns over summer 2021</a:t>
          </a:r>
        </a:p>
      </dgm:t>
    </dgm:pt>
    <dgm:pt modelId="{2DEADBD4-A57C-4DAB-8D4A-E09985DC759C}" type="parTrans" cxnId="{DA99D6EC-7AD6-4651-B05E-062A558BEFE0}">
      <dgm:prSet/>
      <dgm:spPr/>
      <dgm:t>
        <a:bodyPr/>
        <a:lstStyle/>
        <a:p>
          <a:endParaRPr lang="en-US"/>
        </a:p>
      </dgm:t>
    </dgm:pt>
    <dgm:pt modelId="{A13FB998-D32F-4645-9DB1-6C89CBE20CB3}" type="sibTrans" cxnId="{DA99D6EC-7AD6-4651-B05E-062A558BEFE0}">
      <dgm:prSet/>
      <dgm:spPr/>
      <dgm:t>
        <a:bodyPr/>
        <a:lstStyle/>
        <a:p>
          <a:endParaRPr lang="en-US"/>
        </a:p>
      </dgm:t>
    </dgm:pt>
    <dgm:pt modelId="{6A7D5054-23D3-4A80-8C6B-CAC7DD51A86E}">
      <dgm:prSet/>
      <dgm:spPr/>
      <dgm:t>
        <a:bodyPr/>
        <a:lstStyle/>
        <a:p>
          <a:pPr>
            <a:defRPr cap="all"/>
          </a:pPr>
          <a:r>
            <a:rPr lang="en-US"/>
            <a:t>One from each faculty; Humanities and Social Sciences, Science, Business, Engineering</a:t>
          </a:r>
        </a:p>
      </dgm:t>
    </dgm:pt>
    <dgm:pt modelId="{C26D6B6E-3CF2-4536-9196-3B5E546B257F}" type="parTrans" cxnId="{7B93D977-A933-4734-B66B-4486BFDF4AB7}">
      <dgm:prSet/>
      <dgm:spPr/>
      <dgm:t>
        <a:bodyPr/>
        <a:lstStyle/>
        <a:p>
          <a:endParaRPr lang="en-US"/>
        </a:p>
      </dgm:t>
    </dgm:pt>
    <dgm:pt modelId="{B1997C99-811B-4B56-B64B-41C2EE6619EB}" type="sibTrans" cxnId="{7B93D977-A933-4734-B66B-4486BFDF4AB7}">
      <dgm:prSet/>
      <dgm:spPr/>
      <dgm:t>
        <a:bodyPr/>
        <a:lstStyle/>
        <a:p>
          <a:endParaRPr lang="en-US"/>
        </a:p>
      </dgm:t>
    </dgm:pt>
    <dgm:pt modelId="{629884BA-FAE2-4276-A2C0-2261D9387BC6}">
      <dgm:prSet/>
      <dgm:spPr/>
      <dgm:t>
        <a:bodyPr/>
        <a:lstStyle/>
        <a:p>
          <a:pPr>
            <a:defRPr cap="all"/>
          </a:pPr>
          <a:r>
            <a:rPr lang="en-US"/>
            <a:t>Review of existing resources for student resilience</a:t>
          </a:r>
        </a:p>
      </dgm:t>
    </dgm:pt>
    <dgm:pt modelId="{8861B1B2-A576-46CB-9120-99D33757133B}" type="parTrans" cxnId="{C8965390-1620-4077-AFC2-4F0F76A3DD0A}">
      <dgm:prSet/>
      <dgm:spPr/>
      <dgm:t>
        <a:bodyPr/>
        <a:lstStyle/>
        <a:p>
          <a:endParaRPr lang="en-US"/>
        </a:p>
      </dgm:t>
    </dgm:pt>
    <dgm:pt modelId="{D0B9FAD8-792D-4D74-B297-4B48D2A25281}" type="sibTrans" cxnId="{C8965390-1620-4077-AFC2-4F0F76A3DD0A}">
      <dgm:prSet/>
      <dgm:spPr/>
      <dgm:t>
        <a:bodyPr/>
        <a:lstStyle/>
        <a:p>
          <a:endParaRPr lang="en-US"/>
        </a:p>
      </dgm:t>
    </dgm:pt>
    <dgm:pt modelId="{53352E8C-ACC1-44F2-A687-179C9F481225}">
      <dgm:prSet/>
      <dgm:spPr/>
      <dgm:t>
        <a:bodyPr/>
        <a:lstStyle/>
        <a:p>
          <a:pPr>
            <a:defRPr cap="all"/>
          </a:pPr>
          <a:r>
            <a:rPr lang="en-US"/>
            <a:t>Survey of students on their experiences with resilience</a:t>
          </a:r>
        </a:p>
      </dgm:t>
    </dgm:pt>
    <dgm:pt modelId="{C0165497-AA01-433D-826A-7D8A1BFE3FBC}" type="parTrans" cxnId="{FEF31EDA-D8CE-4C7A-AB35-621ECA3770B4}">
      <dgm:prSet/>
      <dgm:spPr/>
      <dgm:t>
        <a:bodyPr/>
        <a:lstStyle/>
        <a:p>
          <a:endParaRPr lang="en-US"/>
        </a:p>
      </dgm:t>
    </dgm:pt>
    <dgm:pt modelId="{C2A97D1F-1C8B-4C91-A0E2-5BE1B3B97B46}" type="sibTrans" cxnId="{FEF31EDA-D8CE-4C7A-AB35-621ECA3770B4}">
      <dgm:prSet/>
      <dgm:spPr/>
      <dgm:t>
        <a:bodyPr/>
        <a:lstStyle/>
        <a:p>
          <a:endParaRPr lang="en-US"/>
        </a:p>
      </dgm:t>
    </dgm:pt>
    <dgm:pt modelId="{93280255-1550-40BD-B66C-445238AC5D00}">
      <dgm:prSet/>
      <dgm:spPr/>
      <dgm:t>
        <a:bodyPr/>
        <a:lstStyle/>
        <a:p>
          <a:pPr>
            <a:defRPr cap="all"/>
          </a:pPr>
          <a:r>
            <a:rPr lang="en-US"/>
            <a:t>Student development of resources for students to use to develop their resilience</a:t>
          </a:r>
        </a:p>
      </dgm:t>
    </dgm:pt>
    <dgm:pt modelId="{7C1B74D8-B1E9-4A09-B7B5-D5D7E5FA16C2}" type="parTrans" cxnId="{F00FB34A-7425-45C6-A209-CDA91492309C}">
      <dgm:prSet/>
      <dgm:spPr/>
      <dgm:t>
        <a:bodyPr/>
        <a:lstStyle/>
        <a:p>
          <a:endParaRPr lang="en-US"/>
        </a:p>
      </dgm:t>
    </dgm:pt>
    <dgm:pt modelId="{C180FAEB-4A4F-44F9-8D1C-8ADA5BAF07BD}" type="sibTrans" cxnId="{F00FB34A-7425-45C6-A209-CDA91492309C}">
      <dgm:prSet/>
      <dgm:spPr/>
      <dgm:t>
        <a:bodyPr/>
        <a:lstStyle/>
        <a:p>
          <a:endParaRPr lang="en-US"/>
        </a:p>
      </dgm:t>
    </dgm:pt>
    <dgm:pt modelId="{24C6A8F5-9B16-48D1-BB55-BF73E613E246}" type="pres">
      <dgm:prSet presAssocID="{DD1E7C4C-A602-4CD7-9977-0291184953FE}" presName="root" presStyleCnt="0">
        <dgm:presLayoutVars>
          <dgm:dir/>
          <dgm:resizeHandles val="exact"/>
        </dgm:presLayoutVars>
      </dgm:prSet>
      <dgm:spPr/>
    </dgm:pt>
    <dgm:pt modelId="{04EFC438-951D-4708-A34C-244A71496C3A}" type="pres">
      <dgm:prSet presAssocID="{0BF8017E-1CF7-4440-BFCF-EE71460115AF}" presName="compNode" presStyleCnt="0"/>
      <dgm:spPr/>
    </dgm:pt>
    <dgm:pt modelId="{98D42320-5DEB-4C89-9778-2816FFD1B926}" type="pres">
      <dgm:prSet presAssocID="{0BF8017E-1CF7-4440-BFCF-EE71460115AF}" presName="iconBgRect" presStyleLbl="bgShp" presStyleIdx="0" presStyleCnt="5"/>
      <dgm:spPr/>
    </dgm:pt>
    <dgm:pt modelId="{99EAF5D2-FA5C-4A09-9C1B-0290F56B0EFF}" type="pres">
      <dgm:prSet presAssocID="{0BF8017E-1CF7-4440-BFCF-EE71460115AF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FA55DAD-6414-420F-A613-4D18B259E309}" type="pres">
      <dgm:prSet presAssocID="{0BF8017E-1CF7-4440-BFCF-EE71460115AF}" presName="spaceRect" presStyleCnt="0"/>
      <dgm:spPr/>
    </dgm:pt>
    <dgm:pt modelId="{CBF7FBAC-CF24-4C78-8340-E0D67D2E0332}" type="pres">
      <dgm:prSet presAssocID="{0BF8017E-1CF7-4440-BFCF-EE71460115AF}" presName="textRect" presStyleLbl="revTx" presStyleIdx="0" presStyleCnt="5">
        <dgm:presLayoutVars>
          <dgm:chMax val="1"/>
          <dgm:chPref val="1"/>
        </dgm:presLayoutVars>
      </dgm:prSet>
      <dgm:spPr/>
    </dgm:pt>
    <dgm:pt modelId="{8818B1DA-C282-4FEE-90F7-5293843614A2}" type="pres">
      <dgm:prSet presAssocID="{A13FB998-D32F-4645-9DB1-6C89CBE20CB3}" presName="sibTrans" presStyleCnt="0"/>
      <dgm:spPr/>
    </dgm:pt>
    <dgm:pt modelId="{19E75927-908A-46F5-B1DB-0B2A071A9A78}" type="pres">
      <dgm:prSet presAssocID="{6A7D5054-23D3-4A80-8C6B-CAC7DD51A86E}" presName="compNode" presStyleCnt="0"/>
      <dgm:spPr/>
    </dgm:pt>
    <dgm:pt modelId="{98EE88A1-EA5E-4B4D-9FA5-53F034246C6E}" type="pres">
      <dgm:prSet presAssocID="{6A7D5054-23D3-4A80-8C6B-CAC7DD51A86E}" presName="iconBgRect" presStyleLbl="bgShp" presStyleIdx="1" presStyleCnt="5"/>
      <dgm:spPr/>
    </dgm:pt>
    <dgm:pt modelId="{176288CE-8FEC-4517-AA38-C0721AD731ED}" type="pres">
      <dgm:prSet presAssocID="{6A7D5054-23D3-4A80-8C6B-CAC7DD51A86E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6EDF8E1-9202-4C35-9BE8-E9DAA6D7A2D0}" type="pres">
      <dgm:prSet presAssocID="{6A7D5054-23D3-4A80-8C6B-CAC7DD51A86E}" presName="spaceRect" presStyleCnt="0"/>
      <dgm:spPr/>
    </dgm:pt>
    <dgm:pt modelId="{048DD881-04D8-422D-9D70-EBCD5CB1BC11}" type="pres">
      <dgm:prSet presAssocID="{6A7D5054-23D3-4A80-8C6B-CAC7DD51A86E}" presName="textRect" presStyleLbl="revTx" presStyleIdx="1" presStyleCnt="5">
        <dgm:presLayoutVars>
          <dgm:chMax val="1"/>
          <dgm:chPref val="1"/>
        </dgm:presLayoutVars>
      </dgm:prSet>
      <dgm:spPr/>
    </dgm:pt>
    <dgm:pt modelId="{A96CEFD7-2366-4BFB-9AF8-B2280DD90499}" type="pres">
      <dgm:prSet presAssocID="{B1997C99-811B-4B56-B64B-41C2EE6619EB}" presName="sibTrans" presStyleCnt="0"/>
      <dgm:spPr/>
    </dgm:pt>
    <dgm:pt modelId="{9C514A37-B7BC-4EBC-B580-CEF1BF7EDA71}" type="pres">
      <dgm:prSet presAssocID="{629884BA-FAE2-4276-A2C0-2261D9387BC6}" presName="compNode" presStyleCnt="0"/>
      <dgm:spPr/>
    </dgm:pt>
    <dgm:pt modelId="{74BE5099-4F00-420F-A759-164BC4919FAF}" type="pres">
      <dgm:prSet presAssocID="{629884BA-FAE2-4276-A2C0-2261D9387BC6}" presName="iconBgRect" presStyleLbl="bgShp" presStyleIdx="2" presStyleCnt="5"/>
      <dgm:spPr/>
    </dgm:pt>
    <dgm:pt modelId="{3D0D50EE-5746-44B3-8F1C-8E724076E55C}" type="pres">
      <dgm:prSet presAssocID="{629884BA-FAE2-4276-A2C0-2261D9387BC6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31DDE9A-7EAB-4857-9D13-E608745B68F9}" type="pres">
      <dgm:prSet presAssocID="{629884BA-FAE2-4276-A2C0-2261D9387BC6}" presName="spaceRect" presStyleCnt="0"/>
      <dgm:spPr/>
    </dgm:pt>
    <dgm:pt modelId="{467A1E15-5432-40BB-9DD9-B42C0597B96B}" type="pres">
      <dgm:prSet presAssocID="{629884BA-FAE2-4276-A2C0-2261D9387BC6}" presName="textRect" presStyleLbl="revTx" presStyleIdx="2" presStyleCnt="5">
        <dgm:presLayoutVars>
          <dgm:chMax val="1"/>
          <dgm:chPref val="1"/>
        </dgm:presLayoutVars>
      </dgm:prSet>
      <dgm:spPr/>
    </dgm:pt>
    <dgm:pt modelId="{08AAC0C4-ABBE-4286-806C-3F788C01CA21}" type="pres">
      <dgm:prSet presAssocID="{D0B9FAD8-792D-4D74-B297-4B48D2A25281}" presName="sibTrans" presStyleCnt="0"/>
      <dgm:spPr/>
    </dgm:pt>
    <dgm:pt modelId="{DB42546E-14FF-477F-A899-1F6AE56833D2}" type="pres">
      <dgm:prSet presAssocID="{53352E8C-ACC1-44F2-A687-179C9F481225}" presName="compNode" presStyleCnt="0"/>
      <dgm:spPr/>
    </dgm:pt>
    <dgm:pt modelId="{6D5B00B4-BC5A-4CD2-916F-2A2AF36E8AB6}" type="pres">
      <dgm:prSet presAssocID="{53352E8C-ACC1-44F2-A687-179C9F481225}" presName="iconBgRect" presStyleLbl="bgShp" presStyleIdx="3" presStyleCnt="5"/>
      <dgm:spPr/>
    </dgm:pt>
    <dgm:pt modelId="{00D4CAA5-BEE6-4BF4-A2E6-1E8768992578}" type="pres">
      <dgm:prSet presAssocID="{53352E8C-ACC1-44F2-A687-179C9F481225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A44B6BF-57C8-437C-968D-07955B1FC52A}" type="pres">
      <dgm:prSet presAssocID="{53352E8C-ACC1-44F2-A687-179C9F481225}" presName="spaceRect" presStyleCnt="0"/>
      <dgm:spPr/>
    </dgm:pt>
    <dgm:pt modelId="{9C233833-7085-4CE4-AC69-B48B1DFF0A73}" type="pres">
      <dgm:prSet presAssocID="{53352E8C-ACC1-44F2-A687-179C9F481225}" presName="textRect" presStyleLbl="revTx" presStyleIdx="3" presStyleCnt="5">
        <dgm:presLayoutVars>
          <dgm:chMax val="1"/>
          <dgm:chPref val="1"/>
        </dgm:presLayoutVars>
      </dgm:prSet>
      <dgm:spPr/>
    </dgm:pt>
    <dgm:pt modelId="{31B6EE7F-B6E8-4695-9C20-4E0FBCEF9D5E}" type="pres">
      <dgm:prSet presAssocID="{C2A97D1F-1C8B-4C91-A0E2-5BE1B3B97B46}" presName="sibTrans" presStyleCnt="0"/>
      <dgm:spPr/>
    </dgm:pt>
    <dgm:pt modelId="{BB9DB55E-895D-4E05-AC19-EEA6A62B6853}" type="pres">
      <dgm:prSet presAssocID="{93280255-1550-40BD-B66C-445238AC5D00}" presName="compNode" presStyleCnt="0"/>
      <dgm:spPr/>
    </dgm:pt>
    <dgm:pt modelId="{84E10740-4AEC-4F38-925D-BDD71E31AFAE}" type="pres">
      <dgm:prSet presAssocID="{93280255-1550-40BD-B66C-445238AC5D00}" presName="iconBgRect" presStyleLbl="bgShp" presStyleIdx="4" presStyleCnt="5"/>
      <dgm:spPr/>
    </dgm:pt>
    <dgm:pt modelId="{2B46262F-00CE-4328-9564-BD14EFDD61D6}" type="pres">
      <dgm:prSet presAssocID="{93280255-1550-40BD-B66C-445238AC5D00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6DC0CDB-BF89-4F08-912D-2A427CB2676A}" type="pres">
      <dgm:prSet presAssocID="{93280255-1550-40BD-B66C-445238AC5D00}" presName="spaceRect" presStyleCnt="0"/>
      <dgm:spPr/>
    </dgm:pt>
    <dgm:pt modelId="{8E15CE01-C2FA-4465-9300-3F67279221B9}" type="pres">
      <dgm:prSet presAssocID="{93280255-1550-40BD-B66C-445238AC5D0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7DDAB01-39C9-415C-B9F4-A6C3E4A89D74}" type="presOf" srcId="{0BF8017E-1CF7-4440-BFCF-EE71460115AF}" destId="{CBF7FBAC-CF24-4C78-8340-E0D67D2E0332}" srcOrd="0" destOrd="0" presId="urn:microsoft.com/office/officeart/2018/5/layout/IconCircleLabelList"/>
    <dgm:cxn modelId="{D8226030-05EC-49D4-ACFF-D14F82642039}" type="presOf" srcId="{6A7D5054-23D3-4A80-8C6B-CAC7DD51A86E}" destId="{048DD881-04D8-422D-9D70-EBCD5CB1BC11}" srcOrd="0" destOrd="0" presId="urn:microsoft.com/office/officeart/2018/5/layout/IconCircleLabelList"/>
    <dgm:cxn modelId="{9641C330-F9EB-48B4-BBB6-ADC8A8259B31}" type="presOf" srcId="{53352E8C-ACC1-44F2-A687-179C9F481225}" destId="{9C233833-7085-4CE4-AC69-B48B1DFF0A73}" srcOrd="0" destOrd="0" presId="urn:microsoft.com/office/officeart/2018/5/layout/IconCircleLabelList"/>
    <dgm:cxn modelId="{C5505465-DB5D-495C-A400-7B1EF539A87D}" type="presOf" srcId="{DD1E7C4C-A602-4CD7-9977-0291184953FE}" destId="{24C6A8F5-9B16-48D1-BB55-BF73E613E246}" srcOrd="0" destOrd="0" presId="urn:microsoft.com/office/officeart/2018/5/layout/IconCircleLabelList"/>
    <dgm:cxn modelId="{F00FB34A-7425-45C6-A209-CDA91492309C}" srcId="{DD1E7C4C-A602-4CD7-9977-0291184953FE}" destId="{93280255-1550-40BD-B66C-445238AC5D00}" srcOrd="4" destOrd="0" parTransId="{7C1B74D8-B1E9-4A09-B7B5-D5D7E5FA16C2}" sibTransId="{C180FAEB-4A4F-44F9-8D1C-8ADA5BAF07BD}"/>
    <dgm:cxn modelId="{7B93D977-A933-4734-B66B-4486BFDF4AB7}" srcId="{DD1E7C4C-A602-4CD7-9977-0291184953FE}" destId="{6A7D5054-23D3-4A80-8C6B-CAC7DD51A86E}" srcOrd="1" destOrd="0" parTransId="{C26D6B6E-3CF2-4536-9196-3B5E546B257F}" sibTransId="{B1997C99-811B-4B56-B64B-41C2EE6619EB}"/>
    <dgm:cxn modelId="{C8965390-1620-4077-AFC2-4F0F76A3DD0A}" srcId="{DD1E7C4C-A602-4CD7-9977-0291184953FE}" destId="{629884BA-FAE2-4276-A2C0-2261D9387BC6}" srcOrd="2" destOrd="0" parTransId="{8861B1B2-A576-46CB-9120-99D33757133B}" sibTransId="{D0B9FAD8-792D-4D74-B297-4B48D2A25281}"/>
    <dgm:cxn modelId="{D06E609C-79F4-4865-B508-46F2F2A68186}" type="presOf" srcId="{93280255-1550-40BD-B66C-445238AC5D00}" destId="{8E15CE01-C2FA-4465-9300-3F67279221B9}" srcOrd="0" destOrd="0" presId="urn:microsoft.com/office/officeart/2018/5/layout/IconCircleLabelList"/>
    <dgm:cxn modelId="{19CDB6B5-F043-4BAD-A8A6-DC148EB6F637}" type="presOf" srcId="{629884BA-FAE2-4276-A2C0-2261D9387BC6}" destId="{467A1E15-5432-40BB-9DD9-B42C0597B96B}" srcOrd="0" destOrd="0" presId="urn:microsoft.com/office/officeart/2018/5/layout/IconCircleLabelList"/>
    <dgm:cxn modelId="{FEF31EDA-D8CE-4C7A-AB35-621ECA3770B4}" srcId="{DD1E7C4C-A602-4CD7-9977-0291184953FE}" destId="{53352E8C-ACC1-44F2-A687-179C9F481225}" srcOrd="3" destOrd="0" parTransId="{C0165497-AA01-433D-826A-7D8A1BFE3FBC}" sibTransId="{C2A97D1F-1C8B-4C91-A0E2-5BE1B3B97B46}"/>
    <dgm:cxn modelId="{DA99D6EC-7AD6-4651-B05E-062A558BEFE0}" srcId="{DD1E7C4C-A602-4CD7-9977-0291184953FE}" destId="{0BF8017E-1CF7-4440-BFCF-EE71460115AF}" srcOrd="0" destOrd="0" parTransId="{2DEADBD4-A57C-4DAB-8D4A-E09985DC759C}" sibTransId="{A13FB998-D32F-4645-9DB1-6C89CBE20CB3}"/>
    <dgm:cxn modelId="{57D2240D-2F6B-4B8C-A1F4-257033DD467C}" type="presParOf" srcId="{24C6A8F5-9B16-48D1-BB55-BF73E613E246}" destId="{04EFC438-951D-4708-A34C-244A71496C3A}" srcOrd="0" destOrd="0" presId="urn:microsoft.com/office/officeart/2018/5/layout/IconCircleLabelList"/>
    <dgm:cxn modelId="{17B09018-3DAF-4E2B-910A-723089C0FAD3}" type="presParOf" srcId="{04EFC438-951D-4708-A34C-244A71496C3A}" destId="{98D42320-5DEB-4C89-9778-2816FFD1B926}" srcOrd="0" destOrd="0" presId="urn:microsoft.com/office/officeart/2018/5/layout/IconCircleLabelList"/>
    <dgm:cxn modelId="{13B54E39-921D-4F62-BB71-F6296809D4A5}" type="presParOf" srcId="{04EFC438-951D-4708-A34C-244A71496C3A}" destId="{99EAF5D2-FA5C-4A09-9C1B-0290F56B0EFF}" srcOrd="1" destOrd="0" presId="urn:microsoft.com/office/officeart/2018/5/layout/IconCircleLabelList"/>
    <dgm:cxn modelId="{CB40DAA9-0325-4A5E-964D-4D0A6D95170D}" type="presParOf" srcId="{04EFC438-951D-4708-A34C-244A71496C3A}" destId="{8FA55DAD-6414-420F-A613-4D18B259E309}" srcOrd="2" destOrd="0" presId="urn:microsoft.com/office/officeart/2018/5/layout/IconCircleLabelList"/>
    <dgm:cxn modelId="{E6EA28C7-FB14-4B02-AB02-AA1002F4F413}" type="presParOf" srcId="{04EFC438-951D-4708-A34C-244A71496C3A}" destId="{CBF7FBAC-CF24-4C78-8340-E0D67D2E0332}" srcOrd="3" destOrd="0" presId="urn:microsoft.com/office/officeart/2018/5/layout/IconCircleLabelList"/>
    <dgm:cxn modelId="{174088E8-1D23-4106-8A01-E08E430C89D3}" type="presParOf" srcId="{24C6A8F5-9B16-48D1-BB55-BF73E613E246}" destId="{8818B1DA-C282-4FEE-90F7-5293843614A2}" srcOrd="1" destOrd="0" presId="urn:microsoft.com/office/officeart/2018/5/layout/IconCircleLabelList"/>
    <dgm:cxn modelId="{3740E91E-64C1-4BAE-ADB8-DF7257252D5C}" type="presParOf" srcId="{24C6A8F5-9B16-48D1-BB55-BF73E613E246}" destId="{19E75927-908A-46F5-B1DB-0B2A071A9A78}" srcOrd="2" destOrd="0" presId="urn:microsoft.com/office/officeart/2018/5/layout/IconCircleLabelList"/>
    <dgm:cxn modelId="{2B10E5A3-43FB-4B72-9893-6CB311D5201F}" type="presParOf" srcId="{19E75927-908A-46F5-B1DB-0B2A071A9A78}" destId="{98EE88A1-EA5E-4B4D-9FA5-53F034246C6E}" srcOrd="0" destOrd="0" presId="urn:microsoft.com/office/officeart/2018/5/layout/IconCircleLabelList"/>
    <dgm:cxn modelId="{C78A46C1-02B8-45A4-8FDC-44C711A61794}" type="presParOf" srcId="{19E75927-908A-46F5-B1DB-0B2A071A9A78}" destId="{176288CE-8FEC-4517-AA38-C0721AD731ED}" srcOrd="1" destOrd="0" presId="urn:microsoft.com/office/officeart/2018/5/layout/IconCircleLabelList"/>
    <dgm:cxn modelId="{322B5A4B-BC7A-487A-A6ED-F7A446E2593C}" type="presParOf" srcId="{19E75927-908A-46F5-B1DB-0B2A071A9A78}" destId="{16EDF8E1-9202-4C35-9BE8-E9DAA6D7A2D0}" srcOrd="2" destOrd="0" presId="urn:microsoft.com/office/officeart/2018/5/layout/IconCircleLabelList"/>
    <dgm:cxn modelId="{F3B11F83-C008-4634-A7EF-7934A5A13F2A}" type="presParOf" srcId="{19E75927-908A-46F5-B1DB-0B2A071A9A78}" destId="{048DD881-04D8-422D-9D70-EBCD5CB1BC11}" srcOrd="3" destOrd="0" presId="urn:microsoft.com/office/officeart/2018/5/layout/IconCircleLabelList"/>
    <dgm:cxn modelId="{25023CA6-3D04-42BD-8EAA-8741229F069C}" type="presParOf" srcId="{24C6A8F5-9B16-48D1-BB55-BF73E613E246}" destId="{A96CEFD7-2366-4BFB-9AF8-B2280DD90499}" srcOrd="3" destOrd="0" presId="urn:microsoft.com/office/officeart/2018/5/layout/IconCircleLabelList"/>
    <dgm:cxn modelId="{F81EBFC4-5AB3-41EA-9462-73EF00E8B82E}" type="presParOf" srcId="{24C6A8F5-9B16-48D1-BB55-BF73E613E246}" destId="{9C514A37-B7BC-4EBC-B580-CEF1BF7EDA71}" srcOrd="4" destOrd="0" presId="urn:microsoft.com/office/officeart/2018/5/layout/IconCircleLabelList"/>
    <dgm:cxn modelId="{8F07AC0A-3241-4DD7-B709-2008A41DFFB6}" type="presParOf" srcId="{9C514A37-B7BC-4EBC-B580-CEF1BF7EDA71}" destId="{74BE5099-4F00-420F-A759-164BC4919FAF}" srcOrd="0" destOrd="0" presId="urn:microsoft.com/office/officeart/2018/5/layout/IconCircleLabelList"/>
    <dgm:cxn modelId="{CDCF944A-1BC3-455B-B27E-11FB1D4F01FA}" type="presParOf" srcId="{9C514A37-B7BC-4EBC-B580-CEF1BF7EDA71}" destId="{3D0D50EE-5746-44B3-8F1C-8E724076E55C}" srcOrd="1" destOrd="0" presId="urn:microsoft.com/office/officeart/2018/5/layout/IconCircleLabelList"/>
    <dgm:cxn modelId="{DE6C05B2-CD98-4BA2-85A9-DA38819A247C}" type="presParOf" srcId="{9C514A37-B7BC-4EBC-B580-CEF1BF7EDA71}" destId="{F31DDE9A-7EAB-4857-9D13-E608745B68F9}" srcOrd="2" destOrd="0" presId="urn:microsoft.com/office/officeart/2018/5/layout/IconCircleLabelList"/>
    <dgm:cxn modelId="{7D8CE86D-3242-4A90-B59D-272DCEDABF1B}" type="presParOf" srcId="{9C514A37-B7BC-4EBC-B580-CEF1BF7EDA71}" destId="{467A1E15-5432-40BB-9DD9-B42C0597B96B}" srcOrd="3" destOrd="0" presId="urn:microsoft.com/office/officeart/2018/5/layout/IconCircleLabelList"/>
    <dgm:cxn modelId="{72CCB145-2B18-453F-877F-3DAC7BB65294}" type="presParOf" srcId="{24C6A8F5-9B16-48D1-BB55-BF73E613E246}" destId="{08AAC0C4-ABBE-4286-806C-3F788C01CA21}" srcOrd="5" destOrd="0" presId="urn:microsoft.com/office/officeart/2018/5/layout/IconCircleLabelList"/>
    <dgm:cxn modelId="{D20BC6AC-E06C-45E5-B842-513151CD97EB}" type="presParOf" srcId="{24C6A8F5-9B16-48D1-BB55-BF73E613E246}" destId="{DB42546E-14FF-477F-A899-1F6AE56833D2}" srcOrd="6" destOrd="0" presId="urn:microsoft.com/office/officeart/2018/5/layout/IconCircleLabelList"/>
    <dgm:cxn modelId="{50B84394-4FBC-406A-8701-CE68B2C8E433}" type="presParOf" srcId="{DB42546E-14FF-477F-A899-1F6AE56833D2}" destId="{6D5B00B4-BC5A-4CD2-916F-2A2AF36E8AB6}" srcOrd="0" destOrd="0" presId="urn:microsoft.com/office/officeart/2018/5/layout/IconCircleLabelList"/>
    <dgm:cxn modelId="{AF673FE6-916C-4A9C-8156-808364D62D40}" type="presParOf" srcId="{DB42546E-14FF-477F-A899-1F6AE56833D2}" destId="{00D4CAA5-BEE6-4BF4-A2E6-1E8768992578}" srcOrd="1" destOrd="0" presId="urn:microsoft.com/office/officeart/2018/5/layout/IconCircleLabelList"/>
    <dgm:cxn modelId="{ED12582F-5205-433A-859B-7A06DE96CB5A}" type="presParOf" srcId="{DB42546E-14FF-477F-A899-1F6AE56833D2}" destId="{AA44B6BF-57C8-437C-968D-07955B1FC52A}" srcOrd="2" destOrd="0" presId="urn:microsoft.com/office/officeart/2018/5/layout/IconCircleLabelList"/>
    <dgm:cxn modelId="{93A996EB-2F67-4C80-8599-56A676827B41}" type="presParOf" srcId="{DB42546E-14FF-477F-A899-1F6AE56833D2}" destId="{9C233833-7085-4CE4-AC69-B48B1DFF0A73}" srcOrd="3" destOrd="0" presId="urn:microsoft.com/office/officeart/2018/5/layout/IconCircleLabelList"/>
    <dgm:cxn modelId="{6FF71585-A7F7-47B8-812C-5FA3E01D74DC}" type="presParOf" srcId="{24C6A8F5-9B16-48D1-BB55-BF73E613E246}" destId="{31B6EE7F-B6E8-4695-9C20-4E0FBCEF9D5E}" srcOrd="7" destOrd="0" presId="urn:microsoft.com/office/officeart/2018/5/layout/IconCircleLabelList"/>
    <dgm:cxn modelId="{875F0C50-19AB-4ABC-B469-77F53C8B3E2B}" type="presParOf" srcId="{24C6A8F5-9B16-48D1-BB55-BF73E613E246}" destId="{BB9DB55E-895D-4E05-AC19-EEA6A62B6853}" srcOrd="8" destOrd="0" presId="urn:microsoft.com/office/officeart/2018/5/layout/IconCircleLabelList"/>
    <dgm:cxn modelId="{4CC0D231-7584-493A-8425-BD2A7E765F2B}" type="presParOf" srcId="{BB9DB55E-895D-4E05-AC19-EEA6A62B6853}" destId="{84E10740-4AEC-4F38-925D-BDD71E31AFAE}" srcOrd="0" destOrd="0" presId="urn:microsoft.com/office/officeart/2018/5/layout/IconCircleLabelList"/>
    <dgm:cxn modelId="{51E4E26A-F086-46D5-BEAA-A7E659C2E0BD}" type="presParOf" srcId="{BB9DB55E-895D-4E05-AC19-EEA6A62B6853}" destId="{2B46262F-00CE-4328-9564-BD14EFDD61D6}" srcOrd="1" destOrd="0" presId="urn:microsoft.com/office/officeart/2018/5/layout/IconCircleLabelList"/>
    <dgm:cxn modelId="{2286032B-5F34-4E50-AEF0-59560837B2A0}" type="presParOf" srcId="{BB9DB55E-895D-4E05-AC19-EEA6A62B6853}" destId="{56DC0CDB-BF89-4F08-912D-2A427CB2676A}" srcOrd="2" destOrd="0" presId="urn:microsoft.com/office/officeart/2018/5/layout/IconCircleLabelList"/>
    <dgm:cxn modelId="{5BAECEF2-063B-413B-9A94-81926C97284C}" type="presParOf" srcId="{BB9DB55E-895D-4E05-AC19-EEA6A62B6853}" destId="{8E15CE01-C2FA-4465-9300-3F67279221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44CB6F-BAD7-484F-8398-DF96296D770A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C715EFC-D8B2-46CE-A35D-0C60F2EFC165}">
      <dgm:prSet/>
      <dgm:spPr/>
      <dgm:t>
        <a:bodyPr/>
        <a:lstStyle/>
        <a:p>
          <a:r>
            <a:rPr lang="en-US" dirty="0"/>
            <a:t>No correlation between year of study and perceived level of personal resilience</a:t>
          </a:r>
        </a:p>
      </dgm:t>
    </dgm:pt>
    <dgm:pt modelId="{28467E5B-DBE7-43AF-B650-2C542B2D8DF6}" type="parTrans" cxnId="{7D3D4F42-E643-4837-B65C-B9CE986725E9}">
      <dgm:prSet/>
      <dgm:spPr/>
      <dgm:t>
        <a:bodyPr/>
        <a:lstStyle/>
        <a:p>
          <a:endParaRPr lang="en-US"/>
        </a:p>
      </dgm:t>
    </dgm:pt>
    <dgm:pt modelId="{E8D2EE51-A239-43A7-9AD2-AD4E996D3AE3}" type="sibTrans" cxnId="{7D3D4F42-E643-4837-B65C-B9CE986725E9}">
      <dgm:prSet/>
      <dgm:spPr/>
      <dgm:t>
        <a:bodyPr/>
        <a:lstStyle/>
        <a:p>
          <a:endParaRPr lang="en-US"/>
        </a:p>
      </dgm:t>
    </dgm:pt>
    <dgm:pt modelId="{9B2FE480-39A3-431B-8385-6231E44FF449}">
      <dgm:prSet/>
      <dgm:spPr/>
      <dgm:t>
        <a:bodyPr/>
        <a:lstStyle/>
        <a:p>
          <a:r>
            <a:rPr lang="en-US" dirty="0"/>
            <a:t>No correlation between year of study and strategies</a:t>
          </a:r>
        </a:p>
      </dgm:t>
    </dgm:pt>
    <dgm:pt modelId="{F6F55E1C-35D8-4D35-A0A1-D10212183400}" type="parTrans" cxnId="{40FE8716-7B77-4DD8-85C5-B40428064F50}">
      <dgm:prSet/>
      <dgm:spPr/>
      <dgm:t>
        <a:bodyPr/>
        <a:lstStyle/>
        <a:p>
          <a:endParaRPr lang="en-US"/>
        </a:p>
      </dgm:t>
    </dgm:pt>
    <dgm:pt modelId="{8B94AA83-59CD-4459-B11C-19E77A727865}" type="sibTrans" cxnId="{40FE8716-7B77-4DD8-85C5-B40428064F50}">
      <dgm:prSet/>
      <dgm:spPr/>
      <dgm:t>
        <a:bodyPr/>
        <a:lstStyle/>
        <a:p>
          <a:endParaRPr lang="en-US"/>
        </a:p>
      </dgm:t>
    </dgm:pt>
    <dgm:pt modelId="{F2098204-DEDA-4B7B-B4F6-E67CDF496E5D}">
      <dgm:prSet/>
      <dgm:spPr/>
      <dgm:t>
        <a:bodyPr/>
        <a:lstStyle/>
        <a:p>
          <a:r>
            <a:rPr lang="en-US" dirty="0"/>
            <a:t>No correlation between Faculty of study and strategies</a:t>
          </a:r>
        </a:p>
      </dgm:t>
    </dgm:pt>
    <dgm:pt modelId="{39A486E7-B1DD-437F-817D-78A6C28C18C9}" type="parTrans" cxnId="{3F93A898-1F2C-4B73-979F-5416D270A235}">
      <dgm:prSet/>
      <dgm:spPr/>
      <dgm:t>
        <a:bodyPr/>
        <a:lstStyle/>
        <a:p>
          <a:endParaRPr lang="en-US"/>
        </a:p>
      </dgm:t>
    </dgm:pt>
    <dgm:pt modelId="{BE4DD05A-A1F9-4153-ADB9-13DA3DE26B03}" type="sibTrans" cxnId="{3F93A898-1F2C-4B73-979F-5416D270A235}">
      <dgm:prSet/>
      <dgm:spPr/>
      <dgm:t>
        <a:bodyPr/>
        <a:lstStyle/>
        <a:p>
          <a:endParaRPr lang="en-US"/>
        </a:p>
      </dgm:t>
    </dgm:pt>
    <dgm:pt modelId="{653DD4EC-FAA7-403F-8A95-D1CED8B06A7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 correlation between </a:t>
          </a:r>
          <a:r>
            <a:rPr lang="en-US" dirty="0"/>
            <a:t>Faculty of study and perceived level of personal resilience</a:t>
          </a:r>
        </a:p>
      </dgm:t>
    </dgm:pt>
    <dgm:pt modelId="{E2D13F35-042A-4BF0-9138-99CE27EB1B40}" type="parTrans" cxnId="{E53DD7E3-CB2F-4469-A215-D8365B9D8215}">
      <dgm:prSet/>
      <dgm:spPr/>
    </dgm:pt>
    <dgm:pt modelId="{7B23DD38-2E27-41B0-9F20-5F2A092A6902}" type="sibTrans" cxnId="{E53DD7E3-CB2F-4469-A215-D8365B9D8215}">
      <dgm:prSet/>
      <dgm:spPr/>
      <dgm:t>
        <a:bodyPr/>
        <a:lstStyle/>
        <a:p>
          <a:endParaRPr lang="en-US"/>
        </a:p>
      </dgm:t>
    </dgm:pt>
    <dgm:pt modelId="{9DCF7228-BD82-42C1-A6B1-C47C54DAAF4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No correlation between having strategies and perceieved level of resilience </a:t>
          </a:r>
        </a:p>
      </dgm:t>
    </dgm:pt>
    <dgm:pt modelId="{16B462E4-D1A1-4BB3-8486-AEB7B7EDE986}" type="parTrans" cxnId="{EECE97F7-AC84-45CD-8F34-4185694BD261}">
      <dgm:prSet/>
      <dgm:spPr/>
    </dgm:pt>
    <dgm:pt modelId="{6C461E1A-6ACE-4454-B465-36C68EE48BD7}" type="sibTrans" cxnId="{EECE97F7-AC84-45CD-8F34-4185694BD261}">
      <dgm:prSet/>
      <dgm:spPr/>
    </dgm:pt>
    <dgm:pt modelId="{E5E460C4-5306-4506-92AF-CE9A8B178090}" type="pres">
      <dgm:prSet presAssocID="{F644CB6F-BAD7-484F-8398-DF96296D770A}" presName="diagram" presStyleCnt="0">
        <dgm:presLayoutVars>
          <dgm:dir/>
          <dgm:resizeHandles val="exact"/>
        </dgm:presLayoutVars>
      </dgm:prSet>
      <dgm:spPr/>
    </dgm:pt>
    <dgm:pt modelId="{541115E8-C43A-4D14-8ADA-D2EA8B07D93E}" type="pres">
      <dgm:prSet presAssocID="{EC715EFC-D8B2-46CE-A35D-0C60F2EFC165}" presName="node" presStyleLbl="node1" presStyleIdx="0" presStyleCnt="5">
        <dgm:presLayoutVars>
          <dgm:bulletEnabled val="1"/>
        </dgm:presLayoutVars>
      </dgm:prSet>
      <dgm:spPr/>
    </dgm:pt>
    <dgm:pt modelId="{97EC9E4B-71C1-4C15-A4AA-CDB2FD511601}" type="pres">
      <dgm:prSet presAssocID="{E8D2EE51-A239-43A7-9AD2-AD4E996D3AE3}" presName="sibTrans" presStyleCnt="0"/>
      <dgm:spPr/>
    </dgm:pt>
    <dgm:pt modelId="{8C33C306-0929-4A78-9E90-783CC0A8106F}" type="pres">
      <dgm:prSet presAssocID="{9B2FE480-39A3-431B-8385-6231E44FF449}" presName="node" presStyleLbl="node1" presStyleIdx="1" presStyleCnt="5">
        <dgm:presLayoutVars>
          <dgm:bulletEnabled val="1"/>
        </dgm:presLayoutVars>
      </dgm:prSet>
      <dgm:spPr/>
    </dgm:pt>
    <dgm:pt modelId="{9AD4EAC7-1795-442D-8280-DC5C362CC79D}" type="pres">
      <dgm:prSet presAssocID="{8B94AA83-59CD-4459-B11C-19E77A727865}" presName="sibTrans" presStyleCnt="0"/>
      <dgm:spPr/>
    </dgm:pt>
    <dgm:pt modelId="{05DF10C8-BF9F-4A43-97AD-576A1D9612ED}" type="pres">
      <dgm:prSet presAssocID="{653DD4EC-FAA7-403F-8A95-D1CED8B06A78}" presName="node" presStyleLbl="node1" presStyleIdx="2" presStyleCnt="5">
        <dgm:presLayoutVars>
          <dgm:bulletEnabled val="1"/>
        </dgm:presLayoutVars>
      </dgm:prSet>
      <dgm:spPr/>
    </dgm:pt>
    <dgm:pt modelId="{31840C72-1506-4638-8552-7672D211315B}" type="pres">
      <dgm:prSet presAssocID="{7B23DD38-2E27-41B0-9F20-5F2A092A6902}" presName="sibTrans" presStyleCnt="0"/>
      <dgm:spPr/>
    </dgm:pt>
    <dgm:pt modelId="{BA00A91D-8AB2-4A04-A4B9-B5C95F8E4E4F}" type="pres">
      <dgm:prSet presAssocID="{F2098204-DEDA-4B7B-B4F6-E67CDF496E5D}" presName="node" presStyleLbl="node1" presStyleIdx="3" presStyleCnt="5">
        <dgm:presLayoutVars>
          <dgm:bulletEnabled val="1"/>
        </dgm:presLayoutVars>
      </dgm:prSet>
      <dgm:spPr/>
    </dgm:pt>
    <dgm:pt modelId="{0F507E73-F9FA-47B5-92A8-55626C855424}" type="pres">
      <dgm:prSet presAssocID="{BE4DD05A-A1F9-4153-ADB9-13DA3DE26B03}" presName="sibTrans" presStyleCnt="0"/>
      <dgm:spPr/>
    </dgm:pt>
    <dgm:pt modelId="{2C8B32BF-152A-4746-B929-FC72924C660B}" type="pres">
      <dgm:prSet presAssocID="{9DCF7228-BD82-42C1-A6B1-C47C54DAAF4C}" presName="node" presStyleLbl="node1" presStyleIdx="4" presStyleCnt="5">
        <dgm:presLayoutVars>
          <dgm:bulletEnabled val="1"/>
        </dgm:presLayoutVars>
      </dgm:prSet>
      <dgm:spPr/>
    </dgm:pt>
  </dgm:ptLst>
  <dgm:cxnLst>
    <dgm:cxn modelId="{CCC1BF03-A971-4280-9DDF-E65B4F8CC013}" type="presOf" srcId="{F644CB6F-BAD7-484F-8398-DF96296D770A}" destId="{E5E460C4-5306-4506-92AF-CE9A8B178090}" srcOrd="0" destOrd="0" presId="urn:microsoft.com/office/officeart/2005/8/layout/default"/>
    <dgm:cxn modelId="{BBBAC106-B7D4-45B4-B8D6-AEBC5C3D1644}" type="presOf" srcId="{9B2FE480-39A3-431B-8385-6231E44FF449}" destId="{8C33C306-0929-4A78-9E90-783CC0A8106F}" srcOrd="0" destOrd="0" presId="urn:microsoft.com/office/officeart/2005/8/layout/default"/>
    <dgm:cxn modelId="{5FEB4407-A643-4725-A4F2-D42FFCD55FDF}" type="presOf" srcId="{EC715EFC-D8B2-46CE-A35D-0C60F2EFC165}" destId="{541115E8-C43A-4D14-8ADA-D2EA8B07D93E}" srcOrd="0" destOrd="0" presId="urn:microsoft.com/office/officeart/2005/8/layout/default"/>
    <dgm:cxn modelId="{A281970B-61F5-4A67-A592-793CA90AAF35}" type="presOf" srcId="{9DCF7228-BD82-42C1-A6B1-C47C54DAAF4C}" destId="{2C8B32BF-152A-4746-B929-FC72924C660B}" srcOrd="0" destOrd="0" presId="urn:microsoft.com/office/officeart/2005/8/layout/default"/>
    <dgm:cxn modelId="{40FE8716-7B77-4DD8-85C5-B40428064F50}" srcId="{F644CB6F-BAD7-484F-8398-DF96296D770A}" destId="{9B2FE480-39A3-431B-8385-6231E44FF449}" srcOrd="1" destOrd="0" parTransId="{F6F55E1C-35D8-4D35-A0A1-D10212183400}" sibTransId="{8B94AA83-59CD-4459-B11C-19E77A727865}"/>
    <dgm:cxn modelId="{2E932C3F-3060-46FA-B3CF-38BC37D5D3D4}" type="presOf" srcId="{F2098204-DEDA-4B7B-B4F6-E67CDF496E5D}" destId="{BA00A91D-8AB2-4A04-A4B9-B5C95F8E4E4F}" srcOrd="0" destOrd="0" presId="urn:microsoft.com/office/officeart/2005/8/layout/default"/>
    <dgm:cxn modelId="{7D3D4F42-E643-4837-B65C-B9CE986725E9}" srcId="{F644CB6F-BAD7-484F-8398-DF96296D770A}" destId="{EC715EFC-D8B2-46CE-A35D-0C60F2EFC165}" srcOrd="0" destOrd="0" parTransId="{28467E5B-DBE7-43AF-B650-2C542B2D8DF6}" sibTransId="{E8D2EE51-A239-43A7-9AD2-AD4E996D3AE3}"/>
    <dgm:cxn modelId="{E212F593-A374-4605-A528-4C72FBB2F338}" type="presOf" srcId="{653DD4EC-FAA7-403F-8A95-D1CED8B06A78}" destId="{05DF10C8-BF9F-4A43-97AD-576A1D9612ED}" srcOrd="0" destOrd="0" presId="urn:microsoft.com/office/officeart/2005/8/layout/default"/>
    <dgm:cxn modelId="{3F93A898-1F2C-4B73-979F-5416D270A235}" srcId="{F644CB6F-BAD7-484F-8398-DF96296D770A}" destId="{F2098204-DEDA-4B7B-B4F6-E67CDF496E5D}" srcOrd="3" destOrd="0" parTransId="{39A486E7-B1DD-437F-817D-78A6C28C18C9}" sibTransId="{BE4DD05A-A1F9-4153-ADB9-13DA3DE26B03}"/>
    <dgm:cxn modelId="{E53DD7E3-CB2F-4469-A215-D8365B9D8215}" srcId="{F644CB6F-BAD7-484F-8398-DF96296D770A}" destId="{653DD4EC-FAA7-403F-8A95-D1CED8B06A78}" srcOrd="2" destOrd="0" parTransId="{E2D13F35-042A-4BF0-9138-99CE27EB1B40}" sibTransId="{7B23DD38-2E27-41B0-9F20-5F2A092A6902}"/>
    <dgm:cxn modelId="{EECE97F7-AC84-45CD-8F34-4185694BD261}" srcId="{F644CB6F-BAD7-484F-8398-DF96296D770A}" destId="{9DCF7228-BD82-42C1-A6B1-C47C54DAAF4C}" srcOrd="4" destOrd="0" parTransId="{16B462E4-D1A1-4BB3-8486-AEB7B7EDE986}" sibTransId="{6C461E1A-6ACE-4454-B465-36C68EE48BD7}"/>
    <dgm:cxn modelId="{B60E0CA2-8937-49F8-8410-1CE9E0E9D496}" type="presParOf" srcId="{E5E460C4-5306-4506-92AF-CE9A8B178090}" destId="{541115E8-C43A-4D14-8ADA-D2EA8B07D93E}" srcOrd="0" destOrd="0" presId="urn:microsoft.com/office/officeart/2005/8/layout/default"/>
    <dgm:cxn modelId="{B8CADE7D-59DF-4D6D-A8D0-FA7E450EF88E}" type="presParOf" srcId="{E5E460C4-5306-4506-92AF-CE9A8B178090}" destId="{97EC9E4B-71C1-4C15-A4AA-CDB2FD511601}" srcOrd="1" destOrd="0" presId="urn:microsoft.com/office/officeart/2005/8/layout/default"/>
    <dgm:cxn modelId="{2A2054E3-B490-4F09-BCF7-A1B956622E40}" type="presParOf" srcId="{E5E460C4-5306-4506-92AF-CE9A8B178090}" destId="{8C33C306-0929-4A78-9E90-783CC0A8106F}" srcOrd="2" destOrd="0" presId="urn:microsoft.com/office/officeart/2005/8/layout/default"/>
    <dgm:cxn modelId="{6CC3EEBB-C8AF-4563-8C2E-3127E312A695}" type="presParOf" srcId="{E5E460C4-5306-4506-92AF-CE9A8B178090}" destId="{9AD4EAC7-1795-442D-8280-DC5C362CC79D}" srcOrd="3" destOrd="0" presId="urn:microsoft.com/office/officeart/2005/8/layout/default"/>
    <dgm:cxn modelId="{821BCED6-5678-4F5F-84AE-310EEAF82CFD}" type="presParOf" srcId="{E5E460C4-5306-4506-92AF-CE9A8B178090}" destId="{05DF10C8-BF9F-4A43-97AD-576A1D9612ED}" srcOrd="4" destOrd="0" presId="urn:microsoft.com/office/officeart/2005/8/layout/default"/>
    <dgm:cxn modelId="{E90ABD57-E21A-4D78-97FD-83FC40997B17}" type="presParOf" srcId="{E5E460C4-5306-4506-92AF-CE9A8B178090}" destId="{31840C72-1506-4638-8552-7672D211315B}" srcOrd="5" destOrd="0" presId="urn:microsoft.com/office/officeart/2005/8/layout/default"/>
    <dgm:cxn modelId="{011ACFEB-EAD7-4669-B0B4-2B278C0EE2E5}" type="presParOf" srcId="{E5E460C4-5306-4506-92AF-CE9A8B178090}" destId="{BA00A91D-8AB2-4A04-A4B9-B5C95F8E4E4F}" srcOrd="6" destOrd="0" presId="urn:microsoft.com/office/officeart/2005/8/layout/default"/>
    <dgm:cxn modelId="{553D299E-896F-477F-A8B4-C7D862D38E5E}" type="presParOf" srcId="{E5E460C4-5306-4506-92AF-CE9A8B178090}" destId="{0F507E73-F9FA-47B5-92A8-55626C855424}" srcOrd="7" destOrd="0" presId="urn:microsoft.com/office/officeart/2005/8/layout/default"/>
    <dgm:cxn modelId="{334796C0-19DF-466B-97EC-278145DB176C}" type="presParOf" srcId="{E5E460C4-5306-4506-92AF-CE9A8B178090}" destId="{2C8B32BF-152A-4746-B929-FC72924C660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42320-5DEB-4C89-9778-2816FFD1B926}">
      <dsp:nvSpPr>
        <dsp:cNvPr id="0" name=""/>
        <dsp:cNvSpPr/>
      </dsp:nvSpPr>
      <dsp:spPr>
        <a:xfrm>
          <a:off x="478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AF5D2-FA5C-4A09-9C1B-0290F56B0EFF}">
      <dsp:nvSpPr>
        <dsp:cNvPr id="0" name=""/>
        <dsp:cNvSpPr/>
      </dsp:nvSpPr>
      <dsp:spPr>
        <a:xfrm>
          <a:off x="712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7FBAC-CF24-4C78-8340-E0D67D2E0332}">
      <dsp:nvSpPr>
        <dsp:cNvPr id="0" name=""/>
        <dsp:cNvSpPr/>
      </dsp:nvSpPr>
      <dsp:spPr>
        <a:xfrm>
          <a:off x="127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4 student interns over summer 2021</a:t>
          </a:r>
        </a:p>
      </dsp:txBody>
      <dsp:txXfrm>
        <a:off x="127800" y="2536272"/>
        <a:ext cx="1800000" cy="720000"/>
      </dsp:txXfrm>
    </dsp:sp>
    <dsp:sp modelId="{98EE88A1-EA5E-4B4D-9FA5-53F034246C6E}">
      <dsp:nvSpPr>
        <dsp:cNvPr id="0" name=""/>
        <dsp:cNvSpPr/>
      </dsp:nvSpPr>
      <dsp:spPr>
        <a:xfrm>
          <a:off x="2593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288CE-8FEC-4517-AA38-C0721AD731ED}">
      <dsp:nvSpPr>
        <dsp:cNvPr id="0" name=""/>
        <dsp:cNvSpPr/>
      </dsp:nvSpPr>
      <dsp:spPr>
        <a:xfrm>
          <a:off x="2827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DD881-04D8-422D-9D70-EBCD5CB1BC11}">
      <dsp:nvSpPr>
        <dsp:cNvPr id="0" name=""/>
        <dsp:cNvSpPr/>
      </dsp:nvSpPr>
      <dsp:spPr>
        <a:xfrm>
          <a:off x="2242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One from each faculty; Humanities and Social Sciences, Science, Business, Engineering</a:t>
          </a:r>
        </a:p>
      </dsp:txBody>
      <dsp:txXfrm>
        <a:off x="2242800" y="2536272"/>
        <a:ext cx="1800000" cy="720000"/>
      </dsp:txXfrm>
    </dsp:sp>
    <dsp:sp modelId="{74BE5099-4F00-420F-A759-164BC4919FAF}">
      <dsp:nvSpPr>
        <dsp:cNvPr id="0" name=""/>
        <dsp:cNvSpPr/>
      </dsp:nvSpPr>
      <dsp:spPr>
        <a:xfrm>
          <a:off x="4708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D50EE-5746-44B3-8F1C-8E724076E55C}">
      <dsp:nvSpPr>
        <dsp:cNvPr id="0" name=""/>
        <dsp:cNvSpPr/>
      </dsp:nvSpPr>
      <dsp:spPr>
        <a:xfrm>
          <a:off x="4942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A1E15-5432-40BB-9DD9-B42C0597B96B}">
      <dsp:nvSpPr>
        <dsp:cNvPr id="0" name=""/>
        <dsp:cNvSpPr/>
      </dsp:nvSpPr>
      <dsp:spPr>
        <a:xfrm>
          <a:off x="4357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Review of existing resources for student resilience</a:t>
          </a:r>
        </a:p>
      </dsp:txBody>
      <dsp:txXfrm>
        <a:off x="4357800" y="2536272"/>
        <a:ext cx="1800000" cy="720000"/>
      </dsp:txXfrm>
    </dsp:sp>
    <dsp:sp modelId="{6D5B00B4-BC5A-4CD2-916F-2A2AF36E8AB6}">
      <dsp:nvSpPr>
        <dsp:cNvPr id="0" name=""/>
        <dsp:cNvSpPr/>
      </dsp:nvSpPr>
      <dsp:spPr>
        <a:xfrm>
          <a:off x="6823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4CAA5-BEE6-4BF4-A2E6-1E8768992578}">
      <dsp:nvSpPr>
        <dsp:cNvPr id="0" name=""/>
        <dsp:cNvSpPr/>
      </dsp:nvSpPr>
      <dsp:spPr>
        <a:xfrm>
          <a:off x="7057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3833-7085-4CE4-AC69-B48B1DFF0A73}">
      <dsp:nvSpPr>
        <dsp:cNvPr id="0" name=""/>
        <dsp:cNvSpPr/>
      </dsp:nvSpPr>
      <dsp:spPr>
        <a:xfrm>
          <a:off x="6472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Survey of students on their experiences with resilience</a:t>
          </a:r>
        </a:p>
      </dsp:txBody>
      <dsp:txXfrm>
        <a:off x="6472800" y="2536272"/>
        <a:ext cx="1800000" cy="720000"/>
      </dsp:txXfrm>
    </dsp:sp>
    <dsp:sp modelId="{84E10740-4AEC-4F38-925D-BDD71E31AFAE}">
      <dsp:nvSpPr>
        <dsp:cNvPr id="0" name=""/>
        <dsp:cNvSpPr/>
      </dsp:nvSpPr>
      <dsp:spPr>
        <a:xfrm>
          <a:off x="8938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6262F-00CE-4328-9564-BD14EFDD61D6}">
      <dsp:nvSpPr>
        <dsp:cNvPr id="0" name=""/>
        <dsp:cNvSpPr/>
      </dsp:nvSpPr>
      <dsp:spPr>
        <a:xfrm>
          <a:off x="9172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5CE01-C2FA-4465-9300-3F67279221B9}">
      <dsp:nvSpPr>
        <dsp:cNvPr id="0" name=""/>
        <dsp:cNvSpPr/>
      </dsp:nvSpPr>
      <dsp:spPr>
        <a:xfrm>
          <a:off x="8587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Student development of resources for students to use to develop their resilience</a:t>
          </a:r>
        </a:p>
      </dsp:txBody>
      <dsp:txXfrm>
        <a:off x="8587800" y="253627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115E8-C43A-4D14-8ADA-D2EA8B07D93E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correlation between year of study and perceived level of personal resilience</a:t>
          </a:r>
        </a:p>
      </dsp:txBody>
      <dsp:txXfrm>
        <a:off x="0" y="40290"/>
        <a:ext cx="3286125" cy="1971675"/>
      </dsp:txXfrm>
    </dsp:sp>
    <dsp:sp modelId="{8C33C306-0929-4A78-9E90-783CC0A8106F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correlation between year of study and strategies</a:t>
          </a:r>
        </a:p>
      </dsp:txBody>
      <dsp:txXfrm>
        <a:off x="3614737" y="40290"/>
        <a:ext cx="3286125" cy="1971675"/>
      </dsp:txXfrm>
    </dsp:sp>
    <dsp:sp modelId="{05DF10C8-BF9F-4A43-97AD-576A1D9612ED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No correlation between </a:t>
          </a:r>
          <a:r>
            <a:rPr lang="en-US" sz="2500" kern="1200" dirty="0"/>
            <a:t>Faculty of study and perceived level of personal resilience</a:t>
          </a:r>
        </a:p>
      </dsp:txBody>
      <dsp:txXfrm>
        <a:off x="7229475" y="40290"/>
        <a:ext cx="3286125" cy="1971675"/>
      </dsp:txXfrm>
    </dsp:sp>
    <dsp:sp modelId="{BA00A91D-8AB2-4A04-A4B9-B5C95F8E4E4F}">
      <dsp:nvSpPr>
        <dsp:cNvPr id="0" name=""/>
        <dsp:cNvSpPr/>
      </dsp:nvSpPr>
      <dsp:spPr>
        <a:xfrm>
          <a:off x="1807368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correlation between Faculty of study and strategies</a:t>
          </a:r>
        </a:p>
      </dsp:txBody>
      <dsp:txXfrm>
        <a:off x="1807368" y="2340578"/>
        <a:ext cx="3286125" cy="1971675"/>
      </dsp:txXfrm>
    </dsp:sp>
    <dsp:sp modelId="{2C8B32BF-152A-4746-B929-FC72924C660B}">
      <dsp:nvSpPr>
        <dsp:cNvPr id="0" name=""/>
        <dsp:cNvSpPr/>
      </dsp:nvSpPr>
      <dsp:spPr>
        <a:xfrm>
          <a:off x="5422106" y="2340578"/>
          <a:ext cx="3286125" cy="19716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 Light" panose="020F0302020204030204"/>
            </a:rPr>
            <a:t>No correlation between having strategies and perceieved level of resilience </a:t>
          </a:r>
        </a:p>
      </dsp:txBody>
      <dsp:txXfrm>
        <a:off x="5422106" y="234057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EE849-A807-4EEC-92AF-CBCF546DFB9F}" type="datetimeFigureOut"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A685-26B8-4537-A13B-239FE04DCC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FA685-26B8-4537-A13B-239FE04DCCF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1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FA685-26B8-4537-A13B-239FE04DCCFA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1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4FA685-26B8-4537-A13B-239FE04DCCF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3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P8R7YQDU8s?feature=oembed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Strathclyde Student Resilience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Dr Rosanne English and </a:t>
            </a:r>
            <a:r>
              <a:rPr lang="en-US" dirty="0">
                <a:cs typeface="Calibri"/>
              </a:rPr>
              <a:t>Prof Debra Willison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University of Strathclyde</a:t>
            </a:r>
          </a:p>
          <a:p>
            <a:r>
              <a:rPr lang="en-US" dirty="0">
                <a:ea typeface="+mn-lt"/>
                <a:cs typeface="+mn-lt"/>
              </a:rPr>
              <a:t>QAA ENHANCEMENT CONFERENCE 2022: RESILIENT LEARNING COMMUNITIES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ADC707-7771-A2FE-7296-278FCB8D3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73"/>
          <a:stretch/>
        </p:blipFill>
        <p:spPr>
          <a:xfrm>
            <a:off x="20" y="1282"/>
            <a:ext cx="12518552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284BE-76A5-4D62-99B0-8DBAFB75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 Development- Musical</a:t>
            </a:r>
          </a:p>
        </p:txBody>
      </p:sp>
      <p:pic>
        <p:nvPicPr>
          <p:cNvPr id="4" name="Online Media 3" title="Strathclyde Resilience Anthem">
            <a:hlinkClick r:id="" action="ppaction://media"/>
            <a:extLst>
              <a:ext uri="{FF2B5EF4-FFF2-40B4-BE49-F238E27FC236}">
                <a16:creationId xmlns:a16="http://schemas.microsoft.com/office/drawing/2014/main" id="{98948D44-435A-446B-B24F-2F636AE78D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9527" y="2365285"/>
            <a:ext cx="5251674" cy="3938756"/>
          </a:xfrm>
          <a:prstGeom prst="rect">
            <a:avLst/>
          </a:prstGeom>
        </p:spPr>
      </p:pic>
      <p:pic>
        <p:nvPicPr>
          <p:cNvPr id="5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F8B9C5B-A61B-4EAE-8CA2-0DA0D49959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505" y="2826601"/>
            <a:ext cx="5828261" cy="30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7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076078-1B5D-4094-ADA6-3C913252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4"/>
            <a:ext cx="6163624" cy="1306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 Development – Presentations and Posters</a:t>
            </a:r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0FBA9D9-53D5-F5A6-3B93-5491D3E63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2365"/>
            <a:ext cx="10512547" cy="433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D4CC-2EE8-4B54-9B00-174FFE4F8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 Development – Worksheets and Additional Resources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064FC7D-5659-F290-743E-C40BB6DCD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2" r="11658" b="-1"/>
          <a:stretch/>
        </p:blipFill>
        <p:spPr>
          <a:xfrm>
            <a:off x="2303288" y="1845426"/>
            <a:ext cx="7582370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51" descr="Arrows pointing right while one points left">
            <a:extLst>
              <a:ext uri="{FF2B5EF4-FFF2-40B4-BE49-F238E27FC236}">
                <a16:creationId xmlns:a16="http://schemas.microsoft.com/office/drawing/2014/main" id="{227EA872-E40E-FE86-E8AD-9D5FDF9E1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89" r="-2" b="110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2" name="Rectangle 5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C7E63-A065-629C-7831-A523E64A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Evaluation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90129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F6BBE-B454-4F05-94A4-37CE0165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What we did</a:t>
            </a:r>
            <a:endParaRPr lang="en-US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D7785D-1092-2549-EA38-3F0903FEE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4918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30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AA4B6-D10E-4E00-BA4F-772A99BD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Perceptions of Resilience Survey</a:t>
            </a:r>
            <a:br>
              <a:rPr lang="en-US" sz="5200"/>
            </a:br>
            <a:br>
              <a:rPr lang="en-US" sz="5200"/>
            </a:br>
            <a:r>
              <a:rPr lang="en-US" sz="5200"/>
              <a:t>189 Responses</a:t>
            </a:r>
          </a:p>
        </p:txBody>
      </p:sp>
      <p:pic>
        <p:nvPicPr>
          <p:cNvPr id="5" name="Picture 3" descr="Hand holding a pen shading number on a sheet">
            <a:extLst>
              <a:ext uri="{FF2B5EF4-FFF2-40B4-BE49-F238E27FC236}">
                <a16:creationId xmlns:a16="http://schemas.microsoft.com/office/drawing/2014/main" id="{A8393E22-8B13-F8DA-3690-99A51B8D9B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15" r="-1" b="-1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7F0C-FBF2-7C60-AE31-4EC54B72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Resilience?</a:t>
            </a:r>
            <a:endParaRPr lang="en-US" dirty="0"/>
          </a:p>
        </p:txBody>
      </p:sp>
      <p:pic>
        <p:nvPicPr>
          <p:cNvPr id="7" name="Picture 8" descr="Text&#10;A word cloud displaying common themes from asking what students think personal resilience is Description automatically generated">
            <a:extLst>
              <a:ext uri="{FF2B5EF4-FFF2-40B4-BE49-F238E27FC236}">
                <a16:creationId xmlns:a16="http://schemas.microsoft.com/office/drawing/2014/main" id="{CEB06106-ECF7-D38E-CDAF-D3A5B5C52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0275" y="1858169"/>
            <a:ext cx="7791450" cy="4286250"/>
          </a:xfrm>
        </p:spPr>
      </p:pic>
    </p:spTree>
    <p:extLst>
      <p:ext uri="{BB962C8B-B14F-4D97-AF65-F5344CB8AC3E}">
        <p14:creationId xmlns:p14="http://schemas.microsoft.com/office/powerpoint/2010/main" val="141681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9E115D7-68EB-4590-9BD1-A56D94144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12EEC-06C1-356D-AE98-4C159164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6996"/>
            <a:ext cx="5344742" cy="1670984"/>
          </a:xfrm>
        </p:spPr>
        <p:txBody>
          <a:bodyPr anchor="b">
            <a:normAutofit/>
          </a:bodyPr>
          <a:lstStyle/>
          <a:p>
            <a:r>
              <a:rPr lang="en-US" sz="4000">
                <a:cs typeface="Calibri Light"/>
              </a:rPr>
              <a:t>Methods for Resilience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E85C-EBB7-A269-C03B-14C93FB8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99719"/>
            <a:ext cx="5344742" cy="37179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Music</a:t>
            </a:r>
          </a:p>
          <a:p>
            <a:r>
              <a:rPr lang="en-US" sz="2000">
                <a:cs typeface="Calibri"/>
              </a:rPr>
              <a:t>Exercise</a:t>
            </a:r>
          </a:p>
          <a:p>
            <a:r>
              <a:rPr lang="en-US" sz="2000">
                <a:cs typeface="Calibri"/>
              </a:rPr>
              <a:t>Therapy</a:t>
            </a:r>
          </a:p>
          <a:p>
            <a:r>
              <a:rPr lang="en-US" sz="2000">
                <a:cs typeface="Calibri"/>
              </a:rPr>
              <a:t>Support from friends and family</a:t>
            </a:r>
          </a:p>
        </p:txBody>
      </p:sp>
      <p:pic>
        <p:nvPicPr>
          <p:cNvPr id="6" name="Picture 6" descr="Icon showing speech bubbles to represent therapy">
            <a:extLst>
              <a:ext uri="{FF2B5EF4-FFF2-40B4-BE49-F238E27FC236}">
                <a16:creationId xmlns:a16="http://schemas.microsoft.com/office/drawing/2014/main" id="{5E476E97-AC9C-F37E-7207-BECA4754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845" y="743949"/>
            <a:ext cx="1803793" cy="1803793"/>
          </a:xfrm>
          <a:prstGeom prst="rect">
            <a:avLst/>
          </a:prstGeom>
        </p:spPr>
      </p:pic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FE4AF139-9281-4718-5D4B-4F6889606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431" y="743949"/>
            <a:ext cx="1803793" cy="1803793"/>
          </a:xfrm>
          <a:prstGeom prst="rect">
            <a:avLst/>
          </a:prstGeom>
        </p:spPr>
      </p:pic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0122DF2D-1AB1-DACD-BDF6-89A290196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845" y="3518351"/>
            <a:ext cx="1803793" cy="1803793"/>
          </a:xfrm>
          <a:prstGeom prst="rect">
            <a:avLst/>
          </a:prstGeom>
        </p:spPr>
      </p:pic>
      <p:pic>
        <p:nvPicPr>
          <p:cNvPr id="5" name="Picture 5" descr="Icon showing a gym&#10;&#10;Description automatically generated">
            <a:extLst>
              <a:ext uri="{FF2B5EF4-FFF2-40B4-BE49-F238E27FC236}">
                <a16:creationId xmlns:a16="http://schemas.microsoft.com/office/drawing/2014/main" id="{5D0B820D-973C-C2C0-2476-8719EA67D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431" y="3509068"/>
            <a:ext cx="1803793" cy="180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3A85-6D09-F41C-A326-54921D36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Level of Study Distribution</a:t>
            </a:r>
            <a:endParaRPr lang="en-US"/>
          </a:p>
        </p:txBody>
      </p:sp>
      <p:pic>
        <p:nvPicPr>
          <p:cNvPr id="7" name="Picture 7" descr="Bar chart showing the distribution of responses between year of study">
            <a:extLst>
              <a:ext uri="{FF2B5EF4-FFF2-40B4-BE49-F238E27FC236}">
                <a16:creationId xmlns:a16="http://schemas.microsoft.com/office/drawing/2014/main" id="{74C93E8B-8CA2-72B6-7583-425A5785B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169"/>
          <a:stretch/>
        </p:blipFill>
        <p:spPr>
          <a:xfrm>
            <a:off x="2302815" y="1568247"/>
            <a:ext cx="7162733" cy="4858015"/>
          </a:xfrm>
        </p:spPr>
      </p:pic>
    </p:spTree>
    <p:extLst>
      <p:ext uri="{BB962C8B-B14F-4D97-AF65-F5344CB8AC3E}">
        <p14:creationId xmlns:p14="http://schemas.microsoft.com/office/powerpoint/2010/main" val="94351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ED5B-09AF-BDB1-B793-4521DAF1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Faculty Distribution</a:t>
            </a:r>
            <a:endParaRPr lang="en-US"/>
          </a:p>
        </p:txBody>
      </p:sp>
      <p:pic>
        <p:nvPicPr>
          <p:cNvPr id="4" name="Picture 4" descr="Bar chart showing the distribution of respondents between Faculty">
            <a:extLst>
              <a:ext uri="{FF2B5EF4-FFF2-40B4-BE49-F238E27FC236}">
                <a16:creationId xmlns:a16="http://schemas.microsoft.com/office/drawing/2014/main" id="{D84D50C2-FF39-1E2D-1220-C50094142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81" b="-226"/>
          <a:stretch/>
        </p:blipFill>
        <p:spPr>
          <a:xfrm>
            <a:off x="1249555" y="1365964"/>
            <a:ext cx="7896655" cy="5449230"/>
          </a:xfrm>
        </p:spPr>
      </p:pic>
    </p:spTree>
    <p:extLst>
      <p:ext uri="{BB962C8B-B14F-4D97-AF65-F5344CB8AC3E}">
        <p14:creationId xmlns:p14="http://schemas.microsoft.com/office/powerpoint/2010/main" val="140186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Resilience Strategies by Faculty</a:t>
            </a:r>
          </a:p>
        </p:txBody>
      </p:sp>
      <p:pic>
        <p:nvPicPr>
          <p:cNvPr id="4" name="Picture 3" descr="A bar chart showing the distribution of students who identified as using resilience strategies within each Facul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142" y="2185464"/>
            <a:ext cx="9741857" cy="357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A64E6-BF4B-5C39-BA37-5B27DFB6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>
                <a:cs typeface="Calibri Light"/>
              </a:rPr>
              <a:t>Null Hypotheses Accepted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80F990-B84A-535D-1C21-D14303F86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0438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523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Widescreen</PresentationFormat>
  <Paragraphs>34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Strathclyde Student Resilience Toolkit</vt:lpstr>
      <vt:lpstr>What we did</vt:lpstr>
      <vt:lpstr>Perceptions of Resilience Survey  189 Responses</vt:lpstr>
      <vt:lpstr>What is Resilience?</vt:lpstr>
      <vt:lpstr>Methods for Resilience</vt:lpstr>
      <vt:lpstr>Level of Study Distribution</vt:lpstr>
      <vt:lpstr>Faculty Distribution</vt:lpstr>
      <vt:lpstr>Resilience Strategies by Faculty</vt:lpstr>
      <vt:lpstr>Null Hypotheses Accepted </vt:lpstr>
      <vt:lpstr>PowerPoint Presentation</vt:lpstr>
      <vt:lpstr>Resource Development- Musical</vt:lpstr>
      <vt:lpstr>Resource Development – Presentations and Posters</vt:lpstr>
      <vt:lpstr>Resource Development – Worksheets and Additional Resources</vt:lpstr>
      <vt:lpstr>Evaluation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Resilience in HE A Strathclyde Toolkit to Support Resilience Development</dc:title>
  <dc:creator>Professor Debbie Willison and Dr Rosanne English, University of Strathclyde</dc:creator>
  <cp:lastModifiedBy/>
  <cp:revision>1</cp:revision>
  <dcterms:created xsi:type="dcterms:W3CDTF">2022-08-10T08:40:48Z</dcterms:created>
  <dcterms:modified xsi:type="dcterms:W3CDTF">2022-08-10T08:41:01Z</dcterms:modified>
</cp:coreProperties>
</file>