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1" r:id="rId1"/>
    <p:sldMasterId id="2147483680" r:id="rId2"/>
  </p:sldMasterIdLst>
  <p:notesMasterIdLst>
    <p:notesMasterId r:id="rId15"/>
  </p:notesMasterIdLst>
  <p:sldIdLst>
    <p:sldId id="893" r:id="rId3"/>
    <p:sldId id="894" r:id="rId4"/>
    <p:sldId id="892" r:id="rId5"/>
    <p:sldId id="885" r:id="rId6"/>
    <p:sldId id="884" r:id="rId7"/>
    <p:sldId id="886" r:id="rId8"/>
    <p:sldId id="887" r:id="rId9"/>
    <p:sldId id="888" r:id="rId10"/>
    <p:sldId id="889" r:id="rId11"/>
    <p:sldId id="891" r:id="rId12"/>
    <p:sldId id="895" r:id="rId13"/>
    <p:sldId id="883" r:id="rId14"/>
  </p:sldIdLst>
  <p:sldSz cx="12192000" cy="6858000"/>
  <p:notesSz cx="6858000" cy="2438400"/>
  <p:defaultTextStyle>
    <a:lvl1pPr>
      <a:defRPr>
        <a:latin typeface="DengXian"/>
        <a:ea typeface="DengXian"/>
        <a:cs typeface="DengXian"/>
        <a:sym typeface="DengXian"/>
      </a:defRPr>
    </a:lvl1pPr>
    <a:lvl2pPr indent="457200">
      <a:defRPr>
        <a:latin typeface="DengXian"/>
        <a:ea typeface="DengXian"/>
        <a:cs typeface="DengXian"/>
        <a:sym typeface="DengXian"/>
      </a:defRPr>
    </a:lvl2pPr>
    <a:lvl3pPr indent="914400">
      <a:defRPr>
        <a:latin typeface="DengXian"/>
        <a:ea typeface="DengXian"/>
        <a:cs typeface="DengXian"/>
        <a:sym typeface="DengXian"/>
      </a:defRPr>
    </a:lvl3pPr>
    <a:lvl4pPr indent="1371600">
      <a:defRPr>
        <a:latin typeface="DengXian"/>
        <a:ea typeface="DengXian"/>
        <a:cs typeface="DengXian"/>
        <a:sym typeface="DengXian"/>
      </a:defRPr>
    </a:lvl4pPr>
    <a:lvl5pPr indent="1828800">
      <a:defRPr>
        <a:latin typeface="DengXian"/>
        <a:ea typeface="DengXian"/>
        <a:cs typeface="DengXian"/>
        <a:sym typeface="DengXian"/>
      </a:defRPr>
    </a:lvl5pPr>
    <a:lvl6pPr indent="2286000">
      <a:defRPr>
        <a:latin typeface="DengXian"/>
        <a:ea typeface="DengXian"/>
        <a:cs typeface="DengXian"/>
        <a:sym typeface="DengXian"/>
      </a:defRPr>
    </a:lvl6pPr>
    <a:lvl7pPr indent="2743200">
      <a:defRPr>
        <a:latin typeface="DengXian"/>
        <a:ea typeface="DengXian"/>
        <a:cs typeface="DengXian"/>
        <a:sym typeface="DengXian"/>
      </a:defRPr>
    </a:lvl7pPr>
    <a:lvl8pPr indent="3200400">
      <a:defRPr>
        <a:latin typeface="DengXian"/>
        <a:ea typeface="DengXian"/>
        <a:cs typeface="DengXian"/>
        <a:sym typeface="DengXian"/>
      </a:defRPr>
    </a:lvl8pPr>
    <a:lvl9pPr indent="3657600">
      <a:defRPr>
        <a:latin typeface="DengXian"/>
        <a:ea typeface="DengXian"/>
        <a:cs typeface="DengXian"/>
        <a:sym typeface="DengXian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8BF"/>
    <a:srgbClr val="4C6087"/>
    <a:srgbClr val="557C79"/>
    <a:srgbClr val="C05429"/>
    <a:srgbClr val="535353"/>
    <a:srgbClr val="3D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9DE89-86CA-461A-B56B-338B09B79A90}" v="77" dt="2022-06-01T09:23:34.1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D6BE8-4D5D-46D2-AA2B-AC108B586B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5442DD-DB15-4122-836B-7B7C08D84D7D}">
      <dgm:prSet/>
      <dgm:spPr>
        <a:solidFill>
          <a:srgbClr val="00B0F0"/>
        </a:solidFill>
      </dgm:spPr>
      <dgm:t>
        <a:bodyPr/>
        <a:lstStyle/>
        <a:p>
          <a:r>
            <a:rPr lang="en-US" b="0" i="0" dirty="0"/>
            <a:t>Complements and </a:t>
          </a:r>
          <a:r>
            <a:rPr lang="en-US" b="0" i="0" dirty="0" err="1"/>
            <a:t>contextualises</a:t>
          </a:r>
          <a:r>
            <a:rPr lang="en-US" b="0" i="0" dirty="0"/>
            <a:t> the information provided in </a:t>
          </a:r>
          <a:r>
            <a:rPr lang="en-US" b="0" i="1" dirty="0"/>
            <a:t>The Frameworks for Higher Education Qualifications of UK Degree-Awarding Bodies </a:t>
          </a:r>
          <a:r>
            <a:rPr lang="en-US" b="0" i="0" dirty="0"/>
            <a:t>(the Qualifications Frameworks)</a:t>
          </a:r>
          <a:endParaRPr lang="en-US" dirty="0"/>
        </a:p>
      </dgm:t>
    </dgm:pt>
    <dgm:pt modelId="{EE08597E-4E4C-4086-9053-28BE788E027D}" type="parTrans" cxnId="{D000F183-4EED-407F-AD7A-3C4EC3208210}">
      <dgm:prSet/>
      <dgm:spPr/>
      <dgm:t>
        <a:bodyPr/>
        <a:lstStyle/>
        <a:p>
          <a:endParaRPr lang="en-US"/>
        </a:p>
      </dgm:t>
    </dgm:pt>
    <dgm:pt modelId="{B987690A-DDA0-4DBB-82C3-689030AE47FA}" type="sibTrans" cxnId="{D000F183-4EED-407F-AD7A-3C4EC3208210}">
      <dgm:prSet/>
      <dgm:spPr/>
      <dgm:t>
        <a:bodyPr/>
        <a:lstStyle/>
        <a:p>
          <a:endParaRPr lang="en-US"/>
        </a:p>
      </dgm:t>
    </dgm:pt>
    <dgm:pt modelId="{08AE00DE-5CF5-44D1-A1EF-C8C8E9ADD1B9}">
      <dgm:prSet/>
      <dgm:spPr>
        <a:solidFill>
          <a:srgbClr val="4AC8BF"/>
        </a:solidFill>
      </dgm:spPr>
      <dgm:t>
        <a:bodyPr/>
        <a:lstStyle/>
        <a:p>
          <a:r>
            <a:rPr lang="en-US" b="0" i="0" dirty="0"/>
            <a:t>Provides more detail around distinctive features of particular types or levels of qualification and the implications and potential of these</a:t>
          </a:r>
          <a:endParaRPr lang="en-US" dirty="0"/>
        </a:p>
      </dgm:t>
    </dgm:pt>
    <dgm:pt modelId="{B05331A4-3828-42AF-9C21-D59A9FAAA006}" type="parTrans" cxnId="{377C2AA1-5FBC-4C33-8572-B3F65A1DC546}">
      <dgm:prSet/>
      <dgm:spPr/>
      <dgm:t>
        <a:bodyPr/>
        <a:lstStyle/>
        <a:p>
          <a:endParaRPr lang="en-US"/>
        </a:p>
      </dgm:t>
    </dgm:pt>
    <dgm:pt modelId="{7B7CEBFC-9F9D-4C25-B02A-BF989D820A56}" type="sibTrans" cxnId="{377C2AA1-5FBC-4C33-8572-B3F65A1DC546}">
      <dgm:prSet/>
      <dgm:spPr/>
      <dgm:t>
        <a:bodyPr/>
        <a:lstStyle/>
        <a:p>
          <a:endParaRPr lang="en-US"/>
        </a:p>
      </dgm:t>
    </dgm:pt>
    <dgm:pt modelId="{F382EB20-24A8-4A41-9B61-55F4D0BF9865}">
      <dgm:prSet/>
      <dgm:spPr>
        <a:solidFill>
          <a:srgbClr val="557C79"/>
        </a:solidFill>
      </dgm:spPr>
      <dgm:t>
        <a:bodyPr/>
        <a:lstStyle/>
        <a:p>
          <a:r>
            <a:rPr lang="en-US" b="0" i="0" dirty="0"/>
            <a:t>Used by higher education providers in the design and development of new provision and review of existing provision</a:t>
          </a:r>
          <a:endParaRPr lang="en-US" dirty="0"/>
        </a:p>
      </dgm:t>
    </dgm:pt>
    <dgm:pt modelId="{3C2E677C-E0BA-4979-A1FE-6F27615E7856}" type="parTrans" cxnId="{6C922BF9-B39D-43A0-9AC1-75D9B4C4A970}">
      <dgm:prSet/>
      <dgm:spPr/>
      <dgm:t>
        <a:bodyPr/>
        <a:lstStyle/>
        <a:p>
          <a:endParaRPr lang="en-US"/>
        </a:p>
      </dgm:t>
    </dgm:pt>
    <dgm:pt modelId="{371B1BC1-B4AA-4F60-A428-65A97B43914B}" type="sibTrans" cxnId="{6C922BF9-B39D-43A0-9AC1-75D9B4C4A970}">
      <dgm:prSet/>
      <dgm:spPr/>
      <dgm:t>
        <a:bodyPr/>
        <a:lstStyle/>
        <a:p>
          <a:endParaRPr lang="en-US"/>
        </a:p>
      </dgm:t>
    </dgm:pt>
    <dgm:pt modelId="{E3D2C72D-2227-4CB5-961A-085E1EBA3F7F}" type="pres">
      <dgm:prSet presAssocID="{905D6BE8-4D5D-46D2-AA2B-AC108B586B03}" presName="linear" presStyleCnt="0">
        <dgm:presLayoutVars>
          <dgm:animLvl val="lvl"/>
          <dgm:resizeHandles val="exact"/>
        </dgm:presLayoutVars>
      </dgm:prSet>
      <dgm:spPr/>
    </dgm:pt>
    <dgm:pt modelId="{61F4006A-AF04-46B3-8C74-E74E135CDB82}" type="pres">
      <dgm:prSet presAssocID="{155442DD-DB15-4122-836B-7B7C08D84D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AA4FFB-BFA0-4AB9-B7AC-C460FF566A9B}" type="pres">
      <dgm:prSet presAssocID="{B987690A-DDA0-4DBB-82C3-689030AE47FA}" presName="spacer" presStyleCnt="0"/>
      <dgm:spPr/>
    </dgm:pt>
    <dgm:pt modelId="{240E2591-8CF7-4E1C-999B-508890EF7973}" type="pres">
      <dgm:prSet presAssocID="{08AE00DE-5CF5-44D1-A1EF-C8C8E9ADD1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3F7975-6779-420F-B1A9-24647AF2C1F9}" type="pres">
      <dgm:prSet presAssocID="{7B7CEBFC-9F9D-4C25-B02A-BF989D820A56}" presName="spacer" presStyleCnt="0"/>
      <dgm:spPr/>
    </dgm:pt>
    <dgm:pt modelId="{36C096E5-FD35-436C-95A9-E0628CAE1801}" type="pres">
      <dgm:prSet presAssocID="{F382EB20-24A8-4A41-9B61-55F4D0BF98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C08D532-B25B-4162-A7C7-B2F618464450}" type="presOf" srcId="{F382EB20-24A8-4A41-9B61-55F4D0BF9865}" destId="{36C096E5-FD35-436C-95A9-E0628CAE1801}" srcOrd="0" destOrd="0" presId="urn:microsoft.com/office/officeart/2005/8/layout/vList2"/>
    <dgm:cxn modelId="{95F9C36E-BAEF-45FE-8EBF-280058D9A14B}" type="presOf" srcId="{08AE00DE-5CF5-44D1-A1EF-C8C8E9ADD1B9}" destId="{240E2591-8CF7-4E1C-999B-508890EF7973}" srcOrd="0" destOrd="0" presId="urn:microsoft.com/office/officeart/2005/8/layout/vList2"/>
    <dgm:cxn modelId="{D000F183-4EED-407F-AD7A-3C4EC3208210}" srcId="{905D6BE8-4D5D-46D2-AA2B-AC108B586B03}" destId="{155442DD-DB15-4122-836B-7B7C08D84D7D}" srcOrd="0" destOrd="0" parTransId="{EE08597E-4E4C-4086-9053-28BE788E027D}" sibTransId="{B987690A-DDA0-4DBB-82C3-689030AE47FA}"/>
    <dgm:cxn modelId="{48DDE19D-C690-4E36-B9DD-9B46F5AFB9D4}" type="presOf" srcId="{905D6BE8-4D5D-46D2-AA2B-AC108B586B03}" destId="{E3D2C72D-2227-4CB5-961A-085E1EBA3F7F}" srcOrd="0" destOrd="0" presId="urn:microsoft.com/office/officeart/2005/8/layout/vList2"/>
    <dgm:cxn modelId="{377C2AA1-5FBC-4C33-8572-B3F65A1DC546}" srcId="{905D6BE8-4D5D-46D2-AA2B-AC108B586B03}" destId="{08AE00DE-5CF5-44D1-A1EF-C8C8E9ADD1B9}" srcOrd="1" destOrd="0" parTransId="{B05331A4-3828-42AF-9C21-D59A9FAAA006}" sibTransId="{7B7CEBFC-9F9D-4C25-B02A-BF989D820A56}"/>
    <dgm:cxn modelId="{8FDF36A3-3FE1-4A8F-B878-764B34695BA9}" type="presOf" srcId="{155442DD-DB15-4122-836B-7B7C08D84D7D}" destId="{61F4006A-AF04-46B3-8C74-E74E135CDB82}" srcOrd="0" destOrd="0" presId="urn:microsoft.com/office/officeart/2005/8/layout/vList2"/>
    <dgm:cxn modelId="{6C922BF9-B39D-43A0-9AC1-75D9B4C4A970}" srcId="{905D6BE8-4D5D-46D2-AA2B-AC108B586B03}" destId="{F382EB20-24A8-4A41-9B61-55F4D0BF9865}" srcOrd="2" destOrd="0" parTransId="{3C2E677C-E0BA-4979-A1FE-6F27615E7856}" sibTransId="{371B1BC1-B4AA-4F60-A428-65A97B43914B}"/>
    <dgm:cxn modelId="{495FAF95-7137-4F35-A9FD-95F883476DA0}" type="presParOf" srcId="{E3D2C72D-2227-4CB5-961A-085E1EBA3F7F}" destId="{61F4006A-AF04-46B3-8C74-E74E135CDB82}" srcOrd="0" destOrd="0" presId="urn:microsoft.com/office/officeart/2005/8/layout/vList2"/>
    <dgm:cxn modelId="{4D2FD0D7-B44B-4D68-AE25-EC659FD43C1F}" type="presParOf" srcId="{E3D2C72D-2227-4CB5-961A-085E1EBA3F7F}" destId="{A8AA4FFB-BFA0-4AB9-B7AC-C460FF566A9B}" srcOrd="1" destOrd="0" presId="urn:microsoft.com/office/officeart/2005/8/layout/vList2"/>
    <dgm:cxn modelId="{E26C985A-4877-447E-9766-36CE5622844D}" type="presParOf" srcId="{E3D2C72D-2227-4CB5-961A-085E1EBA3F7F}" destId="{240E2591-8CF7-4E1C-999B-508890EF7973}" srcOrd="2" destOrd="0" presId="urn:microsoft.com/office/officeart/2005/8/layout/vList2"/>
    <dgm:cxn modelId="{EFAAB62E-41AF-430D-BF1A-5D7A3297FE71}" type="presParOf" srcId="{E3D2C72D-2227-4CB5-961A-085E1EBA3F7F}" destId="{E63F7975-6779-420F-B1A9-24647AF2C1F9}" srcOrd="3" destOrd="0" presId="urn:microsoft.com/office/officeart/2005/8/layout/vList2"/>
    <dgm:cxn modelId="{4C808BC7-A142-4505-8986-D8FE6B06486E}" type="presParOf" srcId="{E3D2C72D-2227-4CB5-961A-085E1EBA3F7F}" destId="{36C096E5-FD35-436C-95A9-E0628CAE18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006A-AF04-46B3-8C74-E74E135CDB82}">
      <dsp:nvSpPr>
        <dsp:cNvPr id="0" name=""/>
        <dsp:cNvSpPr/>
      </dsp:nvSpPr>
      <dsp:spPr>
        <a:xfrm>
          <a:off x="0" y="223838"/>
          <a:ext cx="6263640" cy="164150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Complements and </a:t>
          </a:r>
          <a:r>
            <a:rPr lang="en-US" sz="2300" b="0" i="0" kern="1200" dirty="0" err="1"/>
            <a:t>contextualises</a:t>
          </a:r>
          <a:r>
            <a:rPr lang="en-US" sz="2300" b="0" i="0" kern="1200" dirty="0"/>
            <a:t> the information provided in </a:t>
          </a:r>
          <a:r>
            <a:rPr lang="en-US" sz="2300" b="0" i="1" kern="1200" dirty="0"/>
            <a:t>The Frameworks for Higher Education Qualifications of UK Degree-Awarding Bodies </a:t>
          </a:r>
          <a:r>
            <a:rPr lang="en-US" sz="2300" b="0" i="0" kern="1200" dirty="0"/>
            <a:t>(the Qualifications Frameworks)</a:t>
          </a:r>
          <a:endParaRPr lang="en-US" sz="2300" kern="1200" dirty="0"/>
        </a:p>
      </dsp:txBody>
      <dsp:txXfrm>
        <a:off x="80132" y="303970"/>
        <a:ext cx="6103376" cy="1481245"/>
      </dsp:txXfrm>
    </dsp:sp>
    <dsp:sp modelId="{240E2591-8CF7-4E1C-999B-508890EF7973}">
      <dsp:nvSpPr>
        <dsp:cNvPr id="0" name=""/>
        <dsp:cNvSpPr/>
      </dsp:nvSpPr>
      <dsp:spPr>
        <a:xfrm>
          <a:off x="0" y="1931589"/>
          <a:ext cx="6263640" cy="1641509"/>
        </a:xfrm>
        <a:prstGeom prst="roundRect">
          <a:avLst/>
        </a:prstGeom>
        <a:solidFill>
          <a:srgbClr val="4AC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Provides more detail around distinctive features of particular types or levels of qualification and the implications and potential of these</a:t>
          </a:r>
          <a:endParaRPr lang="en-US" sz="2300" kern="1200" dirty="0"/>
        </a:p>
      </dsp:txBody>
      <dsp:txXfrm>
        <a:off x="80132" y="2011721"/>
        <a:ext cx="6103376" cy="1481245"/>
      </dsp:txXfrm>
    </dsp:sp>
    <dsp:sp modelId="{36C096E5-FD35-436C-95A9-E0628CAE1801}">
      <dsp:nvSpPr>
        <dsp:cNvPr id="0" name=""/>
        <dsp:cNvSpPr/>
      </dsp:nvSpPr>
      <dsp:spPr>
        <a:xfrm>
          <a:off x="0" y="3639339"/>
          <a:ext cx="6263640" cy="1641509"/>
        </a:xfrm>
        <a:prstGeom prst="roundRect">
          <a:avLst/>
        </a:prstGeom>
        <a:solidFill>
          <a:srgbClr val="557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Used by higher education providers in the design and development of new provision and review of existing provision</a:t>
          </a:r>
          <a:endParaRPr lang="en-US" sz="2300" kern="1200" dirty="0"/>
        </a:p>
      </dsp:txBody>
      <dsp:txXfrm>
        <a:off x="80132" y="3719471"/>
        <a:ext cx="6103376" cy="148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769938" y="647700"/>
            <a:ext cx="5764212" cy="32432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73822" y="4107928"/>
            <a:ext cx="5356020" cy="389172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29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6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74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08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0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69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3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3D0B-238C-4F04-BD1C-6AE0A097EF68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AA04-8B13-4F9A-B751-98A21C6A4A77}" type="datetime1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3F4-37F3-4439-8B1A-AA207366326C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8968"/>
            <a:ext cx="2914497" cy="8737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0"/>
          <p:cNvSpPr/>
          <p:nvPr userDrawn="1"/>
        </p:nvSpPr>
        <p:spPr>
          <a:xfrm>
            <a:off x="2666269" y="6412116"/>
            <a:ext cx="68594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 anchorCtr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Exclusively for QAA Members</a:t>
            </a:r>
          </a:p>
        </p:txBody>
      </p:sp>
      <p:pic>
        <p:nvPicPr>
          <p:cNvPr id="9" name="QAA_CMYK.jp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962" y="417341"/>
            <a:ext cx="1942172" cy="71807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3493"/>
            <a:ext cx="2951028" cy="884722"/>
          </a:xfrm>
          <a:prstGeom prst="rect">
            <a:avLst/>
          </a:prstGeom>
        </p:spPr>
      </p:pic>
      <p:sp>
        <p:nvSpPr>
          <p:cNvPr id="13" name="Shape 73"/>
          <p:cNvSpPr/>
          <p:nvPr userDrawn="1"/>
        </p:nvSpPr>
        <p:spPr>
          <a:xfrm>
            <a:off x="547575" y="5023644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2019</a:t>
            </a: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www.qaa.ac.uk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ACA1F5-B945-436C-8BCC-A6C81499FC91}"/>
              </a:ext>
            </a:extLst>
          </p:cNvPr>
          <p:cNvSpPr txBox="1">
            <a:spLocks/>
          </p:cNvSpPr>
          <p:nvPr userDrawn="1"/>
        </p:nvSpPr>
        <p:spPr>
          <a:xfrm>
            <a:off x="1159834" y="3132668"/>
            <a:ext cx="7920037" cy="180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qaa.ac.uk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enquiries@qaa.ac.uk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+44 (0) 1452 557000</a:t>
            </a:r>
          </a:p>
        </p:txBody>
      </p:sp>
      <p:pic>
        <p:nvPicPr>
          <p:cNvPr id="15" name="Picture 14" descr="Call.png">
            <a:extLst>
              <a:ext uri="{FF2B5EF4-FFF2-40B4-BE49-F238E27FC236}">
                <a16:creationId xmlns:a16="http://schemas.microsoft.com/office/drawing/2014/main" id="{014ED9D6-7E32-4FD3-9F50-80CFA44A06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4416352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all.png">
            <a:extLst>
              <a:ext uri="{FF2B5EF4-FFF2-40B4-BE49-F238E27FC236}">
                <a16:creationId xmlns:a16="http://schemas.microsoft.com/office/drawing/2014/main" id="{13B190F5-C47C-4BF2-AA83-0CDEAC513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732140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all.png">
            <a:extLst>
              <a:ext uri="{FF2B5EF4-FFF2-40B4-BE49-F238E27FC236}">
                <a16:creationId xmlns:a16="http://schemas.microsoft.com/office/drawing/2014/main" id="{043D05B1-1BE4-4E4F-9445-770044FBC2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049515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55"/>
          <p:cNvSpPr/>
          <p:nvPr userDrawn="1"/>
        </p:nvSpPr>
        <p:spPr>
          <a:xfrm>
            <a:off x="547575" y="1429685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>
                <a:solidFill>
                  <a:srgbClr val="4C6087"/>
                </a:solidFill>
              </a:rPr>
              <a:t>Thank you. Any questions please contact us on:</a:t>
            </a:r>
            <a:endParaRPr sz="3200">
              <a:solidFill>
                <a:srgbClr val="4C6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4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3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7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8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4DE5-C3D6-4B53-8492-7ACCCCF5D737}" type="datetime1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719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92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133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21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67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8968"/>
            <a:ext cx="2914497" cy="8737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0"/>
          <p:cNvSpPr/>
          <p:nvPr userDrawn="1"/>
        </p:nvSpPr>
        <p:spPr>
          <a:xfrm>
            <a:off x="2666269" y="6412116"/>
            <a:ext cx="68594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 anchorCtr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Exclusively for QAA Members</a:t>
            </a:r>
          </a:p>
        </p:txBody>
      </p:sp>
      <p:pic>
        <p:nvPicPr>
          <p:cNvPr id="9" name="QAA_CMYK.jpg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962" y="417341"/>
            <a:ext cx="1942172" cy="71807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3493"/>
            <a:ext cx="2951028" cy="884722"/>
          </a:xfrm>
          <a:prstGeom prst="rect">
            <a:avLst/>
          </a:prstGeom>
        </p:spPr>
      </p:pic>
      <p:sp>
        <p:nvSpPr>
          <p:cNvPr id="13" name="Shape 73"/>
          <p:cNvSpPr/>
          <p:nvPr userDrawn="1"/>
        </p:nvSpPr>
        <p:spPr>
          <a:xfrm>
            <a:off x="547575" y="5023644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2019</a:t>
            </a: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  <a:p>
            <a:pPr lvl="0" algn="l">
              <a:lnSpc>
                <a:spcPct val="90000"/>
              </a:lnSpc>
            </a:pPr>
            <a:r>
              <a:rPr sz="16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www.qaa.ac.uk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ACA1F5-B945-436C-8BCC-A6C81499FC91}"/>
              </a:ext>
            </a:extLst>
          </p:cNvPr>
          <p:cNvSpPr txBox="1">
            <a:spLocks/>
          </p:cNvSpPr>
          <p:nvPr userDrawn="1"/>
        </p:nvSpPr>
        <p:spPr>
          <a:xfrm>
            <a:off x="1159834" y="3132668"/>
            <a:ext cx="7920037" cy="180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qaa.ac.uk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enquiries@qaa.ac.uk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+44 (0) 1452 557000</a:t>
            </a:r>
          </a:p>
        </p:txBody>
      </p:sp>
      <p:pic>
        <p:nvPicPr>
          <p:cNvPr id="15" name="Picture 14" descr="Call.png">
            <a:extLst>
              <a:ext uri="{FF2B5EF4-FFF2-40B4-BE49-F238E27FC236}">
                <a16:creationId xmlns:a16="http://schemas.microsoft.com/office/drawing/2014/main" id="{014ED9D6-7E32-4FD3-9F50-80CFA44A06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4416352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all.png">
            <a:extLst>
              <a:ext uri="{FF2B5EF4-FFF2-40B4-BE49-F238E27FC236}">
                <a16:creationId xmlns:a16="http://schemas.microsoft.com/office/drawing/2014/main" id="{13B190F5-C47C-4BF2-AA83-0CDEAC513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732140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all.png">
            <a:extLst>
              <a:ext uri="{FF2B5EF4-FFF2-40B4-BE49-F238E27FC236}">
                <a16:creationId xmlns:a16="http://schemas.microsoft.com/office/drawing/2014/main" id="{043D05B1-1BE4-4E4F-9445-770044FBC2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049515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55"/>
          <p:cNvSpPr/>
          <p:nvPr userDrawn="1"/>
        </p:nvSpPr>
        <p:spPr>
          <a:xfrm>
            <a:off x="547575" y="1429685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>
                <a:solidFill>
                  <a:srgbClr val="4C6087"/>
                </a:solidFill>
              </a:rPr>
              <a:t>Thank you. Any questions please contact us on:</a:t>
            </a:r>
            <a:endParaRPr sz="3200">
              <a:solidFill>
                <a:srgbClr val="4C6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82F-46E6-4388-B5FA-5A0E9E9B88AC}" type="datetime1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4C6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4F2-4DB3-4525-994B-BC661CE136A2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719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DA7-971C-490A-80CA-A896E0E81565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651-8364-43D5-8D39-66EABA28D69A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53"/>
          <p:cNvSpPr/>
          <p:nvPr userDrawn="1"/>
        </p:nvSpPr>
        <p:spPr>
          <a:xfrm>
            <a:off x="0" y="6383215"/>
            <a:ext cx="12192000" cy="474786"/>
          </a:xfrm>
          <a:prstGeom prst="rect">
            <a:avLst/>
          </a:prstGeom>
          <a:solidFill>
            <a:srgbClr val="4C60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810-A47E-4091-BAF6-712F9DD2FCEE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68" r:id="rId3"/>
    <p:sldLayoutId id="2147483677" r:id="rId4"/>
    <p:sldLayoutId id="2147483678" r:id="rId5"/>
    <p:sldLayoutId id="2147483679" r:id="rId6"/>
    <p:sldLayoutId id="2147483663" r:id="rId7"/>
    <p:sldLayoutId id="2147483664" r:id="rId8"/>
    <p:sldLayoutId id="2147483665" r:id="rId9"/>
    <p:sldLayoutId id="2147483666" r:id="rId10"/>
    <p:sldLayoutId id="2147483669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2F54D-2E0A-B7DA-3BB2-50CBFD3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94" y="2474127"/>
            <a:ext cx="5000017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Micro-credentials Characteristics Statement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D527DB8B-2316-3437-AC06-1B704478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4807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EC6D-6449-E473-8F43-637DC32DA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28" y="730184"/>
            <a:ext cx="2950720" cy="883997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BFBAECF-1B8B-CF92-7237-1761E55970E9}"/>
              </a:ext>
            </a:extLst>
          </p:cNvPr>
          <p:cNvSpPr txBox="1">
            <a:spLocks/>
          </p:cNvSpPr>
          <p:nvPr/>
        </p:nvSpPr>
        <p:spPr>
          <a:xfrm>
            <a:off x="954428" y="5104975"/>
            <a:ext cx="2843281" cy="607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C608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 June 2022</a:t>
            </a:r>
          </a:p>
        </p:txBody>
      </p:sp>
    </p:spTree>
    <p:extLst>
      <p:ext uri="{BB962C8B-B14F-4D97-AF65-F5344CB8AC3E}">
        <p14:creationId xmlns:p14="http://schemas.microsoft.com/office/powerpoint/2010/main" val="921505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45A3-7FD4-4E0F-8EAB-0D9E0DD8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Management</a:t>
            </a:r>
          </a:p>
        </p:txBody>
      </p:sp>
      <p:pic>
        <p:nvPicPr>
          <p:cNvPr id="5" name="Picture 4" descr="Orange colored pencil standing out from the crowd of black pencils">
            <a:extLst>
              <a:ext uri="{FF2B5EF4-FFF2-40B4-BE49-F238E27FC236}">
                <a16:creationId xmlns:a16="http://schemas.microsoft.com/office/drawing/2014/main" id="{1FE9AC51-DB09-46EF-90B6-648F3D48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A0A68-229E-4D39-8B1F-A7EDD35E7B41}"/>
              </a:ext>
            </a:extLst>
          </p:cNvPr>
          <p:cNvSpPr txBox="1"/>
          <p:nvPr/>
        </p:nvSpPr>
        <p:spPr>
          <a:xfrm>
            <a:off x="3771901" y="3744694"/>
            <a:ext cx="7835900" cy="259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>
              <a:lnSpc>
                <a:spcPct val="90000"/>
              </a:lnSpc>
              <a:spcAft>
                <a:spcPts val="800"/>
              </a:spcAft>
            </a:pPr>
            <a:r>
              <a:rPr lang="en-US" sz="2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areas for consideration will be:</a:t>
            </a:r>
          </a:p>
          <a:p>
            <a:pPr marL="342900" lvl="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admissions decisions, and the role of Recognition of Prior Learning; </a:t>
            </a:r>
          </a:p>
          <a:p>
            <a:pPr marL="342900" lvl="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approaches to course design and approval that are agile and not overly-burdensome while  still being robust;</a:t>
            </a:r>
          </a:p>
          <a:p>
            <a:pPr marL="342900" lvl="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swift confirmation of outcome and award following completion of assessment;</a:t>
            </a:r>
          </a:p>
          <a:p>
            <a:pPr marL="342900" lvl="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monitoring and review; and </a:t>
            </a:r>
          </a:p>
          <a:p>
            <a:pPr marL="342900" lvl="0" indent="-228600" algn="l" rtl="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(or learner) engagement in quality management.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43D84-9BDC-412F-8631-B6F05A8C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4D103F22-7CF2-8841-9164-EB2A60AC8AD6}" type="slidenum"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pPr rtl="0">
                <a:spcAft>
                  <a:spcPts val="600"/>
                </a:spcAft>
                <a:defRPr/>
              </a:pPr>
              <a:t>10</a:t>
            </a:fld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3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BA378-C5A9-C6F3-CBA6-BD2CA20E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509433"/>
            <a:ext cx="6465287" cy="272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Implications for Students’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Associations</a:t>
            </a:r>
            <a:b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Representation</a:t>
            </a: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; voting in elections;</a:t>
            </a:r>
            <a:b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 to facilities, events and societies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Fan raising hands in concert">
            <a:extLst>
              <a:ext uri="{FF2B5EF4-FFF2-40B4-BE49-F238E27FC236}">
                <a16:creationId xmlns:a16="http://schemas.microsoft.com/office/drawing/2014/main" id="{1E12BE7B-9132-E101-70F8-3E4D6EA09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7" name="Picture 16" descr="Group of people posing for a photo">
            <a:extLst>
              <a:ext uri="{FF2B5EF4-FFF2-40B4-BE49-F238E27FC236}">
                <a16:creationId xmlns:a16="http://schemas.microsoft.com/office/drawing/2014/main" id="{05D565D6-68F8-25FD-6B5B-085255C743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9" name="Picture 18" descr="Group of smiling young people standing on lawn outside brick building, wearing backpacks and tote bag, holding cellphones">
            <a:extLst>
              <a:ext uri="{FF2B5EF4-FFF2-40B4-BE49-F238E27FC236}">
                <a16:creationId xmlns:a16="http://schemas.microsoft.com/office/drawing/2014/main" id="{D806CA38-9E6A-4586-79E2-BAE8434F92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eople in jeans sitting on grass near brick building, person in foreground working on laptop, three others in group behind">
            <a:extLst>
              <a:ext uri="{FF2B5EF4-FFF2-40B4-BE49-F238E27FC236}">
                <a16:creationId xmlns:a16="http://schemas.microsoft.com/office/drawing/2014/main" id="{293F8BCF-D7DA-584D-E99A-EF44F6B1E6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69EF0-9723-91A5-0E80-27F187DA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4D103F22-7CF2-8841-9164-EB2A60AC8AD6}" type="slidenum">
              <a:rPr lang="en-US" kern="1200" smtClean="0">
                <a:latin typeface="+mn-lt"/>
                <a:ea typeface="+mn-ea"/>
                <a:cs typeface="+mn-cs"/>
              </a:rPr>
              <a:pPr rtl="0">
                <a:spcAft>
                  <a:spcPts val="600"/>
                </a:spcAft>
              </a:pPr>
              <a:t>11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4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inding dirt road">
            <a:extLst>
              <a:ext uri="{FF2B5EF4-FFF2-40B4-BE49-F238E27FC236}">
                <a16:creationId xmlns:a16="http://schemas.microsoft.com/office/drawing/2014/main" id="{C0E634FF-9375-46E5-9CC0-EA2045429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A1D377D-2C01-45FB-B4F3-6738F910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218" y="3516885"/>
            <a:ext cx="3599233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next?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8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C7610-7E9E-C3FC-0BA4-817A1035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What is a “characteristics statement”?</a:t>
            </a:r>
            <a:endParaRPr lang="en-GB" sz="42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3FAD4-D32E-F2A7-1E9B-9822D208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03F22-7CF2-8841-9164-EB2A60AC8AD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44FB1AB-560F-0A30-FB77-A1DC7F41D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0749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2526ADE-1370-49A8-4186-1469BBA1D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729" y="6391412"/>
            <a:ext cx="578248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91F6-E06F-4984-8D50-81846F91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Imperatives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A56C2-DAC3-4110-B9EA-2A66DAE1C00F}"/>
              </a:ext>
            </a:extLst>
          </p:cNvPr>
          <p:cNvSpPr txBox="1"/>
          <p:nvPr/>
        </p:nvSpPr>
        <p:spPr>
          <a:xfrm>
            <a:off x="648930" y="2438400"/>
            <a:ext cx="501050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support practice in all four nations of the UK</a:t>
            </a:r>
          </a:p>
          <a:p>
            <a:pPr marL="2286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enable – not restrict</a:t>
            </a:r>
          </a:p>
          <a:p>
            <a:pPr marL="2286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flexible</a:t>
            </a:r>
          </a:p>
          <a:p>
            <a:pPr marL="2286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endParaRPr lang="en-US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indent="-457200" algn="l" rtl="0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help protect the reputation of the sector</a:t>
            </a:r>
          </a:p>
        </p:txBody>
      </p:sp>
      <p:sp>
        <p:nvSpPr>
          <p:cNvPr id="103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D05B89-7B40-4C8F-B0DF-0D416BB5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5311" y="833418"/>
            <a:ext cx="329432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BED71-0B2D-455C-9E70-7E82D2E0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6782" y="6356350"/>
            <a:ext cx="997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4D103F22-7CF2-8841-9164-EB2A60AC8AD6}" type="slidenum">
              <a:rPr lang="en-US" kern="1200">
                <a:solidFill>
                  <a:srgbClr val="404040"/>
                </a:solidFill>
                <a:latin typeface="+mn-lt"/>
                <a:ea typeface="+mn-ea"/>
                <a:cs typeface="+mn-cs"/>
              </a:rPr>
              <a:pPr rtl="0">
                <a:spcAft>
                  <a:spcPts val="600"/>
                </a:spcAft>
              </a:pPr>
              <a:t>3</a:t>
            </a:fld>
            <a:endParaRPr lang="en-US" kern="120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F491-177B-4491-821B-D1D859DB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2605C-4630-4491-8EC7-C161B7E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4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F927272-9CB0-FCDD-76DB-55E68DF4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64" y="1690688"/>
            <a:ext cx="10429672" cy="4338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70AD47">
                <a:lumMod val="75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purposes of this Characteristics Statement              and UK higher education, a micro-credential is: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40385" algn="l"/>
                <a:tab pos="457200" algn="l"/>
              </a:tabLst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credit-bearing against a recognised level of the Qualifications Frameworks;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40385" algn="l"/>
                <a:tab pos="457200" algn="l"/>
              </a:tabLst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subject to standard quality assurance mechanisms; and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40385" algn="l"/>
                <a:tab pos="457200" algn="l"/>
              </a:tabLst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normally an award in its own right on the Qualifications Frameworks, although there are no upper or lower limits on the amount of credit that a micro-credential carries.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Graphic 6" descr="An open book">
            <a:extLst>
              <a:ext uri="{FF2B5EF4-FFF2-40B4-BE49-F238E27FC236}">
                <a16:creationId xmlns:a16="http://schemas.microsoft.com/office/drawing/2014/main" id="{CE62E2AC-129A-EDD4-BB4A-0772D789E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68315">
            <a:off x="8758984" y="-22699"/>
            <a:ext cx="3040915" cy="30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BE01-3C63-42B8-AD5E-418F2DE5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92566" cy="1325563"/>
          </a:xfrm>
        </p:spPr>
        <p:txBody>
          <a:bodyPr/>
          <a:lstStyle/>
          <a:p>
            <a:r>
              <a:rPr lang="en-US" dirty="0"/>
              <a:t>Characteristics Statement: sections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8BC0B-239F-4793-8FC1-B171320B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BFEAC-526E-4BFD-A9A6-F546F2CE6FE1}"/>
              </a:ext>
            </a:extLst>
          </p:cNvPr>
          <p:cNvSpPr txBox="1"/>
          <p:nvPr/>
        </p:nvSpPr>
        <p:spPr>
          <a:xfrm>
            <a:off x="875163" y="2116379"/>
            <a:ext cx="691864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 and Purposes of Micro-Credentials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Characteristics of the Learner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Admissions and Access, including Recognition of Prior Learning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 Design, including Learning &amp; Teaching and Assessment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Certification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 Management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Rainbow cake with exposed layers">
            <a:extLst>
              <a:ext uri="{FF2B5EF4-FFF2-40B4-BE49-F238E27FC236}">
                <a16:creationId xmlns:a16="http://schemas.microsoft.com/office/drawing/2014/main" id="{A8A4815A-A9FC-A76E-9116-55D3C57D0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0"/>
            <a:ext cx="426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B3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00A37-360F-416A-B9C5-5C3BF88C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Purposes of Micro-Credentials</a:t>
            </a:r>
          </a:p>
        </p:txBody>
      </p:sp>
      <p:pic>
        <p:nvPicPr>
          <p:cNvPr id="7" name="Picture 6" descr="Professional person standing in a warehouse">
            <a:extLst>
              <a:ext uri="{FF2B5EF4-FFF2-40B4-BE49-F238E27FC236}">
                <a16:creationId xmlns:a16="http://schemas.microsoft.com/office/drawing/2014/main" id="{301DD2B4-073F-2BCF-4E9C-8784827DD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9" name="Picture 8" descr="Person in black graduation cap and gown and high heels ascending marble staircase">
            <a:extLst>
              <a:ext uri="{FF2B5EF4-FFF2-40B4-BE49-F238E27FC236}">
                <a16:creationId xmlns:a16="http://schemas.microsoft.com/office/drawing/2014/main" id="{75C0BA2B-7613-FB02-7DB1-922560B26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3DCA7-9D00-46C4-B33D-37D183978987}"/>
              </a:ext>
            </a:extLst>
          </p:cNvPr>
          <p:cNvSpPr txBox="1"/>
          <p:nvPr/>
        </p:nvSpPr>
        <p:spPr>
          <a:xfrm>
            <a:off x="7957973" y="763523"/>
            <a:ext cx="3511296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Aft>
                <a:spcPts val="800"/>
              </a:spcAft>
            </a:pPr>
            <a:r>
              <a:rPr lang="en-US" sz="2400" b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Purposes</a:t>
            </a:r>
          </a:p>
          <a:p>
            <a:pPr marL="342900" indent="-228600" algn="l" rtl="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employment: upskilling, re-skilling, career migration</a:t>
            </a:r>
          </a:p>
          <a:p>
            <a:pPr marL="342900" indent="-228600" algn="l" rtl="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24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lexible pathways into and through higher education</a:t>
            </a:r>
            <a:endParaRPr lang="en-US" sz="2400" kern="1200" dirty="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00973-F0A2-484B-AFE5-9522EF72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5806" y="6535157"/>
            <a:ext cx="81346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4D103F22-7CF2-8841-9164-EB2A60AC8AD6}" type="slidenum">
              <a:rPr lang="en-US" sz="105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rtl="0">
                <a:spcAft>
                  <a:spcPts val="600"/>
                </a:spcAft>
              </a:pPr>
              <a:t>6</a:t>
            </a:fld>
            <a:endParaRPr lang="en-US" sz="1050" kern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9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98C7-98AF-47EA-B10E-6360F1AD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Learner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49751-E9BB-44F9-B21F-E00A0ED7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Busy city street">
            <a:extLst>
              <a:ext uri="{FF2B5EF4-FFF2-40B4-BE49-F238E27FC236}">
                <a16:creationId xmlns:a16="http://schemas.microsoft.com/office/drawing/2014/main" id="{36E357BF-A0F0-4EEB-92E2-FA0C83B3DD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815" y="1"/>
            <a:ext cx="2400183" cy="1665401"/>
          </a:xfrm>
          <a:prstGeom prst="rect">
            <a:avLst/>
          </a:prstGeom>
        </p:spPr>
      </p:pic>
      <p:pic>
        <p:nvPicPr>
          <p:cNvPr id="7" name="Picture 6" descr="Person wearing a denim shirt and linen apron standing behind a table, smoothing a white ceramic bowl">
            <a:extLst>
              <a:ext uri="{FF2B5EF4-FFF2-40B4-BE49-F238E27FC236}">
                <a16:creationId xmlns:a16="http://schemas.microsoft.com/office/drawing/2014/main" id="{9A730986-7967-4A8D-A12B-CC74BEEA62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814" y="1637052"/>
            <a:ext cx="2400184" cy="1600123"/>
          </a:xfrm>
          <a:prstGeom prst="rect">
            <a:avLst/>
          </a:prstGeom>
        </p:spPr>
      </p:pic>
      <p:pic>
        <p:nvPicPr>
          <p:cNvPr id="9" name="Picture 8" descr="Woman crouching between rows of plants in greenhouse in black turtleneck, green pants, black boots, holding pruners">
            <a:extLst>
              <a:ext uri="{FF2B5EF4-FFF2-40B4-BE49-F238E27FC236}">
                <a16:creationId xmlns:a16="http://schemas.microsoft.com/office/drawing/2014/main" id="{12824AFF-E896-401C-93E5-899A88EF8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816" y="3181934"/>
            <a:ext cx="2400184" cy="1600919"/>
          </a:xfrm>
          <a:prstGeom prst="rect">
            <a:avLst/>
          </a:prstGeom>
        </p:spPr>
      </p:pic>
      <p:pic>
        <p:nvPicPr>
          <p:cNvPr id="13" name="Picture 12" descr="Man presenting in meeting">
            <a:extLst>
              <a:ext uri="{FF2B5EF4-FFF2-40B4-BE49-F238E27FC236}">
                <a16:creationId xmlns:a16="http://schemas.microsoft.com/office/drawing/2014/main" id="{3A4E8EED-8925-4243-8231-8C5F571A1E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814" y="4782057"/>
            <a:ext cx="2400184" cy="1600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5AF19A-061E-4200-90C2-38F65D5EF54A}"/>
              </a:ext>
            </a:extLst>
          </p:cNvPr>
          <p:cNvSpPr txBox="1"/>
          <p:nvPr/>
        </p:nvSpPr>
        <p:spPr>
          <a:xfrm>
            <a:off x="882090" y="1525317"/>
            <a:ext cx="8330004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design of micro-credentials and the support for learners engaging with them will need to take account of diverse needs and backgrounds. This could include: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extent of previous engagement with higher education opportunities;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around needs associated with a disability;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opportunities that the learners have to engage with the course around other commitments (both work and personal); and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 associated with geographical location in relation to the higher education provider and/or adequate access to the internet and digital devices. </a:t>
            </a:r>
          </a:p>
        </p:txBody>
      </p:sp>
    </p:spTree>
    <p:extLst>
      <p:ext uri="{BB962C8B-B14F-4D97-AF65-F5344CB8AC3E}">
        <p14:creationId xmlns:p14="http://schemas.microsoft.com/office/powerpoint/2010/main" val="685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13F6-B0B3-4A5B-8A42-C912C98A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785583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Admissions and Access, including Recognition of Prior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AA0BF-0F03-4BFD-80B3-BFF12B266AA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information and considerations:</a:t>
            </a:r>
          </a:p>
          <a:p>
            <a:pPr algn="l" rtl="0">
              <a:lnSpc>
                <a:spcPct val="90000"/>
              </a:lnSpc>
              <a:spcAft>
                <a:spcPts val="600"/>
              </a:spcAft>
            </a:pPr>
            <a:endParaRPr lang="en-US" sz="2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prior knowledge or skills are needed to succeed?</a:t>
            </a:r>
          </a:p>
          <a:p>
            <a:pPr marL="3429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on-course requirements? </a:t>
            </a:r>
          </a:p>
          <a:p>
            <a:pPr marL="3429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“offer” in terms of support and resources?</a:t>
            </a:r>
          </a:p>
          <a:p>
            <a:pPr marL="3429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future opportunities, both for employment and study?</a:t>
            </a:r>
          </a:p>
          <a:p>
            <a:pPr marL="34290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Implications for policies on RPL and currency of credit</a:t>
            </a:r>
          </a:p>
        </p:txBody>
      </p:sp>
      <p:pic>
        <p:nvPicPr>
          <p:cNvPr id="6" name="Picture 5" descr="Light from open door">
            <a:extLst>
              <a:ext uri="{FF2B5EF4-FFF2-40B4-BE49-F238E27FC236}">
                <a16:creationId xmlns:a16="http://schemas.microsoft.com/office/drawing/2014/main" id="{D607E1C3-31B4-4583-A210-AE53339F2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4756826" cy="6387939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F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4777A-AC79-4F05-9E33-D1907384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4D103F22-7CF2-8841-9164-EB2A60AC8AD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>
                <a:spcAft>
                  <a:spcPts val="600"/>
                </a:spcAft>
                <a:defRPr/>
              </a:pPr>
              <a:t>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BD9AE-94E0-4A0F-A64D-DEACC77BF1A2}"/>
              </a:ext>
            </a:extLst>
          </p:cNvPr>
          <p:cNvSpPr/>
          <p:nvPr/>
        </p:nvSpPr>
        <p:spPr>
          <a:xfrm>
            <a:off x="5080934" y="2013626"/>
            <a:ext cx="6387977" cy="225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8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ople working on ideas">
            <a:extLst>
              <a:ext uri="{FF2B5EF4-FFF2-40B4-BE49-F238E27FC236}">
                <a16:creationId xmlns:a16="http://schemas.microsoft.com/office/drawing/2014/main" id="{0C7E4D2D-4CC7-4A05-9F0E-8DB4173B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-1242"/>
            <a:ext cx="9147047" cy="64941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A2986-DBA5-46E9-BDFF-82DA118B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826" y="365125"/>
            <a:ext cx="4310973" cy="1899912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Pathways and “stackable” credits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3C57F6-3235-E8F2-8791-0898F6F8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826" y="3134987"/>
            <a:ext cx="4523361" cy="23514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Consortium approach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“Capstone” course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CC871-A17D-46D1-8DE2-FB0655DA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4D103F22-7CF2-8841-9164-EB2A60AC8AD6}" type="slidenum">
              <a:rPr lang="en-US" kern="1200">
                <a:latin typeface="Calibri" panose="020F0502020204030204"/>
                <a:ea typeface="+mn-ea"/>
                <a:cs typeface="+mn-cs"/>
              </a:rPr>
              <a:pPr rtl="0">
                <a:spcAft>
                  <a:spcPts val="600"/>
                </a:spcAft>
                <a:defRPr/>
              </a:pPr>
              <a:t>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5BCD4-86E7-4D3F-B17C-76E842CEE3FA}"/>
              </a:ext>
            </a:extLst>
          </p:cNvPr>
          <p:cNvSpPr txBox="1"/>
          <p:nvPr/>
        </p:nvSpPr>
        <p:spPr>
          <a:xfrm>
            <a:off x="8684549" y="2679306"/>
            <a:ext cx="2701046" cy="280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A2422-5668-F7AD-C94D-EDF56EF86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5317"/>
            <a:ext cx="1219200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60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Widescreen</PresentationFormat>
  <Paragraphs>68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DengXian</vt:lpstr>
      <vt:lpstr>Arial</vt:lpstr>
      <vt:lpstr>Arial Bold</vt:lpstr>
      <vt:lpstr>Avenir Roman</vt:lpstr>
      <vt:lpstr>Calibri</vt:lpstr>
      <vt:lpstr>Calibri Light</vt:lpstr>
      <vt:lpstr>Symbol</vt:lpstr>
      <vt:lpstr>Custom Design</vt:lpstr>
      <vt:lpstr>1_Custom Design</vt:lpstr>
      <vt:lpstr>The Micro-credentials Characteristics Statement</vt:lpstr>
      <vt:lpstr>What is a “characteristics statement”?</vt:lpstr>
      <vt:lpstr>Imperatives </vt:lpstr>
      <vt:lpstr>Definition</vt:lpstr>
      <vt:lpstr>Characteristics Statement: sections</vt:lpstr>
      <vt:lpstr>Purposes of Micro-Credentials</vt:lpstr>
      <vt:lpstr>Characteristics of the Learner</vt:lpstr>
      <vt:lpstr>Admissions and Access, including Recognition of Prior Learning</vt:lpstr>
      <vt:lpstr>Pathways and “stackable” credits</vt:lpstr>
      <vt:lpstr>Quality Management</vt:lpstr>
      <vt:lpstr>Implications for Students’ Associations  Representation; voting in elections; access to facilities, events and societies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QAA’s micro-credentials Characteristics</dc:title>
  <dc:creator>Dr Demelza Curnow, Lead Quality Manager, QAA</dc:creator>
  <cp:lastModifiedBy/>
  <cp:revision>1</cp:revision>
  <dcterms:created xsi:type="dcterms:W3CDTF">2022-08-10T08:42:15Z</dcterms:created>
  <dcterms:modified xsi:type="dcterms:W3CDTF">2022-08-10T08:42:32Z</dcterms:modified>
</cp:coreProperties>
</file>